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9" r:id="rId4"/>
    <p:sldId id="260" r:id="rId5"/>
    <p:sldId id="261" r:id="rId6"/>
    <p:sldId id="262" r:id="rId7"/>
    <p:sldId id="265" r:id="rId8"/>
    <p:sldId id="267" r:id="rId9"/>
    <p:sldId id="271" r:id="rId10"/>
    <p:sldId id="272" r:id="rId11"/>
    <p:sldId id="3224" r:id="rId12"/>
    <p:sldId id="3223" r:id="rId13"/>
    <p:sldId id="329" r:id="rId14"/>
    <p:sldId id="277" r:id="rId15"/>
    <p:sldId id="330" r:id="rId16"/>
    <p:sldId id="279" r:id="rId17"/>
    <p:sldId id="281" r:id="rId18"/>
    <p:sldId id="282" r:id="rId19"/>
    <p:sldId id="283" r:id="rId20"/>
    <p:sldId id="284" r:id="rId21"/>
    <p:sldId id="286" r:id="rId22"/>
    <p:sldId id="287" r:id="rId23"/>
    <p:sldId id="288" r:id="rId24"/>
    <p:sldId id="290" r:id="rId25"/>
    <p:sldId id="291" r:id="rId26"/>
    <p:sldId id="292" r:id="rId27"/>
    <p:sldId id="294" r:id="rId28"/>
    <p:sldId id="295" r:id="rId29"/>
    <p:sldId id="296" r:id="rId30"/>
    <p:sldId id="293" r:id="rId31"/>
    <p:sldId id="297" r:id="rId32"/>
    <p:sldId id="298" r:id="rId33"/>
    <p:sldId id="263" r:id="rId34"/>
    <p:sldId id="328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eu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8537"/>
    <a:srgbClr val="F8F4F0"/>
    <a:srgbClr val="6E553A"/>
    <a:srgbClr val="E39937"/>
    <a:srgbClr val="A56817"/>
    <a:srgbClr val="AE8C66"/>
    <a:srgbClr val="D5C3AF"/>
    <a:srgbClr val="D4CAC0"/>
    <a:srgbClr val="15756E"/>
    <a:srgbClr val="2C6E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F091C2-D373-4F68-BCCF-63289F6F52EB}" v="1" dt="2023-07-13T12:55:28.6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53" autoAdjust="0"/>
    <p:restoredTop sz="94620" autoAdjust="0"/>
  </p:normalViewPr>
  <p:slideViewPr>
    <p:cSldViewPr snapToGrid="0">
      <p:cViewPr varScale="1">
        <p:scale>
          <a:sx n="76" d="100"/>
          <a:sy n="76" d="100"/>
        </p:scale>
        <p:origin x="43" y="5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276ED7-5B9A-4B82-81E2-CDAEA0836D70}" type="datetimeFigureOut">
              <a:rPr lang="en-GB" smtClean="0"/>
              <a:t>04/03/2026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41A5F5-87FF-493A-AAD7-86A92C4768C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2028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1A5F5-87FF-493A-AAD7-86A92C4768C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4200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1A5F5-87FF-493A-AAD7-86A92C4768CB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0646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41A5F5-87FF-493A-AAD7-86A92C4768CB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7000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G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96B5181-0D9C-41F2-A332-CFA843E9FFF1}"/>
              </a:ext>
            </a:extLst>
          </p:cNvPr>
          <p:cNvSpPr/>
          <p:nvPr userDrawn="1"/>
        </p:nvSpPr>
        <p:spPr>
          <a:xfrm>
            <a:off x="11584906" y="6524099"/>
            <a:ext cx="241807" cy="3339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space réservé du numéro de diapositive 9">
            <a:extLst>
              <a:ext uri="{FF2B5EF4-FFF2-40B4-BE49-F238E27FC236}">
                <a16:creationId xmlns:a16="http://schemas.microsoft.com/office/drawing/2014/main" id="{1C3422AA-9EBF-48CB-8623-AD4A2CF46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0216" y="6492875"/>
            <a:ext cx="761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D-DIN Condensed" panose="020B0506030202030204" pitchFamily="34" charset="0"/>
              </a:defRPr>
            </a:lvl1pPr>
          </a:lstStyle>
          <a:p>
            <a:fld id="{41B732A3-3298-4B17-ABD6-6B679B23A20D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0879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_3_WHITE_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96B5181-0D9C-41F2-A332-CFA843E9FFF1}"/>
              </a:ext>
            </a:extLst>
          </p:cNvPr>
          <p:cNvSpPr/>
          <p:nvPr userDrawn="1"/>
        </p:nvSpPr>
        <p:spPr>
          <a:xfrm>
            <a:off x="11584906" y="6524099"/>
            <a:ext cx="241807" cy="3339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space réservé du numéro de diapositive 9">
            <a:extLst>
              <a:ext uri="{FF2B5EF4-FFF2-40B4-BE49-F238E27FC236}">
                <a16:creationId xmlns:a16="http://schemas.microsoft.com/office/drawing/2014/main" id="{1C3422AA-9EBF-48CB-8623-AD4A2CF46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0216" y="6492875"/>
            <a:ext cx="761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D-DIN Condensed" panose="020B0506030202030204" pitchFamily="34" charset="0"/>
              </a:defRPr>
            </a:lvl1pPr>
          </a:lstStyle>
          <a:p>
            <a:fld id="{41B732A3-3298-4B17-ABD6-6B679B23A20D}" type="slidenum">
              <a:rPr lang="en-GB" smtClean="0"/>
              <a:pPr/>
              <a:t>‹N°›</a:t>
            </a:fld>
            <a:endParaRPr lang="en-GB" dirty="0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6E48AFB-D385-40C2-93E4-CDF4A77DCAFC}"/>
              </a:ext>
            </a:extLst>
          </p:cNvPr>
          <p:cNvGrpSpPr/>
          <p:nvPr userDrawn="1"/>
        </p:nvGrpSpPr>
        <p:grpSpPr>
          <a:xfrm>
            <a:off x="39990" y="-58298"/>
            <a:ext cx="2557294" cy="461665"/>
            <a:chOff x="213182" y="234865"/>
            <a:chExt cx="2557294" cy="461665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9C7D846C-0E86-4105-8510-9D976C23D53F}"/>
                </a:ext>
              </a:extLst>
            </p:cNvPr>
            <p:cNvSpPr txBox="1"/>
            <p:nvPr/>
          </p:nvSpPr>
          <p:spPr>
            <a:xfrm>
              <a:off x="654505" y="371925"/>
              <a:ext cx="21159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cap="all" baseline="0" dirty="0">
                  <a:solidFill>
                    <a:schemeClr val="accent3"/>
                  </a:solidFill>
                  <a:latin typeface="Arial" panose="020B0604020202020204" pitchFamily="34" charset="0"/>
                </a:rPr>
                <a:t>WHAT IS Acacia Gum?</a:t>
              </a: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BB94A1AC-8673-48D6-B67B-A44A74F2ED97}"/>
                </a:ext>
              </a:extLst>
            </p:cNvPr>
            <p:cNvSpPr txBox="1"/>
            <p:nvPr/>
          </p:nvSpPr>
          <p:spPr>
            <a:xfrm>
              <a:off x="213182" y="234865"/>
              <a:ext cx="5722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800" b="1" dirty="0">
                  <a:solidFill>
                    <a:schemeClr val="accent1"/>
                  </a:solidFill>
                </a:rPr>
                <a:t>3.</a:t>
              </a:r>
              <a:r>
                <a:rPr lang="en-GB" sz="2400" b="1" dirty="0">
                  <a:solidFill>
                    <a:schemeClr val="accent1"/>
                  </a:solidFill>
                </a:rPr>
                <a:t>  </a:t>
              </a:r>
              <a:endParaRPr lang="fr-FR" b="1" dirty="0">
                <a:solidFill>
                  <a:schemeClr val="accent1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2117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3_FULL_COLOR_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96B5181-0D9C-41F2-A332-CFA843E9FFF1}"/>
              </a:ext>
            </a:extLst>
          </p:cNvPr>
          <p:cNvSpPr/>
          <p:nvPr userDrawn="1"/>
        </p:nvSpPr>
        <p:spPr>
          <a:xfrm>
            <a:off x="11584906" y="6524099"/>
            <a:ext cx="241807" cy="3339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space réservé du numéro de diapositive 9">
            <a:extLst>
              <a:ext uri="{FF2B5EF4-FFF2-40B4-BE49-F238E27FC236}">
                <a16:creationId xmlns:a16="http://schemas.microsoft.com/office/drawing/2014/main" id="{1C3422AA-9EBF-48CB-8623-AD4A2CF46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0216" y="6492875"/>
            <a:ext cx="761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D-DIN Condensed" panose="020B0506030202030204" pitchFamily="34" charset="0"/>
              </a:defRPr>
            </a:lvl1pPr>
          </a:lstStyle>
          <a:p>
            <a:fld id="{41B732A3-3298-4B17-ABD6-6B679B23A20D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6BBB0D-E779-43FE-BE25-FC8901A09CB2}"/>
              </a:ext>
            </a:extLst>
          </p:cNvPr>
          <p:cNvSpPr/>
          <p:nvPr userDrawn="1"/>
        </p:nvSpPr>
        <p:spPr>
          <a:xfrm>
            <a:off x="350289" y="301451"/>
            <a:ext cx="11491423" cy="6042322"/>
          </a:xfrm>
          <a:prstGeom prst="rect">
            <a:avLst/>
          </a:prstGeom>
          <a:solidFill>
            <a:schemeClr val="bg2">
              <a:alpha val="4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368CBF41-3815-47FF-B093-CB6B3614C775}"/>
              </a:ext>
            </a:extLst>
          </p:cNvPr>
          <p:cNvGrpSpPr/>
          <p:nvPr userDrawn="1"/>
        </p:nvGrpSpPr>
        <p:grpSpPr>
          <a:xfrm>
            <a:off x="39990" y="-58298"/>
            <a:ext cx="2557294" cy="461665"/>
            <a:chOff x="213182" y="234865"/>
            <a:chExt cx="2557294" cy="461665"/>
          </a:xfrm>
        </p:grpSpPr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A0D4AC-8813-4E1E-95C6-1AC4839C3DFB}"/>
                </a:ext>
              </a:extLst>
            </p:cNvPr>
            <p:cNvSpPr txBox="1"/>
            <p:nvPr/>
          </p:nvSpPr>
          <p:spPr>
            <a:xfrm>
              <a:off x="654505" y="371925"/>
              <a:ext cx="21159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cap="all" baseline="0" dirty="0">
                  <a:solidFill>
                    <a:schemeClr val="accent3"/>
                  </a:solidFill>
                  <a:latin typeface="Arial" panose="020B0604020202020204" pitchFamily="34" charset="0"/>
                </a:rPr>
                <a:t>WHAT IS Acacia Gum?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2131C86A-F80C-45A9-9280-ED9B4470A1A9}"/>
                </a:ext>
              </a:extLst>
            </p:cNvPr>
            <p:cNvSpPr txBox="1"/>
            <p:nvPr/>
          </p:nvSpPr>
          <p:spPr>
            <a:xfrm>
              <a:off x="213182" y="234865"/>
              <a:ext cx="5722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800" b="1" dirty="0">
                  <a:solidFill>
                    <a:schemeClr val="accent1"/>
                  </a:solidFill>
                </a:rPr>
                <a:t>3.</a:t>
              </a:r>
              <a:r>
                <a:rPr lang="en-GB" sz="2400" b="1" dirty="0">
                  <a:solidFill>
                    <a:schemeClr val="accent1"/>
                  </a:solidFill>
                </a:rPr>
                <a:t>  </a:t>
              </a:r>
              <a:endParaRPr lang="fr-FR" b="1" dirty="0">
                <a:solidFill>
                  <a:schemeClr val="accent1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5727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_3_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96B5181-0D9C-41F2-A332-CFA843E9FFF1}"/>
              </a:ext>
            </a:extLst>
          </p:cNvPr>
          <p:cNvSpPr/>
          <p:nvPr userDrawn="1"/>
        </p:nvSpPr>
        <p:spPr>
          <a:xfrm>
            <a:off x="11584906" y="6524099"/>
            <a:ext cx="241807" cy="3339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space réservé du numéro de diapositive 9">
            <a:extLst>
              <a:ext uri="{FF2B5EF4-FFF2-40B4-BE49-F238E27FC236}">
                <a16:creationId xmlns:a16="http://schemas.microsoft.com/office/drawing/2014/main" id="{1C3422AA-9EBF-48CB-8623-AD4A2CF46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0216" y="6492875"/>
            <a:ext cx="761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D-DIN Condensed" panose="020B0506030202030204" pitchFamily="34" charset="0"/>
              </a:defRPr>
            </a:lvl1pPr>
          </a:lstStyle>
          <a:p>
            <a:fld id="{41B732A3-3298-4B17-ABD6-6B679B23A20D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6BBB0D-E779-43FE-BE25-FC8901A09CB2}"/>
              </a:ext>
            </a:extLst>
          </p:cNvPr>
          <p:cNvSpPr/>
          <p:nvPr userDrawn="1"/>
        </p:nvSpPr>
        <p:spPr>
          <a:xfrm>
            <a:off x="350289" y="1303077"/>
            <a:ext cx="11491423" cy="5040695"/>
          </a:xfrm>
          <a:prstGeom prst="rect">
            <a:avLst/>
          </a:prstGeom>
          <a:solidFill>
            <a:schemeClr val="bg2">
              <a:alpha val="4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5493D3E9-F706-4D18-9A15-1598FC7448E3}"/>
              </a:ext>
            </a:extLst>
          </p:cNvPr>
          <p:cNvGrpSpPr/>
          <p:nvPr userDrawn="1"/>
        </p:nvGrpSpPr>
        <p:grpSpPr>
          <a:xfrm>
            <a:off x="39990" y="-58298"/>
            <a:ext cx="2557294" cy="461665"/>
            <a:chOff x="213182" y="234865"/>
            <a:chExt cx="2557294" cy="461665"/>
          </a:xfrm>
        </p:grpSpPr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24CC675E-0459-46F1-A3C9-7246EB2CEE34}"/>
                </a:ext>
              </a:extLst>
            </p:cNvPr>
            <p:cNvSpPr txBox="1"/>
            <p:nvPr/>
          </p:nvSpPr>
          <p:spPr>
            <a:xfrm>
              <a:off x="654505" y="371925"/>
              <a:ext cx="21159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cap="all" baseline="0" dirty="0">
                  <a:solidFill>
                    <a:schemeClr val="accent3"/>
                  </a:solidFill>
                  <a:latin typeface="Arial" panose="020B0604020202020204" pitchFamily="34" charset="0"/>
                </a:rPr>
                <a:t>WHAT IS Acacia Gum?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4CDFFA84-4390-428C-AFA4-78422F3AA5D5}"/>
                </a:ext>
              </a:extLst>
            </p:cNvPr>
            <p:cNvSpPr txBox="1"/>
            <p:nvPr/>
          </p:nvSpPr>
          <p:spPr>
            <a:xfrm>
              <a:off x="213182" y="234865"/>
              <a:ext cx="5722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800" b="1" dirty="0">
                  <a:solidFill>
                    <a:schemeClr val="accent1"/>
                  </a:solidFill>
                </a:rPr>
                <a:t>3.</a:t>
              </a:r>
              <a:r>
                <a:rPr lang="en-GB" sz="2400" b="1" dirty="0">
                  <a:solidFill>
                    <a:schemeClr val="accent1"/>
                  </a:solidFill>
                </a:rPr>
                <a:t>  </a:t>
              </a:r>
              <a:endParaRPr lang="fr-FR" b="1" dirty="0">
                <a:solidFill>
                  <a:schemeClr val="accent1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74116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_4_WHITE_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96B5181-0D9C-41F2-A332-CFA843E9FFF1}"/>
              </a:ext>
            </a:extLst>
          </p:cNvPr>
          <p:cNvSpPr/>
          <p:nvPr userDrawn="1"/>
        </p:nvSpPr>
        <p:spPr>
          <a:xfrm>
            <a:off x="11584906" y="6524099"/>
            <a:ext cx="241807" cy="3339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space réservé du numéro de diapositive 9">
            <a:extLst>
              <a:ext uri="{FF2B5EF4-FFF2-40B4-BE49-F238E27FC236}">
                <a16:creationId xmlns:a16="http://schemas.microsoft.com/office/drawing/2014/main" id="{1C3422AA-9EBF-48CB-8623-AD4A2CF46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0216" y="6492875"/>
            <a:ext cx="761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D-DIN Condensed" panose="020B0506030202030204" pitchFamily="34" charset="0"/>
              </a:defRPr>
            </a:lvl1pPr>
          </a:lstStyle>
          <a:p>
            <a:fld id="{41B732A3-3298-4B17-ABD6-6B679B23A20D}" type="slidenum">
              <a:rPr lang="en-GB" smtClean="0"/>
              <a:pPr/>
              <a:t>‹N°›</a:t>
            </a:fld>
            <a:endParaRPr lang="en-GB" dirty="0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6E48AFB-D385-40C2-93E4-CDF4A77DCAFC}"/>
              </a:ext>
            </a:extLst>
          </p:cNvPr>
          <p:cNvGrpSpPr/>
          <p:nvPr userDrawn="1"/>
        </p:nvGrpSpPr>
        <p:grpSpPr>
          <a:xfrm>
            <a:off x="39990" y="-58298"/>
            <a:ext cx="2557294" cy="461665"/>
            <a:chOff x="213182" y="234865"/>
            <a:chExt cx="2557294" cy="461665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9C7D846C-0E86-4105-8510-9D976C23D53F}"/>
                </a:ext>
              </a:extLst>
            </p:cNvPr>
            <p:cNvSpPr txBox="1"/>
            <p:nvPr/>
          </p:nvSpPr>
          <p:spPr>
            <a:xfrm>
              <a:off x="654505" y="371925"/>
              <a:ext cx="21159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cap="all" baseline="0" dirty="0">
                  <a:solidFill>
                    <a:schemeClr val="accent3"/>
                  </a:solidFill>
                  <a:latin typeface="Arial" panose="020B0604020202020204" pitchFamily="34" charset="0"/>
                </a:rPr>
                <a:t>APPLICATIONS</a:t>
              </a: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BB94A1AC-8673-48D6-B67B-A44A74F2ED97}"/>
                </a:ext>
              </a:extLst>
            </p:cNvPr>
            <p:cNvSpPr txBox="1"/>
            <p:nvPr/>
          </p:nvSpPr>
          <p:spPr>
            <a:xfrm>
              <a:off x="213182" y="234865"/>
              <a:ext cx="5722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800" b="1" dirty="0">
                  <a:solidFill>
                    <a:schemeClr val="accent1"/>
                  </a:solidFill>
                </a:rPr>
                <a:t>4.</a:t>
              </a:r>
              <a:r>
                <a:rPr lang="en-GB" sz="2400" b="1" dirty="0">
                  <a:solidFill>
                    <a:schemeClr val="accent1"/>
                  </a:solidFill>
                </a:rPr>
                <a:t>  </a:t>
              </a:r>
              <a:endParaRPr lang="fr-FR" b="1" dirty="0">
                <a:solidFill>
                  <a:schemeClr val="accent1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140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4_FULL_COLOR_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96B5181-0D9C-41F2-A332-CFA843E9FFF1}"/>
              </a:ext>
            </a:extLst>
          </p:cNvPr>
          <p:cNvSpPr/>
          <p:nvPr userDrawn="1"/>
        </p:nvSpPr>
        <p:spPr>
          <a:xfrm>
            <a:off x="11584906" y="6524099"/>
            <a:ext cx="241807" cy="3339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space réservé du numéro de diapositive 9">
            <a:extLst>
              <a:ext uri="{FF2B5EF4-FFF2-40B4-BE49-F238E27FC236}">
                <a16:creationId xmlns:a16="http://schemas.microsoft.com/office/drawing/2014/main" id="{1C3422AA-9EBF-48CB-8623-AD4A2CF46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0216" y="6492875"/>
            <a:ext cx="761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D-DIN Condensed" panose="020B0506030202030204" pitchFamily="34" charset="0"/>
              </a:defRPr>
            </a:lvl1pPr>
          </a:lstStyle>
          <a:p>
            <a:fld id="{41B732A3-3298-4B17-ABD6-6B679B23A20D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6BBB0D-E779-43FE-BE25-FC8901A09CB2}"/>
              </a:ext>
            </a:extLst>
          </p:cNvPr>
          <p:cNvSpPr/>
          <p:nvPr userDrawn="1"/>
        </p:nvSpPr>
        <p:spPr>
          <a:xfrm>
            <a:off x="350289" y="301451"/>
            <a:ext cx="11491423" cy="6042322"/>
          </a:xfrm>
          <a:prstGeom prst="rect">
            <a:avLst/>
          </a:prstGeom>
          <a:solidFill>
            <a:schemeClr val="bg2">
              <a:alpha val="4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368CBF41-3815-47FF-B093-CB6B3614C775}"/>
              </a:ext>
            </a:extLst>
          </p:cNvPr>
          <p:cNvGrpSpPr/>
          <p:nvPr userDrawn="1"/>
        </p:nvGrpSpPr>
        <p:grpSpPr>
          <a:xfrm>
            <a:off x="39990" y="-58298"/>
            <a:ext cx="2557294" cy="461665"/>
            <a:chOff x="213182" y="234865"/>
            <a:chExt cx="2557294" cy="461665"/>
          </a:xfrm>
        </p:grpSpPr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A0D4AC-8813-4E1E-95C6-1AC4839C3DFB}"/>
                </a:ext>
              </a:extLst>
            </p:cNvPr>
            <p:cNvSpPr txBox="1"/>
            <p:nvPr/>
          </p:nvSpPr>
          <p:spPr>
            <a:xfrm>
              <a:off x="654505" y="371925"/>
              <a:ext cx="21159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cap="all" baseline="0" dirty="0">
                  <a:solidFill>
                    <a:schemeClr val="accent3"/>
                  </a:solidFill>
                  <a:latin typeface="Arial" panose="020B0604020202020204" pitchFamily="34" charset="0"/>
                </a:rPr>
                <a:t>APPLICATIONS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2131C86A-F80C-45A9-9280-ED9B4470A1A9}"/>
                </a:ext>
              </a:extLst>
            </p:cNvPr>
            <p:cNvSpPr txBox="1"/>
            <p:nvPr/>
          </p:nvSpPr>
          <p:spPr>
            <a:xfrm>
              <a:off x="213182" y="234865"/>
              <a:ext cx="5722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800" b="1" dirty="0">
                  <a:solidFill>
                    <a:schemeClr val="accent1"/>
                  </a:solidFill>
                </a:rPr>
                <a:t>4.</a:t>
              </a:r>
              <a:r>
                <a:rPr lang="en-GB" sz="2400" b="1" dirty="0">
                  <a:solidFill>
                    <a:schemeClr val="accent1"/>
                  </a:solidFill>
                </a:rPr>
                <a:t>  </a:t>
              </a:r>
              <a:endParaRPr lang="fr-FR" b="1" dirty="0">
                <a:solidFill>
                  <a:schemeClr val="accent1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60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_4_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96B5181-0D9C-41F2-A332-CFA843E9FFF1}"/>
              </a:ext>
            </a:extLst>
          </p:cNvPr>
          <p:cNvSpPr/>
          <p:nvPr userDrawn="1"/>
        </p:nvSpPr>
        <p:spPr>
          <a:xfrm>
            <a:off x="11584906" y="6524099"/>
            <a:ext cx="241807" cy="3339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space réservé du numéro de diapositive 9">
            <a:extLst>
              <a:ext uri="{FF2B5EF4-FFF2-40B4-BE49-F238E27FC236}">
                <a16:creationId xmlns:a16="http://schemas.microsoft.com/office/drawing/2014/main" id="{1C3422AA-9EBF-48CB-8623-AD4A2CF46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0216" y="6492875"/>
            <a:ext cx="761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D-DIN Condensed" panose="020B0506030202030204" pitchFamily="34" charset="0"/>
              </a:defRPr>
            </a:lvl1pPr>
          </a:lstStyle>
          <a:p>
            <a:fld id="{41B732A3-3298-4B17-ABD6-6B679B23A20D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6BBB0D-E779-43FE-BE25-FC8901A09CB2}"/>
              </a:ext>
            </a:extLst>
          </p:cNvPr>
          <p:cNvSpPr/>
          <p:nvPr userDrawn="1"/>
        </p:nvSpPr>
        <p:spPr>
          <a:xfrm>
            <a:off x="350289" y="1303077"/>
            <a:ext cx="11491423" cy="5040695"/>
          </a:xfrm>
          <a:prstGeom prst="rect">
            <a:avLst/>
          </a:prstGeom>
          <a:solidFill>
            <a:schemeClr val="bg2">
              <a:alpha val="4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5493D3E9-F706-4D18-9A15-1598FC7448E3}"/>
              </a:ext>
            </a:extLst>
          </p:cNvPr>
          <p:cNvGrpSpPr/>
          <p:nvPr userDrawn="1"/>
        </p:nvGrpSpPr>
        <p:grpSpPr>
          <a:xfrm>
            <a:off x="39990" y="-58298"/>
            <a:ext cx="2557294" cy="461665"/>
            <a:chOff x="213182" y="234865"/>
            <a:chExt cx="2557294" cy="461665"/>
          </a:xfrm>
        </p:grpSpPr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24CC675E-0459-46F1-A3C9-7246EB2CEE34}"/>
                </a:ext>
              </a:extLst>
            </p:cNvPr>
            <p:cNvSpPr txBox="1"/>
            <p:nvPr/>
          </p:nvSpPr>
          <p:spPr>
            <a:xfrm>
              <a:off x="654505" y="371925"/>
              <a:ext cx="21159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cap="all" baseline="0" dirty="0">
                  <a:solidFill>
                    <a:schemeClr val="accent3"/>
                  </a:solidFill>
                  <a:latin typeface="Arial" panose="020B0604020202020204" pitchFamily="34" charset="0"/>
                </a:rPr>
                <a:t>APPLICATIONS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4CDFFA84-4390-428C-AFA4-78422F3AA5D5}"/>
                </a:ext>
              </a:extLst>
            </p:cNvPr>
            <p:cNvSpPr txBox="1"/>
            <p:nvPr/>
          </p:nvSpPr>
          <p:spPr>
            <a:xfrm>
              <a:off x="213182" y="234865"/>
              <a:ext cx="5722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800" b="1" dirty="0">
                  <a:solidFill>
                    <a:schemeClr val="accent1"/>
                  </a:solidFill>
                </a:rPr>
                <a:t>4.</a:t>
              </a:r>
              <a:r>
                <a:rPr lang="en-GB" sz="2400" b="1" dirty="0">
                  <a:solidFill>
                    <a:schemeClr val="accent1"/>
                  </a:solidFill>
                </a:rPr>
                <a:t>  </a:t>
              </a:r>
              <a:endParaRPr lang="fr-FR" b="1" dirty="0">
                <a:solidFill>
                  <a:schemeClr val="accent1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90675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_5_WHITE_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96B5181-0D9C-41F2-A332-CFA843E9FFF1}"/>
              </a:ext>
            </a:extLst>
          </p:cNvPr>
          <p:cNvSpPr/>
          <p:nvPr userDrawn="1"/>
        </p:nvSpPr>
        <p:spPr>
          <a:xfrm>
            <a:off x="11584906" y="6524099"/>
            <a:ext cx="241807" cy="3339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space réservé du numéro de diapositive 9">
            <a:extLst>
              <a:ext uri="{FF2B5EF4-FFF2-40B4-BE49-F238E27FC236}">
                <a16:creationId xmlns:a16="http://schemas.microsoft.com/office/drawing/2014/main" id="{1C3422AA-9EBF-48CB-8623-AD4A2CF46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0216" y="6492875"/>
            <a:ext cx="761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D-DIN Condensed" panose="020B0506030202030204" pitchFamily="34" charset="0"/>
              </a:defRPr>
            </a:lvl1pPr>
          </a:lstStyle>
          <a:p>
            <a:fld id="{41B732A3-3298-4B17-ABD6-6B679B23A20D}" type="slidenum">
              <a:rPr lang="en-GB" smtClean="0"/>
              <a:pPr/>
              <a:t>‹N°›</a:t>
            </a:fld>
            <a:endParaRPr lang="en-GB" dirty="0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6E48AFB-D385-40C2-93E4-CDF4A77DCAFC}"/>
              </a:ext>
            </a:extLst>
          </p:cNvPr>
          <p:cNvGrpSpPr/>
          <p:nvPr userDrawn="1"/>
        </p:nvGrpSpPr>
        <p:grpSpPr>
          <a:xfrm>
            <a:off x="39990" y="-58298"/>
            <a:ext cx="2557294" cy="461665"/>
            <a:chOff x="213182" y="234865"/>
            <a:chExt cx="2557294" cy="461665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9C7D846C-0E86-4105-8510-9D976C23D53F}"/>
                </a:ext>
              </a:extLst>
            </p:cNvPr>
            <p:cNvSpPr txBox="1"/>
            <p:nvPr/>
          </p:nvSpPr>
          <p:spPr>
            <a:xfrm>
              <a:off x="654505" y="381973"/>
              <a:ext cx="21159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cap="all" baseline="0" noProof="0" dirty="0">
                  <a:solidFill>
                    <a:schemeClr val="accent3"/>
                  </a:solidFill>
                  <a:latin typeface="Arial" panose="020B0604020202020204" pitchFamily="34" charset="0"/>
                </a:rPr>
                <a:t>What is Karaya Gum? </a:t>
              </a: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BB94A1AC-8673-48D6-B67B-A44A74F2ED97}"/>
                </a:ext>
              </a:extLst>
            </p:cNvPr>
            <p:cNvSpPr txBox="1"/>
            <p:nvPr/>
          </p:nvSpPr>
          <p:spPr>
            <a:xfrm>
              <a:off x="213182" y="234865"/>
              <a:ext cx="5722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800" b="1" dirty="0">
                  <a:solidFill>
                    <a:schemeClr val="accent1"/>
                  </a:solidFill>
                </a:rPr>
                <a:t>5.</a:t>
              </a:r>
              <a:r>
                <a:rPr lang="en-GB" sz="2400" b="1" dirty="0">
                  <a:solidFill>
                    <a:schemeClr val="accent1"/>
                  </a:solidFill>
                </a:rPr>
                <a:t>  </a:t>
              </a:r>
              <a:endParaRPr lang="fr-FR" b="1" dirty="0">
                <a:solidFill>
                  <a:schemeClr val="accent1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49482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5_FULL_COLOR_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96B5181-0D9C-41F2-A332-CFA843E9FFF1}"/>
              </a:ext>
            </a:extLst>
          </p:cNvPr>
          <p:cNvSpPr/>
          <p:nvPr userDrawn="1"/>
        </p:nvSpPr>
        <p:spPr>
          <a:xfrm>
            <a:off x="11584906" y="6524099"/>
            <a:ext cx="241807" cy="3339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space réservé du numéro de diapositive 9">
            <a:extLst>
              <a:ext uri="{FF2B5EF4-FFF2-40B4-BE49-F238E27FC236}">
                <a16:creationId xmlns:a16="http://schemas.microsoft.com/office/drawing/2014/main" id="{1C3422AA-9EBF-48CB-8623-AD4A2CF46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0216" y="6492875"/>
            <a:ext cx="761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D-DIN Condensed" panose="020B0506030202030204" pitchFamily="34" charset="0"/>
              </a:defRPr>
            </a:lvl1pPr>
          </a:lstStyle>
          <a:p>
            <a:fld id="{41B732A3-3298-4B17-ABD6-6B679B23A20D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6BBB0D-E779-43FE-BE25-FC8901A09CB2}"/>
              </a:ext>
            </a:extLst>
          </p:cNvPr>
          <p:cNvSpPr/>
          <p:nvPr userDrawn="1"/>
        </p:nvSpPr>
        <p:spPr>
          <a:xfrm>
            <a:off x="350289" y="301451"/>
            <a:ext cx="11491423" cy="6042322"/>
          </a:xfrm>
          <a:prstGeom prst="rect">
            <a:avLst/>
          </a:prstGeom>
          <a:solidFill>
            <a:schemeClr val="bg2">
              <a:alpha val="4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DAA26100-2287-4DC3-9BDC-0267AEF38A53}"/>
              </a:ext>
            </a:extLst>
          </p:cNvPr>
          <p:cNvGrpSpPr/>
          <p:nvPr userDrawn="1"/>
        </p:nvGrpSpPr>
        <p:grpSpPr>
          <a:xfrm>
            <a:off x="39990" y="-58298"/>
            <a:ext cx="2557294" cy="461665"/>
            <a:chOff x="213182" y="234865"/>
            <a:chExt cx="2557294" cy="461665"/>
          </a:xfrm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E293DDCC-8864-4E05-B017-7F445A35E810}"/>
                </a:ext>
              </a:extLst>
            </p:cNvPr>
            <p:cNvSpPr txBox="1"/>
            <p:nvPr/>
          </p:nvSpPr>
          <p:spPr>
            <a:xfrm>
              <a:off x="654505" y="381973"/>
              <a:ext cx="21159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cap="all" baseline="0" noProof="0" dirty="0">
                  <a:solidFill>
                    <a:schemeClr val="accent3"/>
                  </a:solidFill>
                  <a:latin typeface="Arial" panose="020B0604020202020204" pitchFamily="34" charset="0"/>
                </a:rPr>
                <a:t>What is Karaya Gum? 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93D00A01-3F40-4F64-AB7F-6E1C349FA914}"/>
                </a:ext>
              </a:extLst>
            </p:cNvPr>
            <p:cNvSpPr txBox="1"/>
            <p:nvPr/>
          </p:nvSpPr>
          <p:spPr>
            <a:xfrm>
              <a:off x="213182" y="234865"/>
              <a:ext cx="5722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800" b="1" dirty="0">
                  <a:solidFill>
                    <a:schemeClr val="accent1"/>
                  </a:solidFill>
                </a:rPr>
                <a:t>5.</a:t>
              </a:r>
              <a:r>
                <a:rPr lang="en-GB" sz="2400" b="1" dirty="0">
                  <a:solidFill>
                    <a:schemeClr val="accent1"/>
                  </a:solidFill>
                </a:rPr>
                <a:t>  </a:t>
              </a:r>
              <a:endParaRPr lang="fr-FR" b="1" dirty="0">
                <a:solidFill>
                  <a:schemeClr val="accent1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03277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_5_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96B5181-0D9C-41F2-A332-CFA843E9FFF1}"/>
              </a:ext>
            </a:extLst>
          </p:cNvPr>
          <p:cNvSpPr/>
          <p:nvPr userDrawn="1"/>
        </p:nvSpPr>
        <p:spPr>
          <a:xfrm>
            <a:off x="11584906" y="6524099"/>
            <a:ext cx="241807" cy="3339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space réservé du numéro de diapositive 9">
            <a:extLst>
              <a:ext uri="{FF2B5EF4-FFF2-40B4-BE49-F238E27FC236}">
                <a16:creationId xmlns:a16="http://schemas.microsoft.com/office/drawing/2014/main" id="{1C3422AA-9EBF-48CB-8623-AD4A2CF46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0216" y="6492875"/>
            <a:ext cx="761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D-DIN Condensed" panose="020B0506030202030204" pitchFamily="34" charset="0"/>
              </a:defRPr>
            </a:lvl1pPr>
          </a:lstStyle>
          <a:p>
            <a:fld id="{41B732A3-3298-4B17-ABD6-6B679B23A20D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6BBB0D-E779-43FE-BE25-FC8901A09CB2}"/>
              </a:ext>
            </a:extLst>
          </p:cNvPr>
          <p:cNvSpPr/>
          <p:nvPr userDrawn="1"/>
        </p:nvSpPr>
        <p:spPr>
          <a:xfrm>
            <a:off x="350289" y="1303077"/>
            <a:ext cx="11491423" cy="5040695"/>
          </a:xfrm>
          <a:prstGeom prst="rect">
            <a:avLst/>
          </a:prstGeom>
          <a:solidFill>
            <a:schemeClr val="bg2">
              <a:alpha val="4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000FA0FA-3FE8-4667-ACEB-408D700DF493}"/>
              </a:ext>
            </a:extLst>
          </p:cNvPr>
          <p:cNvGrpSpPr/>
          <p:nvPr userDrawn="1"/>
        </p:nvGrpSpPr>
        <p:grpSpPr>
          <a:xfrm>
            <a:off x="39990" y="-58298"/>
            <a:ext cx="2557294" cy="461665"/>
            <a:chOff x="213182" y="234865"/>
            <a:chExt cx="2557294" cy="461665"/>
          </a:xfrm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55A94979-586C-437F-934C-6FD0B3C16E33}"/>
                </a:ext>
              </a:extLst>
            </p:cNvPr>
            <p:cNvSpPr txBox="1"/>
            <p:nvPr/>
          </p:nvSpPr>
          <p:spPr>
            <a:xfrm>
              <a:off x="654505" y="381973"/>
              <a:ext cx="21159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cap="all" baseline="0" noProof="0" dirty="0">
                  <a:solidFill>
                    <a:schemeClr val="accent3"/>
                  </a:solidFill>
                  <a:latin typeface="Arial" panose="020B0604020202020204" pitchFamily="34" charset="0"/>
                </a:rPr>
                <a:t>What is Karaya Gum? 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A0822A2C-01A6-4851-A259-A751BD002128}"/>
                </a:ext>
              </a:extLst>
            </p:cNvPr>
            <p:cNvSpPr txBox="1"/>
            <p:nvPr/>
          </p:nvSpPr>
          <p:spPr>
            <a:xfrm>
              <a:off x="213182" y="234865"/>
              <a:ext cx="5722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800" b="1" dirty="0">
                  <a:solidFill>
                    <a:schemeClr val="accent1"/>
                  </a:solidFill>
                </a:rPr>
                <a:t>5.</a:t>
              </a:r>
              <a:r>
                <a:rPr lang="en-GB" sz="2400" b="1" dirty="0">
                  <a:solidFill>
                    <a:schemeClr val="accent1"/>
                  </a:solidFill>
                </a:rPr>
                <a:t>  </a:t>
              </a:r>
              <a:endParaRPr lang="fr-FR" b="1" dirty="0">
                <a:solidFill>
                  <a:schemeClr val="accent1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3215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G_FULL_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96B5181-0D9C-41F2-A332-CFA843E9FFF1}"/>
              </a:ext>
            </a:extLst>
          </p:cNvPr>
          <p:cNvSpPr/>
          <p:nvPr userDrawn="1"/>
        </p:nvSpPr>
        <p:spPr>
          <a:xfrm>
            <a:off x="11584906" y="6524099"/>
            <a:ext cx="241807" cy="3339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space réservé du numéro de diapositive 9">
            <a:extLst>
              <a:ext uri="{FF2B5EF4-FFF2-40B4-BE49-F238E27FC236}">
                <a16:creationId xmlns:a16="http://schemas.microsoft.com/office/drawing/2014/main" id="{1C3422AA-9EBF-48CB-8623-AD4A2CF46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0216" y="6492875"/>
            <a:ext cx="761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D-DIN Condensed" panose="020B0506030202030204" pitchFamily="34" charset="0"/>
              </a:defRPr>
            </a:lvl1pPr>
          </a:lstStyle>
          <a:p>
            <a:fld id="{41B732A3-3298-4B17-ABD6-6B679B23A20D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6BBB0D-E779-43FE-BE25-FC8901A09CB2}"/>
              </a:ext>
            </a:extLst>
          </p:cNvPr>
          <p:cNvSpPr/>
          <p:nvPr userDrawn="1"/>
        </p:nvSpPr>
        <p:spPr>
          <a:xfrm>
            <a:off x="350289" y="301451"/>
            <a:ext cx="11491423" cy="6042322"/>
          </a:xfrm>
          <a:prstGeom prst="rect">
            <a:avLst/>
          </a:prstGeom>
          <a:solidFill>
            <a:schemeClr val="bg2">
              <a:alpha val="4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472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G_HALF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96B5181-0D9C-41F2-A332-CFA843E9FFF1}"/>
              </a:ext>
            </a:extLst>
          </p:cNvPr>
          <p:cNvSpPr/>
          <p:nvPr userDrawn="1"/>
        </p:nvSpPr>
        <p:spPr>
          <a:xfrm>
            <a:off x="11584906" y="6524099"/>
            <a:ext cx="241807" cy="3339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space réservé du numéro de diapositive 9">
            <a:extLst>
              <a:ext uri="{FF2B5EF4-FFF2-40B4-BE49-F238E27FC236}">
                <a16:creationId xmlns:a16="http://schemas.microsoft.com/office/drawing/2014/main" id="{1C3422AA-9EBF-48CB-8623-AD4A2CF46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0216" y="6492875"/>
            <a:ext cx="761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D-DIN Condensed" panose="020B0506030202030204" pitchFamily="34" charset="0"/>
              </a:defRPr>
            </a:lvl1pPr>
          </a:lstStyle>
          <a:p>
            <a:fld id="{41B732A3-3298-4B17-ABD6-6B679B23A20D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6BBB0D-E779-43FE-BE25-FC8901A09CB2}"/>
              </a:ext>
            </a:extLst>
          </p:cNvPr>
          <p:cNvSpPr/>
          <p:nvPr userDrawn="1"/>
        </p:nvSpPr>
        <p:spPr>
          <a:xfrm>
            <a:off x="350289" y="1303077"/>
            <a:ext cx="11491423" cy="5040695"/>
          </a:xfrm>
          <a:prstGeom prst="rect">
            <a:avLst/>
          </a:prstGeom>
          <a:solidFill>
            <a:schemeClr val="bg2">
              <a:alpha val="4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5143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_1_WHITE_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96B5181-0D9C-41F2-A332-CFA843E9FFF1}"/>
              </a:ext>
            </a:extLst>
          </p:cNvPr>
          <p:cNvSpPr/>
          <p:nvPr userDrawn="1"/>
        </p:nvSpPr>
        <p:spPr>
          <a:xfrm>
            <a:off x="11584906" y="6524099"/>
            <a:ext cx="241807" cy="3339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space réservé du numéro de diapositive 9">
            <a:extLst>
              <a:ext uri="{FF2B5EF4-FFF2-40B4-BE49-F238E27FC236}">
                <a16:creationId xmlns:a16="http://schemas.microsoft.com/office/drawing/2014/main" id="{1C3422AA-9EBF-48CB-8623-AD4A2CF46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0216" y="6492875"/>
            <a:ext cx="761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D-DIN Condensed" panose="020B0506030202030204" pitchFamily="34" charset="0"/>
              </a:defRPr>
            </a:lvl1pPr>
          </a:lstStyle>
          <a:p>
            <a:fld id="{41B732A3-3298-4B17-ABD6-6B679B23A20D}" type="slidenum">
              <a:rPr lang="en-GB" smtClean="0"/>
              <a:pPr/>
              <a:t>‹N°›</a:t>
            </a:fld>
            <a:endParaRPr lang="en-GB" dirty="0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6E48AFB-D385-40C2-93E4-CDF4A77DCAFC}"/>
              </a:ext>
            </a:extLst>
          </p:cNvPr>
          <p:cNvGrpSpPr/>
          <p:nvPr userDrawn="1"/>
        </p:nvGrpSpPr>
        <p:grpSpPr>
          <a:xfrm>
            <a:off x="39990" y="-58298"/>
            <a:ext cx="2132460" cy="461665"/>
            <a:chOff x="213182" y="234865"/>
            <a:chExt cx="2132460" cy="461665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9C7D846C-0E86-4105-8510-9D976C23D53F}"/>
                </a:ext>
              </a:extLst>
            </p:cNvPr>
            <p:cNvSpPr txBox="1"/>
            <p:nvPr/>
          </p:nvSpPr>
          <p:spPr>
            <a:xfrm>
              <a:off x="654506" y="371925"/>
              <a:ext cx="16911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>
                  <a:solidFill>
                    <a:schemeClr val="accent3"/>
                  </a:solidFill>
                  <a:latin typeface="Arial" panose="020B0604020202020204" pitchFamily="34" charset="0"/>
                </a:rPr>
                <a:t>THE COMPANY</a:t>
              </a: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BB94A1AC-8673-48D6-B67B-A44A74F2ED97}"/>
                </a:ext>
              </a:extLst>
            </p:cNvPr>
            <p:cNvSpPr txBox="1"/>
            <p:nvPr/>
          </p:nvSpPr>
          <p:spPr>
            <a:xfrm>
              <a:off x="213182" y="234865"/>
              <a:ext cx="5722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800" b="1" dirty="0">
                  <a:solidFill>
                    <a:schemeClr val="accent1"/>
                  </a:solidFill>
                </a:rPr>
                <a:t>1.</a:t>
              </a:r>
              <a:r>
                <a:rPr lang="en-GB" sz="2400" b="1" dirty="0">
                  <a:solidFill>
                    <a:schemeClr val="accent1"/>
                  </a:solidFill>
                </a:rPr>
                <a:t>  </a:t>
              </a:r>
              <a:endParaRPr lang="fr-FR" b="1" dirty="0">
                <a:solidFill>
                  <a:schemeClr val="accent1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2765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_1_FULL_COLOR_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96B5181-0D9C-41F2-A332-CFA843E9FFF1}"/>
              </a:ext>
            </a:extLst>
          </p:cNvPr>
          <p:cNvSpPr/>
          <p:nvPr userDrawn="1"/>
        </p:nvSpPr>
        <p:spPr>
          <a:xfrm>
            <a:off x="11584906" y="6524099"/>
            <a:ext cx="241807" cy="3339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space réservé du numéro de diapositive 9">
            <a:extLst>
              <a:ext uri="{FF2B5EF4-FFF2-40B4-BE49-F238E27FC236}">
                <a16:creationId xmlns:a16="http://schemas.microsoft.com/office/drawing/2014/main" id="{1C3422AA-9EBF-48CB-8623-AD4A2CF46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0216" y="6492875"/>
            <a:ext cx="761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D-DIN Condensed" panose="020B0506030202030204" pitchFamily="34" charset="0"/>
              </a:defRPr>
            </a:lvl1pPr>
          </a:lstStyle>
          <a:p>
            <a:fld id="{41B732A3-3298-4B17-ABD6-6B679B23A20D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6BBB0D-E779-43FE-BE25-FC8901A09CB2}"/>
              </a:ext>
            </a:extLst>
          </p:cNvPr>
          <p:cNvSpPr/>
          <p:nvPr userDrawn="1"/>
        </p:nvSpPr>
        <p:spPr>
          <a:xfrm>
            <a:off x="350289" y="301451"/>
            <a:ext cx="11491423" cy="6042322"/>
          </a:xfrm>
          <a:prstGeom prst="rect">
            <a:avLst/>
          </a:prstGeom>
          <a:solidFill>
            <a:schemeClr val="bg2">
              <a:alpha val="4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23F1F163-4A5B-4DF5-BAF4-A3D937BC937F}"/>
              </a:ext>
            </a:extLst>
          </p:cNvPr>
          <p:cNvGrpSpPr/>
          <p:nvPr userDrawn="1"/>
        </p:nvGrpSpPr>
        <p:grpSpPr>
          <a:xfrm>
            <a:off x="39990" y="-58298"/>
            <a:ext cx="2132460" cy="461665"/>
            <a:chOff x="213182" y="234865"/>
            <a:chExt cx="2132460" cy="461665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120D476F-3185-4A4A-AF5B-E622027EDAF7}"/>
                </a:ext>
              </a:extLst>
            </p:cNvPr>
            <p:cNvSpPr txBox="1"/>
            <p:nvPr/>
          </p:nvSpPr>
          <p:spPr>
            <a:xfrm>
              <a:off x="654506" y="371925"/>
              <a:ext cx="16911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>
                  <a:solidFill>
                    <a:schemeClr val="accent3"/>
                  </a:solidFill>
                  <a:latin typeface="Arial" panose="020B0604020202020204" pitchFamily="34" charset="0"/>
                </a:rPr>
                <a:t>THE COMPANY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93B1BD59-8EDF-41E6-BF64-F25FCE68FBE8}"/>
                </a:ext>
              </a:extLst>
            </p:cNvPr>
            <p:cNvSpPr txBox="1"/>
            <p:nvPr/>
          </p:nvSpPr>
          <p:spPr>
            <a:xfrm>
              <a:off x="213182" y="234865"/>
              <a:ext cx="5722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800" b="1" dirty="0">
                  <a:solidFill>
                    <a:schemeClr val="accent1"/>
                  </a:solidFill>
                </a:rPr>
                <a:t>1.</a:t>
              </a:r>
              <a:r>
                <a:rPr lang="en-GB" sz="2400" b="1" dirty="0">
                  <a:solidFill>
                    <a:schemeClr val="accent1"/>
                  </a:solidFill>
                </a:rPr>
                <a:t>  </a:t>
              </a:r>
              <a:endParaRPr lang="fr-FR" b="1" dirty="0">
                <a:solidFill>
                  <a:schemeClr val="accent1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7312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_1_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96B5181-0D9C-41F2-A332-CFA843E9FFF1}"/>
              </a:ext>
            </a:extLst>
          </p:cNvPr>
          <p:cNvSpPr/>
          <p:nvPr userDrawn="1"/>
        </p:nvSpPr>
        <p:spPr>
          <a:xfrm>
            <a:off x="11584906" y="6524099"/>
            <a:ext cx="241807" cy="3339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space réservé du numéro de diapositive 9">
            <a:extLst>
              <a:ext uri="{FF2B5EF4-FFF2-40B4-BE49-F238E27FC236}">
                <a16:creationId xmlns:a16="http://schemas.microsoft.com/office/drawing/2014/main" id="{1C3422AA-9EBF-48CB-8623-AD4A2CF46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0216" y="6492875"/>
            <a:ext cx="761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D-DIN Condensed" panose="020B0506030202030204" pitchFamily="34" charset="0"/>
              </a:defRPr>
            </a:lvl1pPr>
          </a:lstStyle>
          <a:p>
            <a:fld id="{41B732A3-3298-4B17-ABD6-6B679B23A20D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6BBB0D-E779-43FE-BE25-FC8901A09CB2}"/>
              </a:ext>
            </a:extLst>
          </p:cNvPr>
          <p:cNvSpPr/>
          <p:nvPr userDrawn="1"/>
        </p:nvSpPr>
        <p:spPr>
          <a:xfrm>
            <a:off x="350289" y="1303077"/>
            <a:ext cx="11491423" cy="5040695"/>
          </a:xfrm>
          <a:prstGeom prst="rect">
            <a:avLst/>
          </a:prstGeom>
          <a:solidFill>
            <a:schemeClr val="bg2">
              <a:alpha val="4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BBF1FB04-4EE9-402C-962A-C306259752CA}"/>
              </a:ext>
            </a:extLst>
          </p:cNvPr>
          <p:cNvGrpSpPr/>
          <p:nvPr userDrawn="1"/>
        </p:nvGrpSpPr>
        <p:grpSpPr>
          <a:xfrm>
            <a:off x="39990" y="-58298"/>
            <a:ext cx="2132460" cy="461665"/>
            <a:chOff x="213182" y="234865"/>
            <a:chExt cx="2132460" cy="461665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F666C7E2-ABFF-400D-94AE-86F11447D822}"/>
                </a:ext>
              </a:extLst>
            </p:cNvPr>
            <p:cNvSpPr txBox="1"/>
            <p:nvPr/>
          </p:nvSpPr>
          <p:spPr>
            <a:xfrm>
              <a:off x="654506" y="371925"/>
              <a:ext cx="16911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>
                  <a:solidFill>
                    <a:schemeClr val="accent3"/>
                  </a:solidFill>
                  <a:latin typeface="Arial" panose="020B0604020202020204" pitchFamily="34" charset="0"/>
                </a:rPr>
                <a:t>THE COMPANY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AF14C8B7-35C2-4AB7-B239-6DE2E03F94FC}"/>
                </a:ext>
              </a:extLst>
            </p:cNvPr>
            <p:cNvSpPr txBox="1"/>
            <p:nvPr/>
          </p:nvSpPr>
          <p:spPr>
            <a:xfrm>
              <a:off x="213182" y="234865"/>
              <a:ext cx="5722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800" b="1" dirty="0">
                  <a:solidFill>
                    <a:schemeClr val="accent1"/>
                  </a:solidFill>
                </a:rPr>
                <a:t>1.</a:t>
              </a:r>
              <a:r>
                <a:rPr lang="en-GB" sz="2400" b="1" dirty="0">
                  <a:solidFill>
                    <a:schemeClr val="accent1"/>
                  </a:solidFill>
                </a:rPr>
                <a:t>  </a:t>
              </a:r>
              <a:endParaRPr lang="fr-FR" b="1" dirty="0">
                <a:solidFill>
                  <a:schemeClr val="accent1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8127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_2_WHITE_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96B5181-0D9C-41F2-A332-CFA843E9FFF1}"/>
              </a:ext>
            </a:extLst>
          </p:cNvPr>
          <p:cNvSpPr/>
          <p:nvPr userDrawn="1"/>
        </p:nvSpPr>
        <p:spPr>
          <a:xfrm>
            <a:off x="11584906" y="6524099"/>
            <a:ext cx="241807" cy="3339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space réservé du numéro de diapositive 9">
            <a:extLst>
              <a:ext uri="{FF2B5EF4-FFF2-40B4-BE49-F238E27FC236}">
                <a16:creationId xmlns:a16="http://schemas.microsoft.com/office/drawing/2014/main" id="{1C3422AA-9EBF-48CB-8623-AD4A2CF46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0216" y="6492875"/>
            <a:ext cx="761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D-DIN Condensed" panose="020B0506030202030204" pitchFamily="34" charset="0"/>
              </a:defRPr>
            </a:lvl1pPr>
          </a:lstStyle>
          <a:p>
            <a:fld id="{41B732A3-3298-4B17-ABD6-6B679B23A20D}" type="slidenum">
              <a:rPr lang="en-GB" smtClean="0"/>
              <a:pPr/>
              <a:t>‹N°›</a:t>
            </a:fld>
            <a:endParaRPr lang="en-GB" dirty="0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6E48AFB-D385-40C2-93E4-CDF4A77DCAFC}"/>
              </a:ext>
            </a:extLst>
          </p:cNvPr>
          <p:cNvGrpSpPr/>
          <p:nvPr userDrawn="1"/>
        </p:nvGrpSpPr>
        <p:grpSpPr>
          <a:xfrm>
            <a:off x="39990" y="-58298"/>
            <a:ext cx="2557294" cy="461665"/>
            <a:chOff x="213182" y="234865"/>
            <a:chExt cx="2557294" cy="461665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9C7D846C-0E86-4105-8510-9D976C23D53F}"/>
                </a:ext>
              </a:extLst>
            </p:cNvPr>
            <p:cNvSpPr txBox="1"/>
            <p:nvPr/>
          </p:nvSpPr>
          <p:spPr>
            <a:xfrm>
              <a:off x="654505" y="371925"/>
              <a:ext cx="21159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cap="all" baseline="0" dirty="0">
                  <a:solidFill>
                    <a:schemeClr val="accent3"/>
                  </a:solidFill>
                  <a:latin typeface="Arial" panose="020B0604020202020204" pitchFamily="34" charset="0"/>
                </a:rPr>
                <a:t>Sourcing Acacia Gum</a:t>
              </a: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BB94A1AC-8673-48D6-B67B-A44A74F2ED97}"/>
                </a:ext>
              </a:extLst>
            </p:cNvPr>
            <p:cNvSpPr txBox="1"/>
            <p:nvPr/>
          </p:nvSpPr>
          <p:spPr>
            <a:xfrm>
              <a:off x="213182" y="234865"/>
              <a:ext cx="5722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800" b="1" dirty="0">
                  <a:solidFill>
                    <a:schemeClr val="accent1"/>
                  </a:solidFill>
                </a:rPr>
                <a:t>2.</a:t>
              </a:r>
              <a:r>
                <a:rPr lang="en-GB" sz="2400" b="1" dirty="0">
                  <a:solidFill>
                    <a:schemeClr val="accent1"/>
                  </a:solidFill>
                </a:rPr>
                <a:t>  </a:t>
              </a:r>
              <a:endParaRPr lang="fr-FR" b="1" dirty="0">
                <a:solidFill>
                  <a:schemeClr val="accent1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3385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2_FULL_COLOR_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96B5181-0D9C-41F2-A332-CFA843E9FFF1}"/>
              </a:ext>
            </a:extLst>
          </p:cNvPr>
          <p:cNvSpPr/>
          <p:nvPr userDrawn="1"/>
        </p:nvSpPr>
        <p:spPr>
          <a:xfrm>
            <a:off x="11584906" y="6524099"/>
            <a:ext cx="241807" cy="3339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space réservé du numéro de diapositive 9">
            <a:extLst>
              <a:ext uri="{FF2B5EF4-FFF2-40B4-BE49-F238E27FC236}">
                <a16:creationId xmlns:a16="http://schemas.microsoft.com/office/drawing/2014/main" id="{1C3422AA-9EBF-48CB-8623-AD4A2CF46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0216" y="6492875"/>
            <a:ext cx="761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D-DIN Condensed" panose="020B0506030202030204" pitchFamily="34" charset="0"/>
              </a:defRPr>
            </a:lvl1pPr>
          </a:lstStyle>
          <a:p>
            <a:fld id="{41B732A3-3298-4B17-ABD6-6B679B23A20D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6BBB0D-E779-43FE-BE25-FC8901A09CB2}"/>
              </a:ext>
            </a:extLst>
          </p:cNvPr>
          <p:cNvSpPr/>
          <p:nvPr userDrawn="1"/>
        </p:nvSpPr>
        <p:spPr>
          <a:xfrm>
            <a:off x="350289" y="301451"/>
            <a:ext cx="11491423" cy="6042322"/>
          </a:xfrm>
          <a:prstGeom prst="rect">
            <a:avLst/>
          </a:prstGeom>
          <a:solidFill>
            <a:schemeClr val="bg2">
              <a:alpha val="4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13C5F673-CDF0-4AF8-A573-6600B723BF48}"/>
              </a:ext>
            </a:extLst>
          </p:cNvPr>
          <p:cNvGrpSpPr/>
          <p:nvPr userDrawn="1"/>
        </p:nvGrpSpPr>
        <p:grpSpPr>
          <a:xfrm>
            <a:off x="39990" y="-58298"/>
            <a:ext cx="2557294" cy="461665"/>
            <a:chOff x="213182" y="234865"/>
            <a:chExt cx="2557294" cy="461665"/>
          </a:xfrm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D2779F98-F6EC-4490-9CC7-6F53D0530CC1}"/>
                </a:ext>
              </a:extLst>
            </p:cNvPr>
            <p:cNvSpPr txBox="1"/>
            <p:nvPr/>
          </p:nvSpPr>
          <p:spPr>
            <a:xfrm>
              <a:off x="654505" y="371925"/>
              <a:ext cx="21159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cap="all" baseline="0" dirty="0">
                  <a:solidFill>
                    <a:schemeClr val="accent3"/>
                  </a:solidFill>
                  <a:latin typeface="Arial" panose="020B0604020202020204" pitchFamily="34" charset="0"/>
                </a:rPr>
                <a:t>Sourcing Acacia Gum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2D27BB1E-C95A-4EA5-8154-E97F23BB01D7}"/>
                </a:ext>
              </a:extLst>
            </p:cNvPr>
            <p:cNvSpPr txBox="1"/>
            <p:nvPr/>
          </p:nvSpPr>
          <p:spPr>
            <a:xfrm>
              <a:off x="213182" y="234865"/>
              <a:ext cx="5722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800" b="1" dirty="0">
                  <a:solidFill>
                    <a:schemeClr val="accent1"/>
                  </a:solidFill>
                </a:rPr>
                <a:t>2.</a:t>
              </a:r>
              <a:r>
                <a:rPr lang="en-GB" sz="2400" b="1" dirty="0">
                  <a:solidFill>
                    <a:schemeClr val="accent1"/>
                  </a:solidFill>
                </a:rPr>
                <a:t>  </a:t>
              </a:r>
              <a:endParaRPr lang="fr-FR" b="1" dirty="0">
                <a:solidFill>
                  <a:schemeClr val="accent1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5165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_2_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96B5181-0D9C-41F2-A332-CFA843E9FFF1}"/>
              </a:ext>
            </a:extLst>
          </p:cNvPr>
          <p:cNvSpPr/>
          <p:nvPr userDrawn="1"/>
        </p:nvSpPr>
        <p:spPr>
          <a:xfrm>
            <a:off x="11584906" y="6524099"/>
            <a:ext cx="241807" cy="3339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space réservé du numéro de diapositive 9">
            <a:extLst>
              <a:ext uri="{FF2B5EF4-FFF2-40B4-BE49-F238E27FC236}">
                <a16:creationId xmlns:a16="http://schemas.microsoft.com/office/drawing/2014/main" id="{1C3422AA-9EBF-48CB-8623-AD4A2CF46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0216" y="6492875"/>
            <a:ext cx="761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D-DIN Condensed" panose="020B0506030202030204" pitchFamily="34" charset="0"/>
              </a:defRPr>
            </a:lvl1pPr>
          </a:lstStyle>
          <a:p>
            <a:fld id="{41B732A3-3298-4B17-ABD6-6B679B23A20D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6BBB0D-E779-43FE-BE25-FC8901A09CB2}"/>
              </a:ext>
            </a:extLst>
          </p:cNvPr>
          <p:cNvSpPr/>
          <p:nvPr userDrawn="1"/>
        </p:nvSpPr>
        <p:spPr>
          <a:xfrm>
            <a:off x="350289" y="1303077"/>
            <a:ext cx="11491423" cy="5040695"/>
          </a:xfrm>
          <a:prstGeom prst="rect">
            <a:avLst/>
          </a:prstGeom>
          <a:solidFill>
            <a:schemeClr val="bg2">
              <a:alpha val="4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C743BED1-21D6-4213-98FC-032BADB69FC0}"/>
              </a:ext>
            </a:extLst>
          </p:cNvPr>
          <p:cNvGrpSpPr/>
          <p:nvPr userDrawn="1"/>
        </p:nvGrpSpPr>
        <p:grpSpPr>
          <a:xfrm>
            <a:off x="39990" y="-58298"/>
            <a:ext cx="2557294" cy="461665"/>
            <a:chOff x="213182" y="234865"/>
            <a:chExt cx="2557294" cy="461665"/>
          </a:xfrm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A77AE5C1-59DB-4370-ABEE-37382F15361A}"/>
                </a:ext>
              </a:extLst>
            </p:cNvPr>
            <p:cNvSpPr txBox="1"/>
            <p:nvPr/>
          </p:nvSpPr>
          <p:spPr>
            <a:xfrm>
              <a:off x="654505" y="371925"/>
              <a:ext cx="21159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cap="all" baseline="0" dirty="0">
                  <a:solidFill>
                    <a:schemeClr val="accent3"/>
                  </a:solidFill>
                  <a:latin typeface="Arial" panose="020B0604020202020204" pitchFamily="34" charset="0"/>
                </a:rPr>
                <a:t>Sourcing Acacia Gum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61F51288-EC88-4E5A-A368-A583DD340A21}"/>
                </a:ext>
              </a:extLst>
            </p:cNvPr>
            <p:cNvSpPr txBox="1"/>
            <p:nvPr/>
          </p:nvSpPr>
          <p:spPr>
            <a:xfrm>
              <a:off x="213182" y="234865"/>
              <a:ext cx="5722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800" b="1" dirty="0">
                  <a:solidFill>
                    <a:schemeClr val="accent1"/>
                  </a:solidFill>
                </a:rPr>
                <a:t>2.</a:t>
              </a:r>
              <a:r>
                <a:rPr lang="en-GB" sz="2400" b="1" dirty="0">
                  <a:solidFill>
                    <a:schemeClr val="accent1"/>
                  </a:solidFill>
                </a:rPr>
                <a:t>  </a:t>
              </a:r>
              <a:endParaRPr lang="fr-FR" b="1" dirty="0">
                <a:solidFill>
                  <a:schemeClr val="accent1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4808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BF93B1F6-EAEC-4DBE-B81C-861154C71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462" y="932508"/>
            <a:ext cx="7517524" cy="6309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GB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1EA5E8C5-C067-4454-9598-D68EBEB45B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2CCA04C9-65F7-40FF-93C5-660441B091F9}"/>
              </a:ext>
            </a:extLst>
          </p:cNvPr>
          <p:cNvGrpSpPr/>
          <p:nvPr userDrawn="1"/>
        </p:nvGrpSpPr>
        <p:grpSpPr>
          <a:xfrm>
            <a:off x="1676115" y="6521026"/>
            <a:ext cx="8839771" cy="292763"/>
            <a:chOff x="1565176" y="6521026"/>
            <a:chExt cx="8839771" cy="292763"/>
          </a:xfrm>
        </p:grpSpPr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84637810-2C59-4A3E-9584-087F8C866E6E}"/>
                </a:ext>
              </a:extLst>
            </p:cNvPr>
            <p:cNvGrpSpPr/>
            <p:nvPr userDrawn="1"/>
          </p:nvGrpSpPr>
          <p:grpSpPr>
            <a:xfrm>
              <a:off x="1565176" y="6521026"/>
              <a:ext cx="1993006" cy="292763"/>
              <a:chOff x="5113798" y="6496312"/>
              <a:chExt cx="1993006" cy="292763"/>
            </a:xfrm>
          </p:grpSpPr>
          <p:pic>
            <p:nvPicPr>
              <p:cNvPr id="12" name="Graphique 11">
                <a:extLst>
                  <a:ext uri="{FF2B5EF4-FFF2-40B4-BE49-F238E27FC236}">
                    <a16:creationId xmlns:a16="http://schemas.microsoft.com/office/drawing/2014/main" id="{29898E82-8FA2-44C6-89EC-C9A51C86FFE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5403834" y="6496312"/>
                <a:ext cx="1412935" cy="292763"/>
              </a:xfrm>
              <a:prstGeom prst="rect">
                <a:avLst/>
              </a:prstGeom>
            </p:spPr>
          </p:pic>
          <p:grpSp>
            <p:nvGrpSpPr>
              <p:cNvPr id="16" name="Groupe 15">
                <a:extLst>
                  <a:ext uri="{FF2B5EF4-FFF2-40B4-BE49-F238E27FC236}">
                    <a16:creationId xmlns:a16="http://schemas.microsoft.com/office/drawing/2014/main" id="{7BCA2C64-66C0-400A-A6E1-ED952237B092}"/>
                  </a:ext>
                </a:extLst>
              </p:cNvPr>
              <p:cNvGrpSpPr/>
              <p:nvPr userDrawn="1"/>
            </p:nvGrpSpPr>
            <p:grpSpPr>
              <a:xfrm>
                <a:off x="5113798" y="6655572"/>
                <a:ext cx="1993006" cy="0"/>
                <a:chOff x="5113798" y="6655572"/>
                <a:chExt cx="1993006" cy="0"/>
              </a:xfrm>
            </p:grpSpPr>
            <p:cxnSp>
              <p:nvCxnSpPr>
                <p:cNvPr id="14" name="Connecteur droit 13">
                  <a:extLst>
                    <a:ext uri="{FF2B5EF4-FFF2-40B4-BE49-F238E27FC236}">
                      <a16:creationId xmlns:a16="http://schemas.microsoft.com/office/drawing/2014/main" id="{22699E40-D15C-459A-933A-988A73F8C712}"/>
                    </a:ext>
                  </a:extLst>
                </p:cNvPr>
                <p:cNvCxnSpPr/>
                <p:nvPr userDrawn="1"/>
              </p:nvCxnSpPr>
              <p:spPr>
                <a:xfrm>
                  <a:off x="6878204" y="6655572"/>
                  <a:ext cx="2286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Connecteur droit 14">
                  <a:extLst>
                    <a:ext uri="{FF2B5EF4-FFF2-40B4-BE49-F238E27FC236}">
                      <a16:creationId xmlns:a16="http://schemas.microsoft.com/office/drawing/2014/main" id="{CBCE50C6-12CF-4B37-8253-F206D66A24E5}"/>
                    </a:ext>
                  </a:extLst>
                </p:cNvPr>
                <p:cNvCxnSpPr/>
                <p:nvPr userDrawn="1"/>
              </p:nvCxnSpPr>
              <p:spPr>
                <a:xfrm>
                  <a:off x="5113798" y="6655572"/>
                  <a:ext cx="2286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E7019D0-DF91-4448-94C4-0BF0E05C57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54" y="6626946"/>
              <a:ext cx="6431293" cy="1066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683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1" r:id="rId3"/>
    <p:sldLayoutId id="2147483650" r:id="rId4"/>
    <p:sldLayoutId id="2147483649" r:id="rId5"/>
    <p:sldLayoutId id="2147483666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1" kern="1200">
          <a:solidFill>
            <a:schemeClr val="accent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3" Type="http://schemas.openxmlformats.org/officeDocument/2006/relationships/image" Target="../media/image45.png"/><Relationship Id="rId7" Type="http://schemas.openxmlformats.org/officeDocument/2006/relationships/image" Target="../media/image49.jpg"/><Relationship Id="rId12" Type="http://schemas.openxmlformats.org/officeDocument/2006/relationships/image" Target="../media/image53.svg"/><Relationship Id="rId17" Type="http://schemas.openxmlformats.org/officeDocument/2006/relationships/image" Target="../media/image58.png"/><Relationship Id="rId2" Type="http://schemas.openxmlformats.org/officeDocument/2006/relationships/image" Target="../media/image41.pn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png"/><Relationship Id="rId11" Type="http://schemas.openxmlformats.org/officeDocument/2006/relationships/image" Target="../media/image52.png"/><Relationship Id="rId5" Type="http://schemas.openxmlformats.org/officeDocument/2006/relationships/image" Target="../media/image47.png"/><Relationship Id="rId15" Type="http://schemas.openxmlformats.org/officeDocument/2006/relationships/image" Target="../media/image56.png"/><Relationship Id="rId10" Type="http://schemas.openxmlformats.org/officeDocument/2006/relationships/image" Target="../media/image44.png"/><Relationship Id="rId4" Type="http://schemas.openxmlformats.org/officeDocument/2006/relationships/image" Target="../media/image46.png"/><Relationship Id="rId9" Type="http://schemas.openxmlformats.org/officeDocument/2006/relationships/image" Target="../media/image51.jpeg"/><Relationship Id="rId1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5.jpeg"/><Relationship Id="rId3" Type="http://schemas.openxmlformats.org/officeDocument/2006/relationships/image" Target="../media/image20.svg"/><Relationship Id="rId7" Type="http://schemas.openxmlformats.org/officeDocument/2006/relationships/image" Target="../media/image22.svg"/><Relationship Id="rId12" Type="http://schemas.openxmlformats.org/officeDocument/2006/relationships/image" Target="../media/image34.jpeg"/><Relationship Id="rId17" Type="http://schemas.openxmlformats.org/officeDocument/2006/relationships/image" Target="../media/image61.png"/><Relationship Id="rId2" Type="http://schemas.openxmlformats.org/officeDocument/2006/relationships/image" Target="../media/image19.png"/><Relationship Id="rId16" Type="http://schemas.openxmlformats.org/officeDocument/2006/relationships/image" Target="../media/image6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7.svg"/><Relationship Id="rId15" Type="http://schemas.microsoft.com/office/2007/relationships/hdphoto" Target="../media/hdphoto2.wdp"/><Relationship Id="rId10" Type="http://schemas.openxmlformats.org/officeDocument/2006/relationships/image" Target="../media/image25.png"/><Relationship Id="rId4" Type="http://schemas.openxmlformats.org/officeDocument/2006/relationships/image" Target="../media/image6.png"/><Relationship Id="rId9" Type="http://schemas.openxmlformats.org/officeDocument/2006/relationships/image" Target="../media/image24.svg"/><Relationship Id="rId1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7" Type="http://schemas.openxmlformats.org/officeDocument/2006/relationships/image" Target="../media/image6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8.png"/><Relationship Id="rId7" Type="http://schemas.openxmlformats.org/officeDocument/2006/relationships/image" Target="../media/image70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10" Type="http://schemas.openxmlformats.org/officeDocument/2006/relationships/image" Target="../media/image58.png"/><Relationship Id="rId4" Type="http://schemas.openxmlformats.org/officeDocument/2006/relationships/image" Target="../media/image69.svg"/><Relationship Id="rId9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6.svg"/><Relationship Id="rId4" Type="http://schemas.openxmlformats.org/officeDocument/2006/relationships/image" Target="../media/image7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svg"/><Relationship Id="rId3" Type="http://schemas.openxmlformats.org/officeDocument/2006/relationships/image" Target="../media/image73.png"/><Relationship Id="rId7" Type="http://schemas.openxmlformats.org/officeDocument/2006/relationships/image" Target="../media/image88.svg"/><Relationship Id="rId12" Type="http://schemas.openxmlformats.org/officeDocument/2006/relationships/image" Target="../media/image93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7.png"/><Relationship Id="rId11" Type="http://schemas.openxmlformats.org/officeDocument/2006/relationships/image" Target="../media/image92.svg"/><Relationship Id="rId5" Type="http://schemas.openxmlformats.org/officeDocument/2006/relationships/image" Target="../media/image79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1.png"/><Relationship Id="rId7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4.svg"/><Relationship Id="rId11" Type="http://schemas.openxmlformats.org/officeDocument/2006/relationships/image" Target="../media/image100.svg"/><Relationship Id="rId5" Type="http://schemas.openxmlformats.org/officeDocument/2006/relationships/image" Target="../media/image93.png"/><Relationship Id="rId10" Type="http://schemas.openxmlformats.org/officeDocument/2006/relationships/image" Target="../media/image99.png"/><Relationship Id="rId4" Type="http://schemas.openxmlformats.org/officeDocument/2006/relationships/image" Target="../media/image92.svg"/><Relationship Id="rId9" Type="http://schemas.openxmlformats.org/officeDocument/2006/relationships/image" Target="../media/image98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youtu.be/ihcgXmfxJco" TargetMode="External"/><Relationship Id="rId5" Type="http://schemas.openxmlformats.org/officeDocument/2006/relationships/image" Target="../media/image102.svg"/><Relationship Id="rId4" Type="http://schemas.openxmlformats.org/officeDocument/2006/relationships/image" Target="../media/image10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youtu.be/ihcgXmfxJco" TargetMode="External"/><Relationship Id="rId4" Type="http://schemas.openxmlformats.org/officeDocument/2006/relationships/image" Target="../media/image102.sv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0.svg"/><Relationship Id="rId4" Type="http://schemas.openxmlformats.org/officeDocument/2006/relationships/image" Target="../media/image10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3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6.svg"/><Relationship Id="rId5" Type="http://schemas.openxmlformats.org/officeDocument/2006/relationships/image" Target="../media/image115.png"/><Relationship Id="rId4" Type="http://schemas.openxmlformats.org/officeDocument/2006/relationships/image" Target="../media/image113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9.svg"/><Relationship Id="rId5" Type="http://schemas.openxmlformats.org/officeDocument/2006/relationships/image" Target="../media/image118.png"/><Relationship Id="rId4" Type="http://schemas.openxmlformats.org/officeDocument/2006/relationships/image" Target="../media/image116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svg"/><Relationship Id="rId13" Type="http://schemas.openxmlformats.org/officeDocument/2006/relationships/image" Target="../media/image132.png"/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12" Type="http://schemas.openxmlformats.org/officeDocument/2006/relationships/image" Target="../media/image131.sv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5.svg"/><Relationship Id="rId11" Type="http://schemas.openxmlformats.org/officeDocument/2006/relationships/image" Target="../media/image130.png"/><Relationship Id="rId5" Type="http://schemas.openxmlformats.org/officeDocument/2006/relationships/image" Target="../media/image124.png"/><Relationship Id="rId10" Type="http://schemas.openxmlformats.org/officeDocument/2006/relationships/image" Target="../media/image129.svg"/><Relationship Id="rId4" Type="http://schemas.openxmlformats.org/officeDocument/2006/relationships/image" Target="../media/image123.svg"/><Relationship Id="rId9" Type="http://schemas.openxmlformats.org/officeDocument/2006/relationships/image" Target="../media/image128.png"/><Relationship Id="rId14" Type="http://schemas.openxmlformats.org/officeDocument/2006/relationships/image" Target="../media/image133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31.svg"/><Relationship Id="rId3" Type="http://schemas.openxmlformats.org/officeDocument/2006/relationships/image" Target="../media/image134.jpeg"/><Relationship Id="rId7" Type="http://schemas.openxmlformats.org/officeDocument/2006/relationships/image" Target="../media/image125.svg"/><Relationship Id="rId12" Type="http://schemas.openxmlformats.org/officeDocument/2006/relationships/image" Target="../media/image1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4.png"/><Relationship Id="rId11" Type="http://schemas.openxmlformats.org/officeDocument/2006/relationships/image" Target="../media/image129.svg"/><Relationship Id="rId5" Type="http://schemas.openxmlformats.org/officeDocument/2006/relationships/image" Target="../media/image123.svg"/><Relationship Id="rId15" Type="http://schemas.openxmlformats.org/officeDocument/2006/relationships/image" Target="../media/image133.svg"/><Relationship Id="rId10" Type="http://schemas.openxmlformats.org/officeDocument/2006/relationships/image" Target="../media/image128.png"/><Relationship Id="rId4" Type="http://schemas.openxmlformats.org/officeDocument/2006/relationships/image" Target="../media/image122.png"/><Relationship Id="rId9" Type="http://schemas.openxmlformats.org/officeDocument/2006/relationships/image" Target="../media/image127.svg"/><Relationship Id="rId14" Type="http://schemas.openxmlformats.org/officeDocument/2006/relationships/image" Target="../media/image13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openxmlformats.org/officeDocument/2006/relationships/image" Target="../media/image133.svg"/><Relationship Id="rId18" Type="http://schemas.openxmlformats.org/officeDocument/2006/relationships/image" Target="../media/image138.png"/><Relationship Id="rId3" Type="http://schemas.openxmlformats.org/officeDocument/2006/relationships/image" Target="../media/image135.jpeg"/><Relationship Id="rId21" Type="http://schemas.openxmlformats.org/officeDocument/2006/relationships/image" Target="../media/image141.svg"/><Relationship Id="rId7" Type="http://schemas.openxmlformats.org/officeDocument/2006/relationships/image" Target="../media/image127.svg"/><Relationship Id="rId12" Type="http://schemas.openxmlformats.org/officeDocument/2006/relationships/image" Target="../media/image132.png"/><Relationship Id="rId17" Type="http://schemas.openxmlformats.org/officeDocument/2006/relationships/image" Target="../media/image98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97.png"/><Relationship Id="rId20" Type="http://schemas.openxmlformats.org/officeDocument/2006/relationships/image" Target="../media/image14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6.png"/><Relationship Id="rId11" Type="http://schemas.openxmlformats.org/officeDocument/2006/relationships/image" Target="../media/image131.svg"/><Relationship Id="rId5" Type="http://schemas.openxmlformats.org/officeDocument/2006/relationships/image" Target="../media/image125.svg"/><Relationship Id="rId15" Type="http://schemas.openxmlformats.org/officeDocument/2006/relationships/image" Target="../media/image137.svg"/><Relationship Id="rId23" Type="http://schemas.openxmlformats.org/officeDocument/2006/relationships/image" Target="../media/image143.svg"/><Relationship Id="rId10" Type="http://schemas.openxmlformats.org/officeDocument/2006/relationships/image" Target="../media/image130.png"/><Relationship Id="rId19" Type="http://schemas.openxmlformats.org/officeDocument/2006/relationships/image" Target="../media/image139.svg"/><Relationship Id="rId4" Type="http://schemas.openxmlformats.org/officeDocument/2006/relationships/image" Target="../media/image124.png"/><Relationship Id="rId9" Type="http://schemas.openxmlformats.org/officeDocument/2006/relationships/image" Target="../media/image129.svg"/><Relationship Id="rId14" Type="http://schemas.openxmlformats.org/officeDocument/2006/relationships/image" Target="../media/image136.png"/><Relationship Id="rId22" Type="http://schemas.openxmlformats.org/officeDocument/2006/relationships/image" Target="../media/image14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13" Type="http://schemas.openxmlformats.org/officeDocument/2006/relationships/image" Target="../media/image154.jpeg"/><Relationship Id="rId3" Type="http://schemas.openxmlformats.org/officeDocument/2006/relationships/image" Target="../media/image11.png"/><Relationship Id="rId7" Type="http://schemas.openxmlformats.org/officeDocument/2006/relationships/image" Target="../media/image148.svg"/><Relationship Id="rId12" Type="http://schemas.openxmlformats.org/officeDocument/2006/relationships/image" Target="../media/image153.sv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7.png"/><Relationship Id="rId11" Type="http://schemas.openxmlformats.org/officeDocument/2006/relationships/image" Target="../media/image152.png"/><Relationship Id="rId5" Type="http://schemas.openxmlformats.org/officeDocument/2006/relationships/image" Target="../media/image146.svg"/><Relationship Id="rId10" Type="http://schemas.openxmlformats.org/officeDocument/2006/relationships/image" Target="../media/image151.jpeg"/><Relationship Id="rId4" Type="http://schemas.openxmlformats.org/officeDocument/2006/relationships/image" Target="../media/image145.png"/><Relationship Id="rId9" Type="http://schemas.openxmlformats.org/officeDocument/2006/relationships/image" Target="../media/image150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13" Type="http://schemas.openxmlformats.org/officeDocument/2006/relationships/image" Target="../media/image165.png"/><Relationship Id="rId18" Type="http://schemas.openxmlformats.org/officeDocument/2006/relationships/image" Target="../media/image167.png"/><Relationship Id="rId3" Type="http://schemas.openxmlformats.org/officeDocument/2006/relationships/image" Target="../media/image156.png"/><Relationship Id="rId7" Type="http://schemas.openxmlformats.org/officeDocument/2006/relationships/image" Target="../media/image160.svg"/><Relationship Id="rId12" Type="http://schemas.openxmlformats.org/officeDocument/2006/relationships/image" Target="../media/image164.svg"/><Relationship Id="rId17" Type="http://schemas.openxmlformats.org/officeDocument/2006/relationships/hyperlink" Target="https://www.allandetrobert.com/" TargetMode="External"/><Relationship Id="rId2" Type="http://schemas.openxmlformats.org/officeDocument/2006/relationships/image" Target="../media/image155.png"/><Relationship Id="rId16" Type="http://schemas.openxmlformats.org/officeDocument/2006/relationships/hyperlink" Target="https://www.instagram.com/allandrobert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png"/><Relationship Id="rId11" Type="http://schemas.openxmlformats.org/officeDocument/2006/relationships/image" Target="../media/image163.png"/><Relationship Id="rId5" Type="http://schemas.openxmlformats.org/officeDocument/2006/relationships/image" Target="../media/image158.jpeg"/><Relationship Id="rId15" Type="http://schemas.openxmlformats.org/officeDocument/2006/relationships/hyperlink" Target="https://www.linkedin.com/company/alland&amp;robert/" TargetMode="External"/><Relationship Id="rId10" Type="http://schemas.openxmlformats.org/officeDocument/2006/relationships/image" Target="../media/image162.jpeg"/><Relationship Id="rId4" Type="http://schemas.openxmlformats.org/officeDocument/2006/relationships/image" Target="../media/image157.svg"/><Relationship Id="rId9" Type="http://schemas.microsoft.com/office/2007/relationships/hdphoto" Target="../media/hdphoto4.wdp"/><Relationship Id="rId14" Type="http://schemas.openxmlformats.org/officeDocument/2006/relationships/image" Target="../media/image166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svg"/><Relationship Id="rId18" Type="http://schemas.openxmlformats.org/officeDocument/2006/relationships/image" Target="../media/image27.svg"/><Relationship Id="rId3" Type="http://schemas.openxmlformats.org/officeDocument/2006/relationships/image" Target="../media/image15.jpeg"/><Relationship Id="rId7" Type="http://schemas.microsoft.com/office/2007/relationships/hdphoto" Target="../media/hdphoto1.wdp"/><Relationship Id="rId12" Type="http://schemas.openxmlformats.org/officeDocument/2006/relationships/image" Target="../media/image21.png"/><Relationship Id="rId17" Type="http://schemas.openxmlformats.org/officeDocument/2006/relationships/image" Target="../media/image26.svg"/><Relationship Id="rId2" Type="http://schemas.openxmlformats.org/officeDocument/2006/relationships/image" Target="../media/image14.png"/><Relationship Id="rId16" Type="http://schemas.openxmlformats.org/officeDocument/2006/relationships/image" Target="../media/image25.png"/><Relationship Id="rId20" Type="http://schemas.openxmlformats.org/officeDocument/2006/relationships/image" Target="../media/image29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11" Type="http://schemas.openxmlformats.org/officeDocument/2006/relationships/image" Target="../media/image7.svg"/><Relationship Id="rId5" Type="http://schemas.openxmlformats.org/officeDocument/2006/relationships/image" Target="../media/image17.png"/><Relationship Id="rId15" Type="http://schemas.openxmlformats.org/officeDocument/2006/relationships/image" Target="../media/image24.svg"/><Relationship Id="rId10" Type="http://schemas.openxmlformats.org/officeDocument/2006/relationships/image" Target="../media/image6.png"/><Relationship Id="rId19" Type="http://schemas.openxmlformats.org/officeDocument/2006/relationships/image" Target="../media/image28.png"/><Relationship Id="rId4" Type="http://schemas.openxmlformats.org/officeDocument/2006/relationships/image" Target="../media/image16.jpeg"/><Relationship Id="rId9" Type="http://schemas.openxmlformats.org/officeDocument/2006/relationships/image" Target="../media/image20.sv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svg"/><Relationship Id="rId18" Type="http://schemas.openxmlformats.org/officeDocument/2006/relationships/image" Target="../media/image28.png"/><Relationship Id="rId3" Type="http://schemas.openxmlformats.org/officeDocument/2006/relationships/image" Target="../media/image30.png"/><Relationship Id="rId7" Type="http://schemas.openxmlformats.org/officeDocument/2006/relationships/image" Target="../media/image24.svg"/><Relationship Id="rId12" Type="http://schemas.openxmlformats.org/officeDocument/2006/relationships/image" Target="../media/image21.png"/><Relationship Id="rId17" Type="http://schemas.openxmlformats.org/officeDocument/2006/relationships/image" Target="../media/image27.svg"/><Relationship Id="rId2" Type="http://schemas.openxmlformats.org/officeDocument/2006/relationships/image" Target="../media/image17.png"/><Relationship Id="rId16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7.svg"/><Relationship Id="rId5" Type="http://schemas.microsoft.com/office/2007/relationships/hdphoto" Target="../media/hdphoto1.wdp"/><Relationship Id="rId15" Type="http://schemas.openxmlformats.org/officeDocument/2006/relationships/image" Target="../media/image26.svg"/><Relationship Id="rId10" Type="http://schemas.openxmlformats.org/officeDocument/2006/relationships/image" Target="../media/image6.png"/><Relationship Id="rId19" Type="http://schemas.openxmlformats.org/officeDocument/2006/relationships/image" Target="../media/image29.svg"/><Relationship Id="rId4" Type="http://schemas.openxmlformats.org/officeDocument/2006/relationships/image" Target="../media/image31.png"/><Relationship Id="rId9" Type="http://schemas.openxmlformats.org/officeDocument/2006/relationships/image" Target="../media/image20.sv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3.jpeg"/><Relationship Id="rId3" Type="http://schemas.openxmlformats.org/officeDocument/2006/relationships/image" Target="../media/image34.jpeg"/><Relationship Id="rId7" Type="http://schemas.openxmlformats.org/officeDocument/2006/relationships/image" Target="../media/image37.png"/><Relationship Id="rId12" Type="http://schemas.openxmlformats.org/officeDocument/2006/relationships/image" Target="../media/image42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35.jpe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VISUEL ACACIA ARBRE">
            <a:extLst>
              <a:ext uri="{FF2B5EF4-FFF2-40B4-BE49-F238E27FC236}">
                <a16:creationId xmlns:a16="http://schemas.microsoft.com/office/drawing/2014/main" id="{C2DA8176-1654-4A61-A31D-B2948CA521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E5654127-5782-4168-BDB6-25AE5515EB05}"/>
              </a:ext>
            </a:extLst>
          </p:cNvPr>
          <p:cNvSpPr/>
          <p:nvPr/>
        </p:nvSpPr>
        <p:spPr>
          <a:xfrm>
            <a:off x="172496" y="163524"/>
            <a:ext cx="11847007" cy="6520475"/>
          </a:xfrm>
          <a:prstGeom prst="rect">
            <a:avLst/>
          </a:prstGeom>
          <a:noFill/>
          <a:ln w="381000">
            <a:solidFill>
              <a:schemeClr val="bg2"/>
            </a:solidFill>
          </a:ln>
          <a:effectLst>
            <a:outerShdw blurRad="342900" dist="38100" dir="5400000" algn="t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3AB0EDA4-76F4-491B-9CD4-B4876460157D}"/>
              </a:ext>
            </a:extLst>
          </p:cNvPr>
          <p:cNvGrpSpPr/>
          <p:nvPr/>
        </p:nvGrpSpPr>
        <p:grpSpPr>
          <a:xfrm>
            <a:off x="2368550" y="2070100"/>
            <a:ext cx="7454900" cy="2717800"/>
            <a:chOff x="2368550" y="2070100"/>
            <a:chExt cx="7454900" cy="271780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7D35D65-1AD0-4940-BBCA-0AA260F2A09A}"/>
                </a:ext>
              </a:extLst>
            </p:cNvPr>
            <p:cNvSpPr/>
            <p:nvPr/>
          </p:nvSpPr>
          <p:spPr>
            <a:xfrm>
              <a:off x="2368550" y="2070100"/>
              <a:ext cx="7454900" cy="2717800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5" name="LOGO">
              <a:extLst>
                <a:ext uri="{FF2B5EF4-FFF2-40B4-BE49-F238E27FC236}">
                  <a16:creationId xmlns:a16="http://schemas.microsoft.com/office/drawing/2014/main" id="{7E7F1C06-CC4E-40D9-90B7-9A904C45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5100" y="2419351"/>
              <a:ext cx="6701800" cy="1789942"/>
            </a:xfrm>
            <a:prstGeom prst="rect">
              <a:avLst/>
            </a:prstGeom>
          </p:spPr>
        </p:pic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0341B4B3-7E92-4123-AD8A-3FDCAF12DAB0}"/>
              </a:ext>
            </a:extLst>
          </p:cNvPr>
          <p:cNvGrpSpPr/>
          <p:nvPr/>
        </p:nvGrpSpPr>
        <p:grpSpPr>
          <a:xfrm>
            <a:off x="4024314" y="4543793"/>
            <a:ext cx="4143373" cy="477054"/>
            <a:chOff x="4352925" y="4543793"/>
            <a:chExt cx="4143373" cy="477054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A028254-8637-4319-BC29-35B44F3FA372}"/>
                </a:ext>
              </a:extLst>
            </p:cNvPr>
            <p:cNvSpPr/>
            <p:nvPr/>
          </p:nvSpPr>
          <p:spPr>
            <a:xfrm>
              <a:off x="4352925" y="4543793"/>
              <a:ext cx="4143373" cy="47705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DCCB0A3D-730B-49EB-A77B-B7723851A1F5}"/>
                </a:ext>
              </a:extLst>
            </p:cNvPr>
            <p:cNvSpPr txBox="1"/>
            <p:nvPr/>
          </p:nvSpPr>
          <p:spPr>
            <a:xfrm>
              <a:off x="4400550" y="4572368"/>
              <a:ext cx="40481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cap="all" dirty="0">
                  <a:solidFill>
                    <a:schemeClr val="bg2"/>
                  </a:solidFill>
                  <a:latin typeface="Arial" panose="020B0604020202020204" pitchFamily="34" charset="0"/>
                </a:rPr>
                <a:t>Corporate presentation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1575E7F8-8C17-492D-9CCB-AA0DBBD0547B}"/>
              </a:ext>
            </a:extLst>
          </p:cNvPr>
          <p:cNvSpPr/>
          <p:nvPr/>
        </p:nvSpPr>
        <p:spPr>
          <a:xfrm>
            <a:off x="3713418" y="4640528"/>
            <a:ext cx="310896" cy="31089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22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2.29167E-6 4.44444E-6 L 0.36588 4.44444E-6 " pathEditMode="relative" rAng="0" ptsTypes="AA">
                                      <p:cBhvr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94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C98F815-C400-4D12-8016-5BBB424A87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732A3-3298-4B17-ABD6-6B679B23A20D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3468C1-032C-498F-B502-0444301059BD}"/>
              </a:ext>
            </a:extLst>
          </p:cNvPr>
          <p:cNvSpPr/>
          <p:nvPr/>
        </p:nvSpPr>
        <p:spPr>
          <a:xfrm>
            <a:off x="4067743" y="1119910"/>
            <a:ext cx="3570868" cy="5055022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B3AD63D-7C5A-4958-9D8C-93405C24DFE4}"/>
              </a:ext>
            </a:extLst>
          </p:cNvPr>
          <p:cNvSpPr txBox="1"/>
          <p:nvPr/>
        </p:nvSpPr>
        <p:spPr>
          <a:xfrm>
            <a:off x="4067744" y="2372396"/>
            <a:ext cx="3570867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fr-FR" sz="2000" b="1" dirty="0">
                <a:solidFill>
                  <a:schemeClr val="tx2"/>
                </a:solidFill>
              </a:rPr>
              <a:t>SMETA REFERENTIAL 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F59A3548-A58B-4AF3-8E73-AC481F892284}"/>
              </a:ext>
            </a:extLst>
          </p:cNvPr>
          <p:cNvCxnSpPr>
            <a:cxnSpLocks/>
          </p:cNvCxnSpPr>
          <p:nvPr/>
        </p:nvCxnSpPr>
        <p:spPr>
          <a:xfrm>
            <a:off x="4715147" y="2331929"/>
            <a:ext cx="2276061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!!Groupe 20">
            <a:extLst>
              <a:ext uri="{FF2B5EF4-FFF2-40B4-BE49-F238E27FC236}">
                <a16:creationId xmlns:a16="http://schemas.microsoft.com/office/drawing/2014/main" id="{9AF0B126-D216-4DA0-9B3F-A7D63EAC23CB}"/>
              </a:ext>
            </a:extLst>
          </p:cNvPr>
          <p:cNvGrpSpPr/>
          <p:nvPr/>
        </p:nvGrpSpPr>
        <p:grpSpPr>
          <a:xfrm>
            <a:off x="14464652" y="1602493"/>
            <a:ext cx="2695723" cy="4572439"/>
            <a:chOff x="8015227" y="1602493"/>
            <a:chExt cx="2695723" cy="4572439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1B8DBB23-7438-4185-AB1C-8CE114C2F747}"/>
                </a:ext>
              </a:extLst>
            </p:cNvPr>
            <p:cNvSpPr/>
            <p:nvPr/>
          </p:nvSpPr>
          <p:spPr>
            <a:xfrm>
              <a:off x="8020143" y="1858945"/>
              <a:ext cx="2682910" cy="42102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C3EDB699-A6FC-4467-B3BF-3D1C79A3CFDE}"/>
                </a:ext>
              </a:extLst>
            </p:cNvPr>
            <p:cNvSpPr txBox="1"/>
            <p:nvPr/>
          </p:nvSpPr>
          <p:spPr>
            <a:xfrm>
              <a:off x="8248107" y="3649023"/>
              <a:ext cx="2226982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fr-FR" sz="3200" b="1" dirty="0">
                  <a:solidFill>
                    <a:schemeClr val="tx2"/>
                  </a:solidFill>
                </a:rPr>
                <a:t>ISO 9001</a:t>
              </a:r>
              <a:endParaRPr lang="en-GB" sz="3200" dirty="0">
                <a:solidFill>
                  <a:schemeClr val="tx2"/>
                </a:solidFill>
              </a:endParaRPr>
            </a:p>
          </p:txBody>
        </p:sp>
        <p:cxnSp>
          <p:nvCxnSpPr>
            <p:cNvPr id="50" name="Connecteur droit 49">
              <a:extLst>
                <a:ext uri="{FF2B5EF4-FFF2-40B4-BE49-F238E27FC236}">
                  <a16:creationId xmlns:a16="http://schemas.microsoft.com/office/drawing/2014/main" id="{0EFF7014-3499-4F05-B3D8-A1408548903C}"/>
                </a:ext>
              </a:extLst>
            </p:cNvPr>
            <p:cNvCxnSpPr>
              <a:cxnSpLocks/>
            </p:cNvCxnSpPr>
            <p:nvPr/>
          </p:nvCxnSpPr>
          <p:spPr>
            <a:xfrm>
              <a:off x="8457247" y="4158311"/>
              <a:ext cx="1808703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!!Rectangle 40">
              <a:extLst>
                <a:ext uri="{FF2B5EF4-FFF2-40B4-BE49-F238E27FC236}">
                  <a16:creationId xmlns:a16="http://schemas.microsoft.com/office/drawing/2014/main" id="{423ADDF7-C103-4148-97F5-EC7376940855}"/>
                </a:ext>
              </a:extLst>
            </p:cNvPr>
            <p:cNvSpPr/>
            <p:nvPr/>
          </p:nvSpPr>
          <p:spPr>
            <a:xfrm>
              <a:off x="8015227" y="1602493"/>
              <a:ext cx="2695723" cy="732047"/>
            </a:xfrm>
            <a:prstGeom prst="rect">
              <a:avLst/>
            </a:prstGeom>
            <a:solidFill>
              <a:schemeClr val="accent1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200"/>
                </a:lnSpc>
              </a:pPr>
              <a:r>
                <a:rPr lang="en-GB" sz="2400" b="1" dirty="0">
                  <a:solidFill>
                    <a:schemeClr val="bg1"/>
                  </a:solidFill>
                </a:rPr>
                <a:t>QUALITY SYSTEM</a:t>
              </a:r>
            </a:p>
            <a:p>
              <a:pPr algn="ctr">
                <a:lnSpc>
                  <a:spcPts val="2200"/>
                </a:lnSpc>
              </a:pPr>
              <a:r>
                <a:rPr lang="en-GB" sz="2400" b="1" dirty="0">
                  <a:solidFill>
                    <a:schemeClr val="bg1"/>
                  </a:solidFill>
                </a:rPr>
                <a:t>CERTIFICATIONS</a:t>
              </a:r>
            </a:p>
          </p:txBody>
        </p: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E075E0FF-4F37-443C-B066-C78209CB7F75}"/>
                </a:ext>
              </a:extLst>
            </p:cNvPr>
            <p:cNvSpPr txBox="1"/>
            <p:nvPr/>
          </p:nvSpPr>
          <p:spPr>
            <a:xfrm>
              <a:off x="8020143" y="4287236"/>
              <a:ext cx="2682910" cy="1887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GB" dirty="0">
                  <a:solidFill>
                    <a:schemeClr val="tx2"/>
                  </a:solidFill>
                </a:rPr>
                <a:t>Ensure that </a:t>
              </a:r>
              <a:r>
                <a:rPr lang="en-GB" b="1" dirty="0">
                  <a:solidFill>
                    <a:schemeClr val="tx2"/>
                  </a:solidFill>
                </a:rPr>
                <a:t>Alland &amp; Robert meet the needs</a:t>
              </a:r>
            </a:p>
            <a:p>
              <a:pPr algn="ctr">
                <a:lnSpc>
                  <a:spcPts val="2000"/>
                </a:lnSpc>
              </a:pPr>
              <a:r>
                <a:rPr lang="en-GB" b="1" dirty="0">
                  <a:solidFill>
                    <a:schemeClr val="tx2"/>
                  </a:solidFill>
                </a:rPr>
                <a:t>of customers and other stakeholders</a:t>
              </a:r>
              <a:r>
                <a:rPr lang="en-GB" dirty="0">
                  <a:solidFill>
                    <a:schemeClr val="tx2"/>
                  </a:solidFill>
                </a:rPr>
                <a:t> while meeting statutory and regulatory requirements..</a:t>
              </a:r>
            </a:p>
            <a:p>
              <a:pPr algn="ctr">
                <a:lnSpc>
                  <a:spcPts val="2000"/>
                </a:lnSpc>
              </a:pPr>
              <a:endParaRPr lang="en-GB" dirty="0">
                <a:solidFill>
                  <a:schemeClr val="tx2"/>
                </a:solidFill>
              </a:endParaRPr>
            </a:p>
          </p:txBody>
        </p:sp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F0109C46-D877-4D73-A441-242F74397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3966" y="2334545"/>
              <a:ext cx="975264" cy="992914"/>
            </a:xfrm>
            <a:prstGeom prst="rect">
              <a:avLst/>
            </a:prstGeom>
          </p:spPr>
        </p:pic>
        <p:cxnSp>
          <p:nvCxnSpPr>
            <p:cNvPr id="49" name="Connecteur droit 48">
              <a:extLst>
                <a:ext uri="{FF2B5EF4-FFF2-40B4-BE49-F238E27FC236}">
                  <a16:creationId xmlns:a16="http://schemas.microsoft.com/office/drawing/2014/main" id="{6022DB90-CD86-49E0-A6F1-81BEC93D5BE7}"/>
                </a:ext>
              </a:extLst>
            </p:cNvPr>
            <p:cNvCxnSpPr>
              <a:cxnSpLocks/>
            </p:cNvCxnSpPr>
            <p:nvPr/>
          </p:nvCxnSpPr>
          <p:spPr>
            <a:xfrm>
              <a:off x="8457247" y="3546272"/>
              <a:ext cx="1808703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!!Rectangle 33">
            <a:extLst>
              <a:ext uri="{FF2B5EF4-FFF2-40B4-BE49-F238E27FC236}">
                <a16:creationId xmlns:a16="http://schemas.microsoft.com/office/drawing/2014/main" id="{137BAE74-1F8C-4E8F-9A42-23C33A1C0BF0}"/>
              </a:ext>
            </a:extLst>
          </p:cNvPr>
          <p:cNvSpPr/>
          <p:nvPr/>
        </p:nvSpPr>
        <p:spPr>
          <a:xfrm>
            <a:off x="4050706" y="863459"/>
            <a:ext cx="3609716" cy="596540"/>
          </a:xfrm>
          <a:prstGeom prst="rect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100"/>
              </a:lnSpc>
            </a:pPr>
            <a:r>
              <a:rPr lang="en-GB" sz="2000" b="1" dirty="0">
                <a:solidFill>
                  <a:schemeClr val="bg1"/>
                </a:solidFill>
              </a:rPr>
              <a:t>SOCIAL AND SOCIETAL</a:t>
            </a:r>
          </a:p>
          <a:p>
            <a:pPr algn="ctr">
              <a:lnSpc>
                <a:spcPts val="2100"/>
              </a:lnSpc>
            </a:pPr>
            <a:r>
              <a:rPr lang="en-GB" sz="2000" b="1" dirty="0">
                <a:solidFill>
                  <a:schemeClr val="bg1"/>
                </a:solidFill>
              </a:rPr>
              <a:t>COMMITMENT</a:t>
            </a:r>
          </a:p>
        </p:txBody>
      </p: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C211982B-51ED-4AE6-A33A-6835A42849C5}"/>
              </a:ext>
            </a:extLst>
          </p:cNvPr>
          <p:cNvCxnSpPr>
            <a:cxnSpLocks/>
          </p:cNvCxnSpPr>
          <p:nvPr/>
        </p:nvCxnSpPr>
        <p:spPr>
          <a:xfrm>
            <a:off x="4715147" y="2753684"/>
            <a:ext cx="2276061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9BCD2785-0E4F-4CB9-8363-F56642AE9DF0}"/>
              </a:ext>
            </a:extLst>
          </p:cNvPr>
          <p:cNvCxnSpPr>
            <a:cxnSpLocks/>
          </p:cNvCxnSpPr>
          <p:nvPr/>
        </p:nvCxnSpPr>
        <p:spPr>
          <a:xfrm>
            <a:off x="5439504" y="5250735"/>
            <a:ext cx="825624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8DF5F1ED-A3C0-447B-8D81-0A863C726708}"/>
              </a:ext>
            </a:extLst>
          </p:cNvPr>
          <p:cNvSpPr/>
          <p:nvPr/>
        </p:nvSpPr>
        <p:spPr>
          <a:xfrm>
            <a:off x="5283419" y="2847593"/>
            <a:ext cx="225067" cy="22506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AA6148B-AE08-47C0-A0B9-CF14FC80111A}"/>
              </a:ext>
            </a:extLst>
          </p:cNvPr>
          <p:cNvSpPr txBox="1"/>
          <p:nvPr/>
        </p:nvSpPr>
        <p:spPr>
          <a:xfrm>
            <a:off x="4511722" y="2819846"/>
            <a:ext cx="2682910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GB" sz="1400" b="1" dirty="0">
                <a:solidFill>
                  <a:schemeClr val="bg1"/>
                </a:solidFill>
              </a:rPr>
              <a:t>4  </a:t>
            </a:r>
            <a:r>
              <a:rPr lang="en-GB" sz="1400" b="1" dirty="0">
                <a:solidFill>
                  <a:schemeClr val="accent1"/>
                </a:solidFill>
              </a:rPr>
              <a:t>PILLARS:</a:t>
            </a:r>
          </a:p>
          <a:p>
            <a:pPr algn="ctr">
              <a:lnSpc>
                <a:spcPts val="1600"/>
              </a:lnSpc>
            </a:pPr>
            <a:r>
              <a:rPr lang="en-GB" sz="1400" dirty="0">
                <a:solidFill>
                  <a:schemeClr val="accent1"/>
                </a:solidFill>
              </a:rPr>
              <a:t>Labor standards</a:t>
            </a:r>
          </a:p>
          <a:p>
            <a:pPr algn="ctr">
              <a:lnSpc>
                <a:spcPts val="1600"/>
              </a:lnSpc>
            </a:pPr>
            <a:r>
              <a:rPr lang="en-GB" sz="1400" dirty="0">
                <a:solidFill>
                  <a:schemeClr val="accent1"/>
                </a:solidFill>
              </a:rPr>
              <a:t>Health &amp; safety</a:t>
            </a:r>
          </a:p>
          <a:p>
            <a:pPr algn="ctr">
              <a:lnSpc>
                <a:spcPts val="1600"/>
              </a:lnSpc>
            </a:pPr>
            <a:r>
              <a:rPr lang="en-GB" sz="1400" dirty="0">
                <a:solidFill>
                  <a:schemeClr val="accent1"/>
                </a:solidFill>
              </a:rPr>
              <a:t>Environment</a:t>
            </a:r>
          </a:p>
          <a:p>
            <a:pPr algn="ctr">
              <a:lnSpc>
                <a:spcPts val="1600"/>
              </a:lnSpc>
            </a:pPr>
            <a:r>
              <a:rPr lang="en-GB" sz="1400" dirty="0">
                <a:solidFill>
                  <a:schemeClr val="accent1"/>
                </a:solidFill>
              </a:rPr>
              <a:t>Business ethics</a:t>
            </a:r>
          </a:p>
        </p:txBody>
      </p:sp>
      <p:grpSp>
        <p:nvGrpSpPr>
          <p:cNvPr id="60" name="!!Groupe 19">
            <a:extLst>
              <a:ext uri="{FF2B5EF4-FFF2-40B4-BE49-F238E27FC236}">
                <a16:creationId xmlns:a16="http://schemas.microsoft.com/office/drawing/2014/main" id="{1DB112F4-866B-4E39-9CCC-A87672C59480}"/>
              </a:ext>
            </a:extLst>
          </p:cNvPr>
          <p:cNvGrpSpPr/>
          <p:nvPr/>
        </p:nvGrpSpPr>
        <p:grpSpPr>
          <a:xfrm>
            <a:off x="7833978" y="863459"/>
            <a:ext cx="3592678" cy="5311473"/>
            <a:chOff x="6203992" y="863459"/>
            <a:chExt cx="3592678" cy="5311473"/>
          </a:xfrm>
        </p:grpSpPr>
        <p:grpSp>
          <p:nvGrpSpPr>
            <p:cNvPr id="20" name="!!Groupe 19">
              <a:extLst>
                <a:ext uri="{FF2B5EF4-FFF2-40B4-BE49-F238E27FC236}">
                  <a16:creationId xmlns:a16="http://schemas.microsoft.com/office/drawing/2014/main" id="{0ACE0DEA-B0A7-4041-9162-F9A3FC856205}"/>
                </a:ext>
              </a:extLst>
            </p:cNvPr>
            <p:cNvGrpSpPr/>
            <p:nvPr/>
          </p:nvGrpSpPr>
          <p:grpSpPr>
            <a:xfrm>
              <a:off x="6203992" y="863459"/>
              <a:ext cx="3592678" cy="5311473"/>
              <a:chOff x="4746910" y="1602494"/>
              <a:chExt cx="3592678" cy="5311473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4445254A-2124-4DE8-A3CE-57F07971EDC7}"/>
                  </a:ext>
                </a:extLst>
              </p:cNvPr>
              <p:cNvSpPr/>
              <p:nvPr/>
            </p:nvSpPr>
            <p:spPr>
              <a:xfrm>
                <a:off x="4754285" y="1858945"/>
                <a:ext cx="3560939" cy="505502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" name="!!Rectangle 40">
                <a:extLst>
                  <a:ext uri="{FF2B5EF4-FFF2-40B4-BE49-F238E27FC236}">
                    <a16:creationId xmlns:a16="http://schemas.microsoft.com/office/drawing/2014/main" id="{87F64CFD-1340-4DBA-BE1C-B4D6DD9B22F9}"/>
                  </a:ext>
                </a:extLst>
              </p:cNvPr>
              <p:cNvSpPr/>
              <p:nvPr/>
            </p:nvSpPr>
            <p:spPr>
              <a:xfrm>
                <a:off x="4746910" y="1602494"/>
                <a:ext cx="3592678" cy="732052"/>
              </a:xfrm>
              <a:prstGeom prst="rect">
                <a:avLst/>
              </a:prstGeom>
              <a:solidFill>
                <a:schemeClr val="accent1"/>
              </a:solidFill>
              <a:ln w="190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2200"/>
                  </a:lnSpc>
                </a:pPr>
                <a:r>
                  <a:rPr lang="en-GB" sz="2000" b="1" dirty="0">
                    <a:solidFill>
                      <a:schemeClr val="bg1"/>
                    </a:solidFill>
                  </a:rPr>
                  <a:t>OTHER</a:t>
                </a:r>
              </a:p>
              <a:p>
                <a:pPr algn="ctr">
                  <a:lnSpc>
                    <a:spcPts val="2200"/>
                  </a:lnSpc>
                </a:pPr>
                <a:r>
                  <a:rPr lang="en-GB" sz="2000" b="1" dirty="0">
                    <a:solidFill>
                      <a:schemeClr val="bg1"/>
                    </a:solidFill>
                  </a:rPr>
                  <a:t>CERTIFICATIONS</a:t>
                </a:r>
              </a:p>
            </p:txBody>
          </p:sp>
        </p:grp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F5ABDF74-664D-4765-B7ED-B18CC55C5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7144" y="1768339"/>
              <a:ext cx="944802" cy="633932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F36AEA6C-5B1C-4144-9D67-B39AE8E47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7115" y="1689096"/>
              <a:ext cx="792414" cy="792414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E41F21A4-A4B9-4781-86F4-0EF561C6D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7968" y="2606724"/>
              <a:ext cx="735544" cy="651355"/>
            </a:xfrm>
            <a:prstGeom prst="rect">
              <a:avLst/>
            </a:prstGeom>
          </p:spPr>
        </p:pic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2B295222-A2E1-4BBA-957C-C053B1EA6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212" y="2656048"/>
              <a:ext cx="1669678" cy="564805"/>
            </a:xfrm>
            <a:prstGeom prst="rect">
              <a:avLst/>
            </a:prstGeom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C860E518-1587-4887-B3AC-3DD1DDBA9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4535" y="1795629"/>
              <a:ext cx="969461" cy="692472"/>
            </a:xfrm>
            <a:prstGeom prst="rect">
              <a:avLst/>
            </a:prstGeom>
          </p:spPr>
        </p:pic>
        <p:cxnSp>
          <p:nvCxnSpPr>
            <p:cNvPr id="62" name="Connecteur droit 61">
              <a:extLst>
                <a:ext uri="{FF2B5EF4-FFF2-40B4-BE49-F238E27FC236}">
                  <a16:creationId xmlns:a16="http://schemas.microsoft.com/office/drawing/2014/main" id="{2637C269-0DF3-43B9-8319-0511023705A6}"/>
                </a:ext>
              </a:extLst>
            </p:cNvPr>
            <p:cNvCxnSpPr>
              <a:cxnSpLocks/>
            </p:cNvCxnSpPr>
            <p:nvPr/>
          </p:nvCxnSpPr>
          <p:spPr>
            <a:xfrm>
              <a:off x="6633992" y="4226617"/>
              <a:ext cx="2732678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ZoneTexte 62">
              <a:extLst>
                <a:ext uri="{FF2B5EF4-FFF2-40B4-BE49-F238E27FC236}">
                  <a16:creationId xmlns:a16="http://schemas.microsoft.com/office/drawing/2014/main" id="{91586CB7-F362-48EA-AED3-A7A2392F778D}"/>
                </a:ext>
              </a:extLst>
            </p:cNvPr>
            <p:cNvSpPr txBox="1"/>
            <p:nvPr/>
          </p:nvSpPr>
          <p:spPr>
            <a:xfrm>
              <a:off x="6214898" y="4296912"/>
              <a:ext cx="3570867" cy="361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100"/>
                </a:lnSpc>
              </a:pPr>
              <a:r>
                <a:rPr lang="fr-FR" sz="2000" b="1" cap="all" dirty="0">
                  <a:solidFill>
                    <a:schemeClr val="tx2"/>
                  </a:solidFill>
                </a:rPr>
                <a:t>Organic</a:t>
              </a:r>
            </a:p>
          </p:txBody>
        </p:sp>
        <p:cxnSp>
          <p:nvCxnSpPr>
            <p:cNvPr id="67" name="Connecteur droit 66">
              <a:extLst>
                <a:ext uri="{FF2B5EF4-FFF2-40B4-BE49-F238E27FC236}">
                  <a16:creationId xmlns:a16="http://schemas.microsoft.com/office/drawing/2014/main" id="{6A12AB3E-E54C-4620-83F4-91713DF14B52}"/>
                </a:ext>
              </a:extLst>
            </p:cNvPr>
            <p:cNvCxnSpPr>
              <a:cxnSpLocks/>
            </p:cNvCxnSpPr>
            <p:nvPr/>
          </p:nvCxnSpPr>
          <p:spPr>
            <a:xfrm>
              <a:off x="6633992" y="4665585"/>
              <a:ext cx="2732678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ZoneTexte 67">
              <a:extLst>
                <a:ext uri="{FF2B5EF4-FFF2-40B4-BE49-F238E27FC236}">
                  <a16:creationId xmlns:a16="http://schemas.microsoft.com/office/drawing/2014/main" id="{FA9D04BE-DD4D-41DB-8D28-AC8CF0116F4D}"/>
                </a:ext>
              </a:extLst>
            </p:cNvPr>
            <p:cNvSpPr txBox="1"/>
            <p:nvPr/>
          </p:nvSpPr>
          <p:spPr>
            <a:xfrm>
              <a:off x="6214898" y="4741218"/>
              <a:ext cx="3570867" cy="361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100"/>
                </a:lnSpc>
              </a:pPr>
              <a:r>
                <a:rPr lang="fr-FR" sz="2000" b="1" cap="all" dirty="0">
                  <a:solidFill>
                    <a:schemeClr val="tx2"/>
                  </a:solidFill>
                </a:rPr>
                <a:t>Kosher &amp; Halal</a:t>
              </a:r>
            </a:p>
          </p:txBody>
        </p:sp>
        <p:cxnSp>
          <p:nvCxnSpPr>
            <p:cNvPr id="69" name="Connecteur droit 68">
              <a:extLst>
                <a:ext uri="{FF2B5EF4-FFF2-40B4-BE49-F238E27FC236}">
                  <a16:creationId xmlns:a16="http://schemas.microsoft.com/office/drawing/2014/main" id="{75F9DEB2-9F7A-468C-A208-9F8F59EA8A45}"/>
                </a:ext>
              </a:extLst>
            </p:cNvPr>
            <p:cNvCxnSpPr>
              <a:cxnSpLocks/>
            </p:cNvCxnSpPr>
            <p:nvPr/>
          </p:nvCxnSpPr>
          <p:spPr>
            <a:xfrm>
              <a:off x="6633992" y="5119496"/>
              <a:ext cx="2732678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ZoneTexte 69">
              <a:extLst>
                <a:ext uri="{FF2B5EF4-FFF2-40B4-BE49-F238E27FC236}">
                  <a16:creationId xmlns:a16="http://schemas.microsoft.com/office/drawing/2014/main" id="{50D2C5A9-0F32-412D-813E-1E2015BD32BC}"/>
                </a:ext>
              </a:extLst>
            </p:cNvPr>
            <p:cNvSpPr txBox="1"/>
            <p:nvPr/>
          </p:nvSpPr>
          <p:spPr>
            <a:xfrm>
              <a:off x="6214898" y="5151558"/>
              <a:ext cx="3570867" cy="361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100"/>
                </a:lnSpc>
              </a:pPr>
              <a:r>
                <a:rPr lang="fr-FR" sz="2000" b="1" cap="all" dirty="0">
                  <a:solidFill>
                    <a:schemeClr val="tx2"/>
                  </a:solidFill>
                </a:rPr>
                <a:t>non-GMO Project</a:t>
              </a:r>
            </a:p>
          </p:txBody>
        </p:sp>
        <p:cxnSp>
          <p:nvCxnSpPr>
            <p:cNvPr id="71" name="Connecteur droit 70">
              <a:extLst>
                <a:ext uri="{FF2B5EF4-FFF2-40B4-BE49-F238E27FC236}">
                  <a16:creationId xmlns:a16="http://schemas.microsoft.com/office/drawing/2014/main" id="{73B54760-1581-41ED-A914-68C3E826AEAA}"/>
                </a:ext>
              </a:extLst>
            </p:cNvPr>
            <p:cNvCxnSpPr>
              <a:cxnSpLocks/>
            </p:cNvCxnSpPr>
            <p:nvPr/>
          </p:nvCxnSpPr>
          <p:spPr>
            <a:xfrm>
              <a:off x="6633992" y="5541857"/>
              <a:ext cx="2732678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3" name="Image 72">
            <a:extLst>
              <a:ext uri="{FF2B5EF4-FFF2-40B4-BE49-F238E27FC236}">
                <a16:creationId xmlns:a16="http://schemas.microsoft.com/office/drawing/2014/main" id="{CC2D766A-A83D-4B4C-ACB1-06DEBD100D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7661" y="1559803"/>
            <a:ext cx="1581374" cy="656880"/>
          </a:xfrm>
          <a:prstGeom prst="rect">
            <a:avLst/>
          </a:prstGeom>
        </p:spPr>
      </p:pic>
      <p:pic>
        <p:nvPicPr>
          <p:cNvPr id="79" name="!!Image 57">
            <a:extLst>
              <a:ext uri="{FF2B5EF4-FFF2-40B4-BE49-F238E27FC236}">
                <a16:creationId xmlns:a16="http://schemas.microsoft.com/office/drawing/2014/main" id="{1B7B9D43-8E99-4B3F-93FE-8116CD3F145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2070" y="-2516080"/>
            <a:ext cx="2234026" cy="1496865"/>
          </a:xfrm>
          <a:prstGeom prst="rect">
            <a:avLst/>
          </a:prstGeom>
        </p:spPr>
      </p:pic>
      <p:pic>
        <p:nvPicPr>
          <p:cNvPr id="43" name="!!Q">
            <a:extLst>
              <a:ext uri="{FF2B5EF4-FFF2-40B4-BE49-F238E27FC236}">
                <a16:creationId xmlns:a16="http://schemas.microsoft.com/office/drawing/2014/main" id="{33CB4DB2-9732-446C-AEB6-1975A93EED9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511" y="1381999"/>
            <a:ext cx="3443123" cy="4328546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794E5BBC-1AFD-47C2-A1C8-767418C57A4C}"/>
              </a:ext>
            </a:extLst>
          </p:cNvPr>
          <p:cNvSpPr/>
          <p:nvPr/>
        </p:nvSpPr>
        <p:spPr>
          <a:xfrm>
            <a:off x="213037" y="1251256"/>
            <a:ext cx="312946" cy="31294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8" name="Graphique 57">
            <a:extLst>
              <a:ext uri="{FF2B5EF4-FFF2-40B4-BE49-F238E27FC236}">
                <a16:creationId xmlns:a16="http://schemas.microsoft.com/office/drawing/2014/main" id="{053B9A1C-FFA1-4FF2-80B6-0D731ABC46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586077" y="4323636"/>
            <a:ext cx="1349781" cy="569909"/>
          </a:xfrm>
          <a:prstGeom prst="rect">
            <a:avLst/>
          </a:prstGeom>
        </p:spPr>
      </p:pic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6DADBAEF-2EE4-45BA-805B-3B32AC44ADB6}"/>
              </a:ext>
            </a:extLst>
          </p:cNvPr>
          <p:cNvCxnSpPr>
            <a:cxnSpLocks/>
          </p:cNvCxnSpPr>
          <p:nvPr/>
        </p:nvCxnSpPr>
        <p:spPr>
          <a:xfrm>
            <a:off x="4454809" y="4109537"/>
            <a:ext cx="2623951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 descr="Une image contenant Police, Graphique, logo, texte&#10;&#10;Description générée automatiquement">
            <a:extLst>
              <a:ext uri="{FF2B5EF4-FFF2-40B4-BE49-F238E27FC236}">
                <a16:creationId xmlns:a16="http://schemas.microsoft.com/office/drawing/2014/main" id="{B258323D-E777-ED49-A21F-A14431B634E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549" y="5347055"/>
            <a:ext cx="686346" cy="686346"/>
          </a:xfrm>
          <a:prstGeom prst="rect">
            <a:avLst/>
          </a:prstGeom>
        </p:spPr>
      </p:pic>
      <p:pic>
        <p:nvPicPr>
          <p:cNvPr id="6" name="Image 5" descr="Une image contenant texte, logo, Graphique, Police&#10;&#10;Description générée automatiquement">
            <a:extLst>
              <a:ext uri="{FF2B5EF4-FFF2-40B4-BE49-F238E27FC236}">
                <a16:creationId xmlns:a16="http://schemas.microsoft.com/office/drawing/2014/main" id="{D573DFC7-6DC0-EF03-251C-CD74B59EB51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2" t="19609" b="22744"/>
          <a:stretch/>
        </p:blipFill>
        <p:spPr>
          <a:xfrm>
            <a:off x="4970400" y="5414316"/>
            <a:ext cx="986228" cy="711829"/>
          </a:xfrm>
          <a:prstGeom prst="rect">
            <a:avLst/>
          </a:prstGeom>
        </p:spPr>
      </p:pic>
      <p:pic>
        <p:nvPicPr>
          <p:cNvPr id="8" name="Image 7" descr="Une image contenant logo, Police, symbole, cercle&#10;&#10;Description générée automatiquement">
            <a:extLst>
              <a:ext uri="{FF2B5EF4-FFF2-40B4-BE49-F238E27FC236}">
                <a16:creationId xmlns:a16="http://schemas.microsoft.com/office/drawing/2014/main" id="{455B6A1A-F729-68C0-80F1-65668D1FC48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245" y="3283841"/>
            <a:ext cx="921635" cy="92163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09240A1-DD98-2B7A-B79C-924ABDB935D3}"/>
              </a:ext>
            </a:extLst>
          </p:cNvPr>
          <p:cNvSpPr txBox="1"/>
          <p:nvPr/>
        </p:nvSpPr>
        <p:spPr>
          <a:xfrm>
            <a:off x="7843607" y="5601075"/>
            <a:ext cx="3570867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fr-FR" sz="2000" b="1" cap="all" dirty="0">
                <a:solidFill>
                  <a:schemeClr val="tx2"/>
                </a:solidFill>
              </a:rPr>
              <a:t>FODMAP FRIENDLY</a:t>
            </a:r>
          </a:p>
        </p:txBody>
      </p:sp>
      <p:pic>
        <p:nvPicPr>
          <p:cNvPr id="12" name="Image 11" descr="Une image contenant texte, Police, cercle, logo&#10;&#10;Description générée automatiquement">
            <a:extLst>
              <a:ext uri="{FF2B5EF4-FFF2-40B4-BE49-F238E27FC236}">
                <a16:creationId xmlns:a16="http://schemas.microsoft.com/office/drawing/2014/main" id="{61B27B6D-5666-FABC-7D9E-EE00157F81A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880" y="4167987"/>
            <a:ext cx="986228" cy="986228"/>
          </a:xfrm>
          <a:prstGeom prst="rect">
            <a:avLst/>
          </a:prstGeom>
        </p:spPr>
      </p:pic>
      <p:pic>
        <p:nvPicPr>
          <p:cNvPr id="14" name="Image 13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757863CB-5A51-6991-AA67-727BC97E8BC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769" y="5437844"/>
            <a:ext cx="1660048" cy="504769"/>
          </a:xfrm>
          <a:prstGeom prst="rect">
            <a:avLst/>
          </a:prstGeom>
        </p:spPr>
      </p:pic>
      <p:pic>
        <p:nvPicPr>
          <p:cNvPr id="7" name="Image 6" descr="Une image contenant Police, texte, Graphique, logo&#10;&#10;Le contenu généré par l’IA peut être incorrect.">
            <a:extLst>
              <a:ext uri="{FF2B5EF4-FFF2-40B4-BE49-F238E27FC236}">
                <a16:creationId xmlns:a16="http://schemas.microsoft.com/office/drawing/2014/main" id="{A570BA00-CD11-A5FC-C857-3EADE7C234A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127" y="3320139"/>
            <a:ext cx="735545" cy="83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8124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path" presetSubtype="0" accel="11000" decel="89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0.28242 -2.59259E-6 L 0.28242 0.62778 L 1.66667E-6 0.62778 L 1.66667E-6 -2.59259E-6 Z " pathEditMode="relative" rAng="0" ptsTypes="AAAAA">
                                      <p:cBhvr>
                                        <p:cTn id="9" dur="5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15" y="3138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3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0" grpId="1" animBg="1"/>
      <p:bldP spid="80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C98F815-C400-4D12-8016-5BBB424A87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732A3-3298-4B17-ABD6-6B679B23A20D}" type="slidenum">
              <a:rPr lang="en-GB" smtClean="0"/>
              <a:pPr/>
              <a:t>11</a:t>
            </a:fld>
            <a:endParaRPr lang="en-GB" dirty="0"/>
          </a:p>
        </p:txBody>
      </p:sp>
      <p:cxnSp>
        <p:nvCxnSpPr>
          <p:cNvPr id="74" name="!!Connecteur droit 3">
            <a:extLst>
              <a:ext uri="{FF2B5EF4-FFF2-40B4-BE49-F238E27FC236}">
                <a16:creationId xmlns:a16="http://schemas.microsoft.com/office/drawing/2014/main" id="{AD00BD99-2D08-49C0-80E7-6A1F68E21B64}"/>
              </a:ext>
            </a:extLst>
          </p:cNvPr>
          <p:cNvCxnSpPr>
            <a:cxnSpLocks/>
          </p:cNvCxnSpPr>
          <p:nvPr/>
        </p:nvCxnSpPr>
        <p:spPr>
          <a:xfrm>
            <a:off x="889822" y="1106044"/>
            <a:ext cx="3472248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!!Groupe 84" hidden="1">
            <a:extLst>
              <a:ext uri="{FF2B5EF4-FFF2-40B4-BE49-F238E27FC236}">
                <a16:creationId xmlns:a16="http://schemas.microsoft.com/office/drawing/2014/main" id="{B27BDCD2-FD41-4DE7-BB80-A6F43CD93901}"/>
              </a:ext>
            </a:extLst>
          </p:cNvPr>
          <p:cNvGrpSpPr/>
          <p:nvPr/>
        </p:nvGrpSpPr>
        <p:grpSpPr>
          <a:xfrm>
            <a:off x="12527742" y="3077205"/>
            <a:ext cx="1598406" cy="1631490"/>
            <a:chOff x="7515859" y="1815801"/>
            <a:chExt cx="3941001" cy="4022573"/>
          </a:xfrm>
        </p:grpSpPr>
        <p:pic>
          <p:nvPicPr>
            <p:cNvPr id="83" name="Graphique 82">
              <a:extLst>
                <a:ext uri="{FF2B5EF4-FFF2-40B4-BE49-F238E27FC236}">
                  <a16:creationId xmlns:a16="http://schemas.microsoft.com/office/drawing/2014/main" id="{7009E915-5DB8-45FC-BFAE-7E0127624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515859" y="1815801"/>
              <a:ext cx="3941001" cy="4022573"/>
            </a:xfrm>
            <a:prstGeom prst="rect">
              <a:avLst/>
            </a:prstGeom>
          </p:spPr>
        </p:pic>
        <p:pic>
          <p:nvPicPr>
            <p:cNvPr id="112" name="Graphique 111">
              <a:extLst>
                <a:ext uri="{FF2B5EF4-FFF2-40B4-BE49-F238E27FC236}">
                  <a16:creationId xmlns:a16="http://schemas.microsoft.com/office/drawing/2014/main" id="{44883A05-D3C6-4B54-A81B-E2417BE65E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516079" y="2267005"/>
              <a:ext cx="2735558" cy="2911907"/>
            </a:xfrm>
            <a:prstGeom prst="rect">
              <a:avLst/>
            </a:prstGeom>
          </p:spPr>
        </p:pic>
        <p:sp>
          <p:nvSpPr>
            <p:cNvPr id="77" name="Ellipse 76">
              <a:extLst>
                <a:ext uri="{FF2B5EF4-FFF2-40B4-BE49-F238E27FC236}">
                  <a16:creationId xmlns:a16="http://schemas.microsoft.com/office/drawing/2014/main" id="{B5544C83-4A02-45CD-8A89-80FB7DBE5AC8}"/>
                </a:ext>
              </a:extLst>
            </p:cNvPr>
            <p:cNvSpPr/>
            <p:nvPr/>
          </p:nvSpPr>
          <p:spPr>
            <a:xfrm>
              <a:off x="9691565" y="2996642"/>
              <a:ext cx="193896" cy="50138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2" name="Graphique 71" descr="Marqueur">
              <a:extLst>
                <a:ext uri="{FF2B5EF4-FFF2-40B4-BE49-F238E27FC236}">
                  <a16:creationId xmlns:a16="http://schemas.microsoft.com/office/drawing/2014/main" id="{914F01CC-7051-4E98-BFE4-D3F5675F6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397645" y="2345048"/>
              <a:ext cx="781740" cy="781740"/>
            </a:xfrm>
            <a:prstGeom prst="rect">
              <a:avLst/>
            </a:prstGeom>
            <a:effectLst>
              <a:outerShdw blurRad="38100" sx="80000" sy="80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08" name="Ellipse 107">
              <a:extLst>
                <a:ext uri="{FF2B5EF4-FFF2-40B4-BE49-F238E27FC236}">
                  <a16:creationId xmlns:a16="http://schemas.microsoft.com/office/drawing/2014/main" id="{A400A0DC-DABA-481F-9908-98ED28BF9C13}"/>
                </a:ext>
              </a:extLst>
            </p:cNvPr>
            <p:cNvSpPr/>
            <p:nvPr/>
          </p:nvSpPr>
          <p:spPr>
            <a:xfrm>
              <a:off x="9300696" y="2874026"/>
              <a:ext cx="193896" cy="50138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9" name="!!Graphique 108" descr="Marqueur">
              <a:extLst>
                <a:ext uri="{FF2B5EF4-FFF2-40B4-BE49-F238E27FC236}">
                  <a16:creationId xmlns:a16="http://schemas.microsoft.com/office/drawing/2014/main" id="{49967E92-43EF-4DBB-8792-6EF349D56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006774" y="2222432"/>
              <a:ext cx="781740" cy="781740"/>
            </a:xfrm>
            <a:prstGeom prst="rect">
              <a:avLst/>
            </a:prstGeom>
            <a:effectLst>
              <a:outerShdw blurRad="38100" sx="80000" sy="80000" kx="-1200000" algn="bl" rotWithShape="0">
                <a:prstClr val="black">
                  <a:alpha val="20000"/>
                </a:prstClr>
              </a:outerShdw>
            </a:effectLst>
          </p:spPr>
        </p:pic>
        <p:grpSp>
          <p:nvGrpSpPr>
            <p:cNvPr id="79" name="Groupe 78">
              <a:extLst>
                <a:ext uri="{FF2B5EF4-FFF2-40B4-BE49-F238E27FC236}">
                  <a16:creationId xmlns:a16="http://schemas.microsoft.com/office/drawing/2014/main" id="{8981D9F3-F2B3-4BFF-A59F-AFF2E85C1F2E}"/>
                </a:ext>
              </a:extLst>
            </p:cNvPr>
            <p:cNvGrpSpPr/>
            <p:nvPr/>
          </p:nvGrpSpPr>
          <p:grpSpPr>
            <a:xfrm>
              <a:off x="8787495" y="2030977"/>
              <a:ext cx="781740" cy="781740"/>
              <a:chOff x="8553960" y="2000746"/>
              <a:chExt cx="781741" cy="781741"/>
            </a:xfrm>
          </p:grpSpPr>
          <p:sp>
            <p:nvSpPr>
              <p:cNvPr id="110" name="Ellipse 109">
                <a:extLst>
                  <a:ext uri="{FF2B5EF4-FFF2-40B4-BE49-F238E27FC236}">
                    <a16:creationId xmlns:a16="http://schemas.microsoft.com/office/drawing/2014/main" id="{5C7F39FD-74E8-4498-8890-3A1BCC0CF344}"/>
                  </a:ext>
                </a:extLst>
              </p:cNvPr>
              <p:cNvSpPr/>
              <p:nvPr/>
            </p:nvSpPr>
            <p:spPr>
              <a:xfrm>
                <a:off x="8847882" y="2652339"/>
                <a:ext cx="193896" cy="50138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11" name="Graphique 110" descr="Marqueur">
                <a:extLst>
                  <a:ext uri="{FF2B5EF4-FFF2-40B4-BE49-F238E27FC236}">
                    <a16:creationId xmlns:a16="http://schemas.microsoft.com/office/drawing/2014/main" id="{2C1431CF-A8B4-4689-9416-5823A74ED6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8553960" y="2000746"/>
                <a:ext cx="781741" cy="781741"/>
              </a:xfrm>
              <a:prstGeom prst="rect">
                <a:avLst/>
              </a:prstGeom>
              <a:effectLst>
                <a:outerShdw blurRad="38100" sx="80000" sy="80000" kx="-1200000" algn="bl" rotWithShape="0">
                  <a:prstClr val="black">
                    <a:alpha val="20000"/>
                  </a:prstClr>
                </a:outerShdw>
              </a:effectLst>
            </p:spPr>
          </p:pic>
        </p:grpSp>
      </p:grpSp>
      <p:sp>
        <p:nvSpPr>
          <p:cNvPr id="37" name="Triangle isocèle 36">
            <a:extLst>
              <a:ext uri="{FF2B5EF4-FFF2-40B4-BE49-F238E27FC236}">
                <a16:creationId xmlns:a16="http://schemas.microsoft.com/office/drawing/2014/main" id="{384890E2-F294-4693-B7B2-A953A0702B7B}"/>
              </a:ext>
            </a:extLst>
          </p:cNvPr>
          <p:cNvSpPr/>
          <p:nvPr/>
        </p:nvSpPr>
        <p:spPr>
          <a:xfrm rot="10800000">
            <a:off x="4545956" y="2896660"/>
            <a:ext cx="1793485" cy="493220"/>
          </a:xfrm>
          <a:prstGeom prst="triangle">
            <a:avLst>
              <a:gd name="adj" fmla="val 100000"/>
            </a:avLst>
          </a:prstGeom>
          <a:solidFill>
            <a:srgbClr val="8D23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!!ZoneTexte 2">
            <a:extLst>
              <a:ext uri="{FF2B5EF4-FFF2-40B4-BE49-F238E27FC236}">
                <a16:creationId xmlns:a16="http://schemas.microsoft.com/office/drawing/2014/main" id="{1DCEA704-73B8-4BB3-8272-94E3A894BAD3}"/>
              </a:ext>
            </a:extLst>
          </p:cNvPr>
          <p:cNvSpPr txBox="1"/>
          <p:nvPr/>
        </p:nvSpPr>
        <p:spPr>
          <a:xfrm>
            <a:off x="387453" y="325174"/>
            <a:ext cx="459910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00" b="1" dirty="0">
                <a:solidFill>
                  <a:schemeClr val="accent3"/>
                </a:solidFill>
                <a:latin typeface="Arial" panose="020B0604020202020204" pitchFamily="34" charset="0"/>
              </a:rPr>
              <a:t>SINCE 2018</a:t>
            </a:r>
            <a:endParaRPr lang="fr-FR" sz="5000" dirty="0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!!Image 19">
            <a:extLst>
              <a:ext uri="{FF2B5EF4-FFF2-40B4-BE49-F238E27FC236}">
                <a16:creationId xmlns:a16="http://schemas.microsoft.com/office/drawing/2014/main" id="{FD037048-BBF1-4144-AC5F-6E8ACAB0E0B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"/>
          <a:stretch/>
        </p:blipFill>
        <p:spPr>
          <a:xfrm>
            <a:off x="375919" y="3420543"/>
            <a:ext cx="5047797" cy="2907907"/>
          </a:xfrm>
          <a:prstGeom prst="rect">
            <a:avLst/>
          </a:prstGeom>
        </p:spPr>
      </p:pic>
      <p:pic>
        <p:nvPicPr>
          <p:cNvPr id="8" name="!!Image 7">
            <a:extLst>
              <a:ext uri="{FF2B5EF4-FFF2-40B4-BE49-F238E27FC236}">
                <a16:creationId xmlns:a16="http://schemas.microsoft.com/office/drawing/2014/main" id="{D11ACEE5-9437-481F-A9D3-B0C7E203B0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53" y="1294865"/>
            <a:ext cx="2985090" cy="1996994"/>
          </a:xfrm>
          <a:prstGeom prst="rect">
            <a:avLst/>
          </a:prstGeom>
        </p:spPr>
      </p:pic>
      <p:pic>
        <p:nvPicPr>
          <p:cNvPr id="14" name="!!Q">
            <a:extLst>
              <a:ext uri="{FF2B5EF4-FFF2-40B4-BE49-F238E27FC236}">
                <a16:creationId xmlns:a16="http://schemas.microsoft.com/office/drawing/2014/main" id="{3A711AFE-8A1A-40D1-9573-35E255DFC76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5" b="17553"/>
          <a:stretch/>
        </p:blipFill>
        <p:spPr>
          <a:xfrm>
            <a:off x="6439986" y="1327775"/>
            <a:ext cx="3216773" cy="1804429"/>
          </a:xfrm>
          <a:prstGeom prst="rect">
            <a:avLst/>
          </a:prstGeom>
        </p:spPr>
      </p:pic>
      <p:sp>
        <p:nvSpPr>
          <p:cNvPr id="34" name="!!Rectangle 33">
            <a:extLst>
              <a:ext uri="{FF2B5EF4-FFF2-40B4-BE49-F238E27FC236}">
                <a16:creationId xmlns:a16="http://schemas.microsoft.com/office/drawing/2014/main" id="{137BAE74-1F8C-4E8F-9A42-23C33A1C0BF0}"/>
              </a:ext>
            </a:extLst>
          </p:cNvPr>
          <p:cNvSpPr/>
          <p:nvPr/>
        </p:nvSpPr>
        <p:spPr>
          <a:xfrm>
            <a:off x="3460138" y="1291453"/>
            <a:ext cx="2874707" cy="1607419"/>
          </a:xfrm>
          <a:prstGeom prst="rect">
            <a:avLst/>
          </a:prstGeom>
          <a:solidFill>
            <a:schemeClr val="accent1"/>
          </a:solidFill>
          <a:ln w="19050">
            <a:noFill/>
          </a:ln>
          <a:effectLst>
            <a:outerShdw blurRad="101600" dist="762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600"/>
              </a:lnSpc>
            </a:pPr>
            <a:r>
              <a:rPr lang="en-GB" sz="2400" dirty="0">
                <a:solidFill>
                  <a:schemeClr val="bg1"/>
                </a:solidFill>
              </a:rPr>
              <a:t>New </a:t>
            </a:r>
            <a:r>
              <a:rPr lang="en-GB" sz="2400" b="1" dirty="0">
                <a:solidFill>
                  <a:schemeClr val="bg1"/>
                </a:solidFill>
              </a:rPr>
              <a:t>R&amp;D offices </a:t>
            </a:r>
            <a:r>
              <a:rPr lang="en-GB" sz="2400" dirty="0">
                <a:solidFill>
                  <a:schemeClr val="bg1"/>
                </a:solidFill>
              </a:rPr>
              <a:t>with a technological &amp; collaborative platform</a:t>
            </a:r>
          </a:p>
        </p:txBody>
      </p:sp>
      <p:sp>
        <p:nvSpPr>
          <p:cNvPr id="46" name="!!Rectangle 76">
            <a:extLst>
              <a:ext uri="{FF2B5EF4-FFF2-40B4-BE49-F238E27FC236}">
                <a16:creationId xmlns:a16="http://schemas.microsoft.com/office/drawing/2014/main" id="{83CD384C-6C39-46E1-834C-1254DB27B2A4}"/>
              </a:ext>
            </a:extLst>
          </p:cNvPr>
          <p:cNvSpPr/>
          <p:nvPr/>
        </p:nvSpPr>
        <p:spPr>
          <a:xfrm>
            <a:off x="-3593269" y="2516658"/>
            <a:ext cx="3326924" cy="1184837"/>
          </a:xfrm>
          <a:custGeom>
            <a:avLst/>
            <a:gdLst>
              <a:gd name="connsiteX0" fmla="*/ 0 w 2254616"/>
              <a:gd name="connsiteY0" fmla="*/ 0 h 1734900"/>
              <a:gd name="connsiteX1" fmla="*/ 2254616 w 2254616"/>
              <a:gd name="connsiteY1" fmla="*/ 0 h 1734900"/>
              <a:gd name="connsiteX2" fmla="*/ 2254616 w 2254616"/>
              <a:gd name="connsiteY2" fmla="*/ 1734900 h 1734900"/>
              <a:gd name="connsiteX3" fmla="*/ 0 w 2254616"/>
              <a:gd name="connsiteY3" fmla="*/ 1734900 h 1734900"/>
              <a:gd name="connsiteX4" fmla="*/ 0 w 2254616"/>
              <a:gd name="connsiteY4" fmla="*/ 0 h 1734900"/>
              <a:gd name="connsiteX0" fmla="*/ 461 w 2255077"/>
              <a:gd name="connsiteY0" fmla="*/ 0 h 1734900"/>
              <a:gd name="connsiteX1" fmla="*/ 2255077 w 2255077"/>
              <a:gd name="connsiteY1" fmla="*/ 0 h 1734900"/>
              <a:gd name="connsiteX2" fmla="*/ 2255077 w 2255077"/>
              <a:gd name="connsiteY2" fmla="*/ 1734900 h 1734900"/>
              <a:gd name="connsiteX3" fmla="*/ 461 w 2255077"/>
              <a:gd name="connsiteY3" fmla="*/ 1734900 h 1734900"/>
              <a:gd name="connsiteX4" fmla="*/ 0 w 2255077"/>
              <a:gd name="connsiteY4" fmla="*/ 808009 h 1734900"/>
              <a:gd name="connsiteX5" fmla="*/ 461 w 2255077"/>
              <a:gd name="connsiteY5" fmla="*/ 0 h 1734900"/>
              <a:gd name="connsiteX0" fmla="*/ 168734 w 2423350"/>
              <a:gd name="connsiteY0" fmla="*/ 0 h 1734900"/>
              <a:gd name="connsiteX1" fmla="*/ 2423350 w 2423350"/>
              <a:gd name="connsiteY1" fmla="*/ 0 h 1734900"/>
              <a:gd name="connsiteX2" fmla="*/ 2423350 w 2423350"/>
              <a:gd name="connsiteY2" fmla="*/ 1734900 h 1734900"/>
              <a:gd name="connsiteX3" fmla="*/ 168734 w 2423350"/>
              <a:gd name="connsiteY3" fmla="*/ 1734900 h 1734900"/>
              <a:gd name="connsiteX4" fmla="*/ 168273 w 2423350"/>
              <a:gd name="connsiteY4" fmla="*/ 808009 h 1734900"/>
              <a:gd name="connsiteX5" fmla="*/ 163537 w 2423350"/>
              <a:gd name="connsiteY5" fmla="*/ 590069 h 1734900"/>
              <a:gd name="connsiteX6" fmla="*/ 168734 w 2423350"/>
              <a:gd name="connsiteY6" fmla="*/ 0 h 1734900"/>
              <a:gd name="connsiteX0" fmla="*/ 168734 w 2423350"/>
              <a:gd name="connsiteY0" fmla="*/ 0 h 1734900"/>
              <a:gd name="connsiteX1" fmla="*/ 2423350 w 2423350"/>
              <a:gd name="connsiteY1" fmla="*/ 0 h 1734900"/>
              <a:gd name="connsiteX2" fmla="*/ 2423350 w 2423350"/>
              <a:gd name="connsiteY2" fmla="*/ 1734900 h 1734900"/>
              <a:gd name="connsiteX3" fmla="*/ 168734 w 2423350"/>
              <a:gd name="connsiteY3" fmla="*/ 1734900 h 1734900"/>
              <a:gd name="connsiteX4" fmla="*/ 168274 w 2423350"/>
              <a:gd name="connsiteY4" fmla="*/ 997522 h 1734900"/>
              <a:gd name="connsiteX5" fmla="*/ 168273 w 2423350"/>
              <a:gd name="connsiteY5" fmla="*/ 808009 h 1734900"/>
              <a:gd name="connsiteX6" fmla="*/ 163537 w 2423350"/>
              <a:gd name="connsiteY6" fmla="*/ 590069 h 1734900"/>
              <a:gd name="connsiteX7" fmla="*/ 168734 w 2423350"/>
              <a:gd name="connsiteY7" fmla="*/ 0 h 1734900"/>
              <a:gd name="connsiteX0" fmla="*/ 168734 w 2423350"/>
              <a:gd name="connsiteY0" fmla="*/ 0 h 1734900"/>
              <a:gd name="connsiteX1" fmla="*/ 2423350 w 2423350"/>
              <a:gd name="connsiteY1" fmla="*/ 0 h 1734900"/>
              <a:gd name="connsiteX2" fmla="*/ 2423350 w 2423350"/>
              <a:gd name="connsiteY2" fmla="*/ 1734900 h 1734900"/>
              <a:gd name="connsiteX3" fmla="*/ 168734 w 2423350"/>
              <a:gd name="connsiteY3" fmla="*/ 1734900 h 1734900"/>
              <a:gd name="connsiteX4" fmla="*/ 168274 w 2423350"/>
              <a:gd name="connsiteY4" fmla="*/ 997522 h 1734900"/>
              <a:gd name="connsiteX5" fmla="*/ 168273 w 2423350"/>
              <a:gd name="connsiteY5" fmla="*/ 808009 h 1734900"/>
              <a:gd name="connsiteX6" fmla="*/ 163537 w 2423350"/>
              <a:gd name="connsiteY6" fmla="*/ 590069 h 1734900"/>
              <a:gd name="connsiteX7" fmla="*/ 168734 w 2423350"/>
              <a:gd name="connsiteY7" fmla="*/ 0 h 1734900"/>
              <a:gd name="connsiteX0" fmla="*/ 5199 w 2259815"/>
              <a:gd name="connsiteY0" fmla="*/ 0 h 1734900"/>
              <a:gd name="connsiteX1" fmla="*/ 2259815 w 2259815"/>
              <a:gd name="connsiteY1" fmla="*/ 0 h 1734900"/>
              <a:gd name="connsiteX2" fmla="*/ 2259815 w 2259815"/>
              <a:gd name="connsiteY2" fmla="*/ 1734900 h 1734900"/>
              <a:gd name="connsiteX3" fmla="*/ 5199 w 2259815"/>
              <a:gd name="connsiteY3" fmla="*/ 1734900 h 1734900"/>
              <a:gd name="connsiteX4" fmla="*/ 4739 w 2259815"/>
              <a:gd name="connsiteY4" fmla="*/ 997522 h 1734900"/>
              <a:gd name="connsiteX5" fmla="*/ 4738 w 2259815"/>
              <a:gd name="connsiteY5" fmla="*/ 808009 h 1734900"/>
              <a:gd name="connsiteX6" fmla="*/ 2 w 2259815"/>
              <a:gd name="connsiteY6" fmla="*/ 590069 h 1734900"/>
              <a:gd name="connsiteX7" fmla="*/ 5199 w 2259815"/>
              <a:gd name="connsiteY7" fmla="*/ 0 h 1734900"/>
              <a:gd name="connsiteX0" fmla="*/ 0 w 2264092"/>
              <a:gd name="connsiteY0" fmla="*/ 4738 h 1734900"/>
              <a:gd name="connsiteX1" fmla="*/ 2264092 w 2264092"/>
              <a:gd name="connsiteY1" fmla="*/ 0 h 1734900"/>
              <a:gd name="connsiteX2" fmla="*/ 2264092 w 2264092"/>
              <a:gd name="connsiteY2" fmla="*/ 1734900 h 1734900"/>
              <a:gd name="connsiteX3" fmla="*/ 9476 w 2264092"/>
              <a:gd name="connsiteY3" fmla="*/ 1734900 h 1734900"/>
              <a:gd name="connsiteX4" fmla="*/ 9016 w 2264092"/>
              <a:gd name="connsiteY4" fmla="*/ 997522 h 1734900"/>
              <a:gd name="connsiteX5" fmla="*/ 9015 w 2264092"/>
              <a:gd name="connsiteY5" fmla="*/ 808009 h 1734900"/>
              <a:gd name="connsiteX6" fmla="*/ 4279 w 2264092"/>
              <a:gd name="connsiteY6" fmla="*/ 590069 h 1734900"/>
              <a:gd name="connsiteX7" fmla="*/ 0 w 2264092"/>
              <a:gd name="connsiteY7" fmla="*/ 4738 h 1734900"/>
              <a:gd name="connsiteX0" fmla="*/ 5199 w 2259815"/>
              <a:gd name="connsiteY0" fmla="*/ 0 h 1739638"/>
              <a:gd name="connsiteX1" fmla="*/ 2259815 w 2259815"/>
              <a:gd name="connsiteY1" fmla="*/ 4738 h 1739638"/>
              <a:gd name="connsiteX2" fmla="*/ 2259815 w 2259815"/>
              <a:gd name="connsiteY2" fmla="*/ 1739638 h 1739638"/>
              <a:gd name="connsiteX3" fmla="*/ 5199 w 2259815"/>
              <a:gd name="connsiteY3" fmla="*/ 1739638 h 1739638"/>
              <a:gd name="connsiteX4" fmla="*/ 4739 w 2259815"/>
              <a:gd name="connsiteY4" fmla="*/ 1002260 h 1739638"/>
              <a:gd name="connsiteX5" fmla="*/ 4738 w 2259815"/>
              <a:gd name="connsiteY5" fmla="*/ 812747 h 1739638"/>
              <a:gd name="connsiteX6" fmla="*/ 2 w 2259815"/>
              <a:gd name="connsiteY6" fmla="*/ 594807 h 1739638"/>
              <a:gd name="connsiteX7" fmla="*/ 5199 w 2259815"/>
              <a:gd name="connsiteY7" fmla="*/ 0 h 1739638"/>
              <a:gd name="connsiteX0" fmla="*/ 5199 w 2259815"/>
              <a:gd name="connsiteY0" fmla="*/ 0 h 1739638"/>
              <a:gd name="connsiteX1" fmla="*/ 2259815 w 2259815"/>
              <a:gd name="connsiteY1" fmla="*/ 4738 h 1739638"/>
              <a:gd name="connsiteX2" fmla="*/ 2259815 w 2259815"/>
              <a:gd name="connsiteY2" fmla="*/ 1739638 h 1739638"/>
              <a:gd name="connsiteX3" fmla="*/ 5199 w 2259815"/>
              <a:gd name="connsiteY3" fmla="*/ 1739638 h 1739638"/>
              <a:gd name="connsiteX4" fmla="*/ 4739 w 2259815"/>
              <a:gd name="connsiteY4" fmla="*/ 1002260 h 1739638"/>
              <a:gd name="connsiteX5" fmla="*/ 4738 w 2259815"/>
              <a:gd name="connsiteY5" fmla="*/ 812747 h 1739638"/>
              <a:gd name="connsiteX6" fmla="*/ 2 w 2259815"/>
              <a:gd name="connsiteY6" fmla="*/ 594807 h 1739638"/>
              <a:gd name="connsiteX7" fmla="*/ 5199 w 2259815"/>
              <a:gd name="connsiteY7" fmla="*/ 0 h 1739638"/>
              <a:gd name="connsiteX0" fmla="*/ 0 w 2264092"/>
              <a:gd name="connsiteY0" fmla="*/ 4738 h 1734900"/>
              <a:gd name="connsiteX1" fmla="*/ 2264092 w 2264092"/>
              <a:gd name="connsiteY1" fmla="*/ 0 h 1734900"/>
              <a:gd name="connsiteX2" fmla="*/ 2264092 w 2264092"/>
              <a:gd name="connsiteY2" fmla="*/ 1734900 h 1734900"/>
              <a:gd name="connsiteX3" fmla="*/ 9476 w 2264092"/>
              <a:gd name="connsiteY3" fmla="*/ 1734900 h 1734900"/>
              <a:gd name="connsiteX4" fmla="*/ 9016 w 2264092"/>
              <a:gd name="connsiteY4" fmla="*/ 997522 h 1734900"/>
              <a:gd name="connsiteX5" fmla="*/ 9015 w 2264092"/>
              <a:gd name="connsiteY5" fmla="*/ 808009 h 1734900"/>
              <a:gd name="connsiteX6" fmla="*/ 4279 w 2264092"/>
              <a:gd name="connsiteY6" fmla="*/ 590069 h 1734900"/>
              <a:gd name="connsiteX7" fmla="*/ 0 w 2264092"/>
              <a:gd name="connsiteY7" fmla="*/ 4738 h 1734900"/>
              <a:gd name="connsiteX0" fmla="*/ 461 w 2259815"/>
              <a:gd name="connsiteY0" fmla="*/ 4738 h 1734900"/>
              <a:gd name="connsiteX1" fmla="*/ 2259815 w 2259815"/>
              <a:gd name="connsiteY1" fmla="*/ 0 h 1734900"/>
              <a:gd name="connsiteX2" fmla="*/ 2259815 w 2259815"/>
              <a:gd name="connsiteY2" fmla="*/ 1734900 h 1734900"/>
              <a:gd name="connsiteX3" fmla="*/ 5199 w 2259815"/>
              <a:gd name="connsiteY3" fmla="*/ 1734900 h 1734900"/>
              <a:gd name="connsiteX4" fmla="*/ 4739 w 2259815"/>
              <a:gd name="connsiteY4" fmla="*/ 997522 h 1734900"/>
              <a:gd name="connsiteX5" fmla="*/ 4738 w 2259815"/>
              <a:gd name="connsiteY5" fmla="*/ 808009 h 1734900"/>
              <a:gd name="connsiteX6" fmla="*/ 2 w 2259815"/>
              <a:gd name="connsiteY6" fmla="*/ 590069 h 1734900"/>
              <a:gd name="connsiteX7" fmla="*/ 461 w 2259815"/>
              <a:gd name="connsiteY7" fmla="*/ 4738 h 1734900"/>
              <a:gd name="connsiteX0" fmla="*/ 5199 w 2259815"/>
              <a:gd name="connsiteY0" fmla="*/ 0 h 1734900"/>
              <a:gd name="connsiteX1" fmla="*/ 2259815 w 2259815"/>
              <a:gd name="connsiteY1" fmla="*/ 0 h 1734900"/>
              <a:gd name="connsiteX2" fmla="*/ 2259815 w 2259815"/>
              <a:gd name="connsiteY2" fmla="*/ 1734900 h 1734900"/>
              <a:gd name="connsiteX3" fmla="*/ 5199 w 2259815"/>
              <a:gd name="connsiteY3" fmla="*/ 1734900 h 1734900"/>
              <a:gd name="connsiteX4" fmla="*/ 4739 w 2259815"/>
              <a:gd name="connsiteY4" fmla="*/ 997522 h 1734900"/>
              <a:gd name="connsiteX5" fmla="*/ 4738 w 2259815"/>
              <a:gd name="connsiteY5" fmla="*/ 808009 h 1734900"/>
              <a:gd name="connsiteX6" fmla="*/ 2 w 2259815"/>
              <a:gd name="connsiteY6" fmla="*/ 590069 h 1734900"/>
              <a:gd name="connsiteX7" fmla="*/ 5199 w 2259815"/>
              <a:gd name="connsiteY7" fmla="*/ 0 h 1734900"/>
              <a:gd name="connsiteX0" fmla="*/ 462 w 2259815"/>
              <a:gd name="connsiteY0" fmla="*/ 0 h 1734900"/>
              <a:gd name="connsiteX1" fmla="*/ 2259815 w 2259815"/>
              <a:gd name="connsiteY1" fmla="*/ 0 h 1734900"/>
              <a:gd name="connsiteX2" fmla="*/ 2259815 w 2259815"/>
              <a:gd name="connsiteY2" fmla="*/ 1734900 h 1734900"/>
              <a:gd name="connsiteX3" fmla="*/ 5199 w 2259815"/>
              <a:gd name="connsiteY3" fmla="*/ 1734900 h 1734900"/>
              <a:gd name="connsiteX4" fmla="*/ 4739 w 2259815"/>
              <a:gd name="connsiteY4" fmla="*/ 997522 h 1734900"/>
              <a:gd name="connsiteX5" fmla="*/ 4738 w 2259815"/>
              <a:gd name="connsiteY5" fmla="*/ 808009 h 1734900"/>
              <a:gd name="connsiteX6" fmla="*/ 2 w 2259815"/>
              <a:gd name="connsiteY6" fmla="*/ 590069 h 1734900"/>
              <a:gd name="connsiteX7" fmla="*/ 462 w 2259815"/>
              <a:gd name="connsiteY7" fmla="*/ 0 h 1734900"/>
              <a:gd name="connsiteX0" fmla="*/ 0 w 2264115"/>
              <a:gd name="connsiteY0" fmla="*/ 0 h 1734900"/>
              <a:gd name="connsiteX1" fmla="*/ 2264115 w 2264115"/>
              <a:gd name="connsiteY1" fmla="*/ 0 h 1734900"/>
              <a:gd name="connsiteX2" fmla="*/ 2264115 w 2264115"/>
              <a:gd name="connsiteY2" fmla="*/ 1734900 h 1734900"/>
              <a:gd name="connsiteX3" fmla="*/ 9499 w 2264115"/>
              <a:gd name="connsiteY3" fmla="*/ 1734900 h 1734900"/>
              <a:gd name="connsiteX4" fmla="*/ 9039 w 2264115"/>
              <a:gd name="connsiteY4" fmla="*/ 997522 h 1734900"/>
              <a:gd name="connsiteX5" fmla="*/ 9038 w 2264115"/>
              <a:gd name="connsiteY5" fmla="*/ 808009 h 1734900"/>
              <a:gd name="connsiteX6" fmla="*/ 4302 w 2264115"/>
              <a:gd name="connsiteY6" fmla="*/ 590069 h 1734900"/>
              <a:gd name="connsiteX7" fmla="*/ 0 w 2264115"/>
              <a:gd name="connsiteY7" fmla="*/ 0 h 1734900"/>
              <a:gd name="connsiteX0" fmla="*/ 462 w 2259815"/>
              <a:gd name="connsiteY0" fmla="*/ 0 h 1734900"/>
              <a:gd name="connsiteX1" fmla="*/ 2259815 w 2259815"/>
              <a:gd name="connsiteY1" fmla="*/ 0 h 1734900"/>
              <a:gd name="connsiteX2" fmla="*/ 2259815 w 2259815"/>
              <a:gd name="connsiteY2" fmla="*/ 1734900 h 1734900"/>
              <a:gd name="connsiteX3" fmla="*/ 5199 w 2259815"/>
              <a:gd name="connsiteY3" fmla="*/ 1734900 h 1734900"/>
              <a:gd name="connsiteX4" fmla="*/ 4739 w 2259815"/>
              <a:gd name="connsiteY4" fmla="*/ 997522 h 1734900"/>
              <a:gd name="connsiteX5" fmla="*/ 4738 w 2259815"/>
              <a:gd name="connsiteY5" fmla="*/ 808009 h 1734900"/>
              <a:gd name="connsiteX6" fmla="*/ 2 w 2259815"/>
              <a:gd name="connsiteY6" fmla="*/ 590069 h 1734900"/>
              <a:gd name="connsiteX7" fmla="*/ 462 w 2259815"/>
              <a:gd name="connsiteY7" fmla="*/ 0 h 1734900"/>
              <a:gd name="connsiteX0" fmla="*/ 461 w 2259814"/>
              <a:gd name="connsiteY0" fmla="*/ 0 h 1734900"/>
              <a:gd name="connsiteX1" fmla="*/ 2259814 w 2259814"/>
              <a:gd name="connsiteY1" fmla="*/ 0 h 1734900"/>
              <a:gd name="connsiteX2" fmla="*/ 2259814 w 2259814"/>
              <a:gd name="connsiteY2" fmla="*/ 1734900 h 1734900"/>
              <a:gd name="connsiteX3" fmla="*/ 5198 w 2259814"/>
              <a:gd name="connsiteY3" fmla="*/ 1734900 h 1734900"/>
              <a:gd name="connsiteX4" fmla="*/ 4738 w 2259814"/>
              <a:gd name="connsiteY4" fmla="*/ 997522 h 1734900"/>
              <a:gd name="connsiteX5" fmla="*/ 76175 w 2259814"/>
              <a:gd name="connsiteY5" fmla="*/ 817534 h 1734900"/>
              <a:gd name="connsiteX6" fmla="*/ 1 w 2259814"/>
              <a:gd name="connsiteY6" fmla="*/ 590069 h 1734900"/>
              <a:gd name="connsiteX7" fmla="*/ 461 w 2259814"/>
              <a:gd name="connsiteY7" fmla="*/ 0 h 1734900"/>
              <a:gd name="connsiteX0" fmla="*/ 461 w 2259814"/>
              <a:gd name="connsiteY0" fmla="*/ 0 h 1734900"/>
              <a:gd name="connsiteX1" fmla="*/ 2259814 w 2259814"/>
              <a:gd name="connsiteY1" fmla="*/ 0 h 1734900"/>
              <a:gd name="connsiteX2" fmla="*/ 2259814 w 2259814"/>
              <a:gd name="connsiteY2" fmla="*/ 1734900 h 1734900"/>
              <a:gd name="connsiteX3" fmla="*/ 5198 w 2259814"/>
              <a:gd name="connsiteY3" fmla="*/ 1734900 h 1734900"/>
              <a:gd name="connsiteX4" fmla="*/ 4738 w 2259814"/>
              <a:gd name="connsiteY4" fmla="*/ 997522 h 1734900"/>
              <a:gd name="connsiteX5" fmla="*/ 76175 w 2259814"/>
              <a:gd name="connsiteY5" fmla="*/ 817534 h 1734900"/>
              <a:gd name="connsiteX6" fmla="*/ 1 w 2259814"/>
              <a:gd name="connsiteY6" fmla="*/ 590069 h 1734900"/>
              <a:gd name="connsiteX7" fmla="*/ 461 w 2259814"/>
              <a:gd name="connsiteY7" fmla="*/ 0 h 1734900"/>
              <a:gd name="connsiteX0" fmla="*/ 461 w 2259814"/>
              <a:gd name="connsiteY0" fmla="*/ 0 h 1734900"/>
              <a:gd name="connsiteX1" fmla="*/ 2259814 w 2259814"/>
              <a:gd name="connsiteY1" fmla="*/ 0 h 1734900"/>
              <a:gd name="connsiteX2" fmla="*/ 2259814 w 2259814"/>
              <a:gd name="connsiteY2" fmla="*/ 1734900 h 1734900"/>
              <a:gd name="connsiteX3" fmla="*/ 5198 w 2259814"/>
              <a:gd name="connsiteY3" fmla="*/ 1734900 h 1734900"/>
              <a:gd name="connsiteX4" fmla="*/ 4738 w 2259814"/>
              <a:gd name="connsiteY4" fmla="*/ 997522 h 1734900"/>
              <a:gd name="connsiteX5" fmla="*/ 76175 w 2259814"/>
              <a:gd name="connsiteY5" fmla="*/ 817534 h 1734900"/>
              <a:gd name="connsiteX6" fmla="*/ 1 w 2259814"/>
              <a:gd name="connsiteY6" fmla="*/ 590069 h 1734900"/>
              <a:gd name="connsiteX7" fmla="*/ 461 w 2259814"/>
              <a:gd name="connsiteY7" fmla="*/ 0 h 1734900"/>
              <a:gd name="connsiteX0" fmla="*/ 461 w 2259814"/>
              <a:gd name="connsiteY0" fmla="*/ 0 h 1734900"/>
              <a:gd name="connsiteX1" fmla="*/ 2259814 w 2259814"/>
              <a:gd name="connsiteY1" fmla="*/ 0 h 1734900"/>
              <a:gd name="connsiteX2" fmla="*/ 2259814 w 2259814"/>
              <a:gd name="connsiteY2" fmla="*/ 1734900 h 1734900"/>
              <a:gd name="connsiteX3" fmla="*/ 5198 w 2259814"/>
              <a:gd name="connsiteY3" fmla="*/ 1734900 h 1734900"/>
              <a:gd name="connsiteX4" fmla="*/ 4738 w 2259814"/>
              <a:gd name="connsiteY4" fmla="*/ 997522 h 1734900"/>
              <a:gd name="connsiteX5" fmla="*/ 76175 w 2259814"/>
              <a:gd name="connsiteY5" fmla="*/ 817534 h 1734900"/>
              <a:gd name="connsiteX6" fmla="*/ 1 w 2259814"/>
              <a:gd name="connsiteY6" fmla="*/ 590069 h 1734900"/>
              <a:gd name="connsiteX7" fmla="*/ 461 w 2259814"/>
              <a:gd name="connsiteY7" fmla="*/ 0 h 1734900"/>
              <a:gd name="connsiteX0" fmla="*/ 461 w 2259814"/>
              <a:gd name="connsiteY0" fmla="*/ 0 h 1734900"/>
              <a:gd name="connsiteX1" fmla="*/ 2259814 w 2259814"/>
              <a:gd name="connsiteY1" fmla="*/ 0 h 1734900"/>
              <a:gd name="connsiteX2" fmla="*/ 2259814 w 2259814"/>
              <a:gd name="connsiteY2" fmla="*/ 1734900 h 1734900"/>
              <a:gd name="connsiteX3" fmla="*/ 5198 w 2259814"/>
              <a:gd name="connsiteY3" fmla="*/ 1734900 h 1734900"/>
              <a:gd name="connsiteX4" fmla="*/ 4738 w 2259814"/>
              <a:gd name="connsiteY4" fmla="*/ 997522 h 1734900"/>
              <a:gd name="connsiteX5" fmla="*/ 76175 w 2259814"/>
              <a:gd name="connsiteY5" fmla="*/ 817534 h 1734900"/>
              <a:gd name="connsiteX6" fmla="*/ 1 w 2259814"/>
              <a:gd name="connsiteY6" fmla="*/ 590069 h 1734900"/>
              <a:gd name="connsiteX7" fmla="*/ 461 w 2259814"/>
              <a:gd name="connsiteY7" fmla="*/ 0 h 1734900"/>
              <a:gd name="connsiteX0" fmla="*/ 0 w 2259353"/>
              <a:gd name="connsiteY0" fmla="*/ 0 h 1734900"/>
              <a:gd name="connsiteX1" fmla="*/ 2259353 w 2259353"/>
              <a:gd name="connsiteY1" fmla="*/ 0 h 1734900"/>
              <a:gd name="connsiteX2" fmla="*/ 2259353 w 2259353"/>
              <a:gd name="connsiteY2" fmla="*/ 1734900 h 1734900"/>
              <a:gd name="connsiteX3" fmla="*/ 4737 w 2259353"/>
              <a:gd name="connsiteY3" fmla="*/ 1734900 h 1734900"/>
              <a:gd name="connsiteX4" fmla="*/ 4277 w 2259353"/>
              <a:gd name="connsiteY4" fmla="*/ 997522 h 1734900"/>
              <a:gd name="connsiteX5" fmla="*/ 75714 w 2259353"/>
              <a:gd name="connsiteY5" fmla="*/ 817534 h 1734900"/>
              <a:gd name="connsiteX6" fmla="*/ 1921 w 2259353"/>
              <a:gd name="connsiteY6" fmla="*/ 590069 h 1734900"/>
              <a:gd name="connsiteX7" fmla="*/ 0 w 2259353"/>
              <a:gd name="connsiteY7" fmla="*/ 0 h 1734900"/>
              <a:gd name="connsiteX0" fmla="*/ 0 w 2259353"/>
              <a:gd name="connsiteY0" fmla="*/ 0 h 1734900"/>
              <a:gd name="connsiteX1" fmla="*/ 2259353 w 2259353"/>
              <a:gd name="connsiteY1" fmla="*/ 0 h 1734900"/>
              <a:gd name="connsiteX2" fmla="*/ 2259353 w 2259353"/>
              <a:gd name="connsiteY2" fmla="*/ 1734900 h 1734900"/>
              <a:gd name="connsiteX3" fmla="*/ 4737 w 2259353"/>
              <a:gd name="connsiteY3" fmla="*/ 1734900 h 1734900"/>
              <a:gd name="connsiteX4" fmla="*/ 4277 w 2259353"/>
              <a:gd name="connsiteY4" fmla="*/ 997522 h 1734900"/>
              <a:gd name="connsiteX5" fmla="*/ 125773 w 2259353"/>
              <a:gd name="connsiteY5" fmla="*/ 840895 h 1734900"/>
              <a:gd name="connsiteX6" fmla="*/ 1921 w 2259353"/>
              <a:gd name="connsiteY6" fmla="*/ 590069 h 1734900"/>
              <a:gd name="connsiteX7" fmla="*/ 0 w 2259353"/>
              <a:gd name="connsiteY7" fmla="*/ 0 h 1734900"/>
              <a:gd name="connsiteX0" fmla="*/ 0 w 2259353"/>
              <a:gd name="connsiteY0" fmla="*/ 0 h 1734900"/>
              <a:gd name="connsiteX1" fmla="*/ 2259353 w 2259353"/>
              <a:gd name="connsiteY1" fmla="*/ 0 h 1734900"/>
              <a:gd name="connsiteX2" fmla="*/ 2259353 w 2259353"/>
              <a:gd name="connsiteY2" fmla="*/ 1734900 h 1734900"/>
              <a:gd name="connsiteX3" fmla="*/ 4737 w 2259353"/>
              <a:gd name="connsiteY3" fmla="*/ 1734900 h 1734900"/>
              <a:gd name="connsiteX4" fmla="*/ 4277 w 2259353"/>
              <a:gd name="connsiteY4" fmla="*/ 997522 h 1734900"/>
              <a:gd name="connsiteX5" fmla="*/ 125773 w 2259353"/>
              <a:gd name="connsiteY5" fmla="*/ 840895 h 1734900"/>
              <a:gd name="connsiteX6" fmla="*/ 5258 w 2259353"/>
              <a:gd name="connsiteY6" fmla="*/ 590069 h 1734900"/>
              <a:gd name="connsiteX7" fmla="*/ 0 w 2259353"/>
              <a:gd name="connsiteY7" fmla="*/ 0 h 1734900"/>
              <a:gd name="connsiteX0" fmla="*/ 0 w 2259353"/>
              <a:gd name="connsiteY0" fmla="*/ 0 h 1734900"/>
              <a:gd name="connsiteX1" fmla="*/ 2259353 w 2259353"/>
              <a:gd name="connsiteY1" fmla="*/ 0 h 1734900"/>
              <a:gd name="connsiteX2" fmla="*/ 2259353 w 2259353"/>
              <a:gd name="connsiteY2" fmla="*/ 1734900 h 1734900"/>
              <a:gd name="connsiteX3" fmla="*/ 4737 w 2259353"/>
              <a:gd name="connsiteY3" fmla="*/ 1734900 h 1734900"/>
              <a:gd name="connsiteX4" fmla="*/ 4277 w 2259353"/>
              <a:gd name="connsiteY4" fmla="*/ 997522 h 1734900"/>
              <a:gd name="connsiteX5" fmla="*/ 125773 w 2259353"/>
              <a:gd name="connsiteY5" fmla="*/ 840895 h 1734900"/>
              <a:gd name="connsiteX6" fmla="*/ 5258 w 2259353"/>
              <a:gd name="connsiteY6" fmla="*/ 590069 h 1734900"/>
              <a:gd name="connsiteX7" fmla="*/ 0 w 2259353"/>
              <a:gd name="connsiteY7" fmla="*/ 0 h 1734900"/>
              <a:gd name="connsiteX0" fmla="*/ 0 w 2259353"/>
              <a:gd name="connsiteY0" fmla="*/ 0 h 1734900"/>
              <a:gd name="connsiteX1" fmla="*/ 2259353 w 2259353"/>
              <a:gd name="connsiteY1" fmla="*/ 0 h 1734900"/>
              <a:gd name="connsiteX2" fmla="*/ 2259353 w 2259353"/>
              <a:gd name="connsiteY2" fmla="*/ 1734900 h 1734900"/>
              <a:gd name="connsiteX3" fmla="*/ 4737 w 2259353"/>
              <a:gd name="connsiteY3" fmla="*/ 1734900 h 1734900"/>
              <a:gd name="connsiteX4" fmla="*/ 4277 w 2259353"/>
              <a:gd name="connsiteY4" fmla="*/ 997522 h 1734900"/>
              <a:gd name="connsiteX5" fmla="*/ 125773 w 2259353"/>
              <a:gd name="connsiteY5" fmla="*/ 840895 h 1734900"/>
              <a:gd name="connsiteX6" fmla="*/ 5258 w 2259353"/>
              <a:gd name="connsiteY6" fmla="*/ 613430 h 1734900"/>
              <a:gd name="connsiteX7" fmla="*/ 0 w 2259353"/>
              <a:gd name="connsiteY7" fmla="*/ 0 h 1734900"/>
              <a:gd name="connsiteX0" fmla="*/ 0 w 2259353"/>
              <a:gd name="connsiteY0" fmla="*/ 0 h 1734900"/>
              <a:gd name="connsiteX1" fmla="*/ 2259353 w 2259353"/>
              <a:gd name="connsiteY1" fmla="*/ 0 h 1734900"/>
              <a:gd name="connsiteX2" fmla="*/ 2259353 w 2259353"/>
              <a:gd name="connsiteY2" fmla="*/ 1734900 h 1734900"/>
              <a:gd name="connsiteX3" fmla="*/ 4737 w 2259353"/>
              <a:gd name="connsiteY3" fmla="*/ 1734900 h 1734900"/>
              <a:gd name="connsiteX4" fmla="*/ 4277 w 2259353"/>
              <a:gd name="connsiteY4" fmla="*/ 997522 h 1734900"/>
              <a:gd name="connsiteX5" fmla="*/ 125773 w 2259353"/>
              <a:gd name="connsiteY5" fmla="*/ 840895 h 1734900"/>
              <a:gd name="connsiteX6" fmla="*/ 5258 w 2259353"/>
              <a:gd name="connsiteY6" fmla="*/ 613430 h 1734900"/>
              <a:gd name="connsiteX7" fmla="*/ 0 w 2259353"/>
              <a:gd name="connsiteY7" fmla="*/ 0 h 1734900"/>
              <a:gd name="connsiteX0" fmla="*/ 5735 w 2265088"/>
              <a:gd name="connsiteY0" fmla="*/ 0 h 1734900"/>
              <a:gd name="connsiteX1" fmla="*/ 2265088 w 2265088"/>
              <a:gd name="connsiteY1" fmla="*/ 0 h 1734900"/>
              <a:gd name="connsiteX2" fmla="*/ 2265088 w 2265088"/>
              <a:gd name="connsiteY2" fmla="*/ 1734900 h 1734900"/>
              <a:gd name="connsiteX3" fmla="*/ 10472 w 2265088"/>
              <a:gd name="connsiteY3" fmla="*/ 1734900 h 1734900"/>
              <a:gd name="connsiteX4" fmla="*/ 0 w 2265088"/>
              <a:gd name="connsiteY4" fmla="*/ 1030894 h 1734900"/>
              <a:gd name="connsiteX5" fmla="*/ 131508 w 2265088"/>
              <a:gd name="connsiteY5" fmla="*/ 840895 h 1734900"/>
              <a:gd name="connsiteX6" fmla="*/ 10993 w 2265088"/>
              <a:gd name="connsiteY6" fmla="*/ 613430 h 1734900"/>
              <a:gd name="connsiteX7" fmla="*/ 5735 w 2265088"/>
              <a:gd name="connsiteY7" fmla="*/ 0 h 1734900"/>
              <a:gd name="connsiteX0" fmla="*/ 288 w 2259641"/>
              <a:gd name="connsiteY0" fmla="*/ 0 h 1734900"/>
              <a:gd name="connsiteX1" fmla="*/ 2259641 w 2259641"/>
              <a:gd name="connsiteY1" fmla="*/ 0 h 1734900"/>
              <a:gd name="connsiteX2" fmla="*/ 2259641 w 2259641"/>
              <a:gd name="connsiteY2" fmla="*/ 1734900 h 1734900"/>
              <a:gd name="connsiteX3" fmla="*/ 5025 w 2259641"/>
              <a:gd name="connsiteY3" fmla="*/ 1734900 h 1734900"/>
              <a:gd name="connsiteX4" fmla="*/ 1 w 2259641"/>
              <a:gd name="connsiteY4" fmla="*/ 1060255 h 1734900"/>
              <a:gd name="connsiteX5" fmla="*/ 126061 w 2259641"/>
              <a:gd name="connsiteY5" fmla="*/ 840895 h 1734900"/>
              <a:gd name="connsiteX6" fmla="*/ 5546 w 2259641"/>
              <a:gd name="connsiteY6" fmla="*/ 613430 h 1734900"/>
              <a:gd name="connsiteX7" fmla="*/ 288 w 2259641"/>
              <a:gd name="connsiteY7" fmla="*/ 0 h 1734900"/>
              <a:gd name="connsiteX0" fmla="*/ 288 w 2259641"/>
              <a:gd name="connsiteY0" fmla="*/ 0 h 1734900"/>
              <a:gd name="connsiteX1" fmla="*/ 2259641 w 2259641"/>
              <a:gd name="connsiteY1" fmla="*/ 0 h 1734900"/>
              <a:gd name="connsiteX2" fmla="*/ 2259641 w 2259641"/>
              <a:gd name="connsiteY2" fmla="*/ 1734900 h 1734900"/>
              <a:gd name="connsiteX3" fmla="*/ 5025 w 2259641"/>
              <a:gd name="connsiteY3" fmla="*/ 1734900 h 1734900"/>
              <a:gd name="connsiteX4" fmla="*/ 1 w 2259641"/>
              <a:gd name="connsiteY4" fmla="*/ 1060255 h 1734900"/>
              <a:gd name="connsiteX5" fmla="*/ 126061 w 2259641"/>
              <a:gd name="connsiteY5" fmla="*/ 840895 h 1734900"/>
              <a:gd name="connsiteX6" fmla="*/ 5546 w 2259641"/>
              <a:gd name="connsiteY6" fmla="*/ 566450 h 1734900"/>
              <a:gd name="connsiteX7" fmla="*/ 288 w 2259641"/>
              <a:gd name="connsiteY7" fmla="*/ 0 h 173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59641" h="1734900">
                <a:moveTo>
                  <a:pt x="288" y="0"/>
                </a:moveTo>
                <a:lnTo>
                  <a:pt x="2259641" y="0"/>
                </a:lnTo>
                <a:lnTo>
                  <a:pt x="2259641" y="1734900"/>
                </a:lnTo>
                <a:lnTo>
                  <a:pt x="5025" y="1734900"/>
                </a:lnTo>
                <a:cubicBezTo>
                  <a:pt x="3467" y="1730450"/>
                  <a:pt x="3415" y="1061224"/>
                  <a:pt x="1" y="1060255"/>
                </a:cubicBezTo>
                <a:cubicBezTo>
                  <a:pt x="-76" y="1062936"/>
                  <a:pt x="129231" y="834986"/>
                  <a:pt x="126061" y="840895"/>
                </a:cubicBezTo>
                <a:cubicBezTo>
                  <a:pt x="127577" y="838209"/>
                  <a:pt x="5469" y="572531"/>
                  <a:pt x="5546" y="566450"/>
                </a:cubicBezTo>
                <a:cubicBezTo>
                  <a:pt x="5623" y="575283"/>
                  <a:pt x="7417" y="3588"/>
                  <a:pt x="288" y="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!!ZoneTexte 10">
            <a:extLst>
              <a:ext uri="{FF2B5EF4-FFF2-40B4-BE49-F238E27FC236}">
                <a16:creationId xmlns:a16="http://schemas.microsoft.com/office/drawing/2014/main" id="{DABCEBE5-0271-42B5-8575-E022B183B92F}"/>
              </a:ext>
            </a:extLst>
          </p:cNvPr>
          <p:cNvSpPr txBox="1"/>
          <p:nvPr/>
        </p:nvSpPr>
        <p:spPr>
          <a:xfrm>
            <a:off x="-3368841" y="2543733"/>
            <a:ext cx="30008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Initiate, support and follow various projects in countries where </a:t>
            </a:r>
            <a:r>
              <a:rPr lang="en-US" sz="1600" b="1" dirty="0">
                <a:solidFill>
                  <a:schemeClr val="tx2"/>
                </a:solidFill>
              </a:rPr>
              <a:t>Alland &amp; Robert operates and in Africa.</a:t>
            </a:r>
            <a:endParaRPr lang="en-GB" sz="1600" b="1" dirty="0"/>
          </a:p>
        </p:txBody>
      </p:sp>
      <p:sp>
        <p:nvSpPr>
          <p:cNvPr id="48" name="!!Rectangle 76">
            <a:extLst>
              <a:ext uri="{FF2B5EF4-FFF2-40B4-BE49-F238E27FC236}">
                <a16:creationId xmlns:a16="http://schemas.microsoft.com/office/drawing/2014/main" id="{88D5E05D-1349-468B-B284-EF45BFACE90C}"/>
              </a:ext>
            </a:extLst>
          </p:cNvPr>
          <p:cNvSpPr/>
          <p:nvPr/>
        </p:nvSpPr>
        <p:spPr>
          <a:xfrm>
            <a:off x="-3593269" y="3926672"/>
            <a:ext cx="3326924" cy="1644042"/>
          </a:xfrm>
          <a:custGeom>
            <a:avLst/>
            <a:gdLst>
              <a:gd name="connsiteX0" fmla="*/ 0 w 2254616"/>
              <a:gd name="connsiteY0" fmla="*/ 0 h 1734900"/>
              <a:gd name="connsiteX1" fmla="*/ 2254616 w 2254616"/>
              <a:gd name="connsiteY1" fmla="*/ 0 h 1734900"/>
              <a:gd name="connsiteX2" fmla="*/ 2254616 w 2254616"/>
              <a:gd name="connsiteY2" fmla="*/ 1734900 h 1734900"/>
              <a:gd name="connsiteX3" fmla="*/ 0 w 2254616"/>
              <a:gd name="connsiteY3" fmla="*/ 1734900 h 1734900"/>
              <a:gd name="connsiteX4" fmla="*/ 0 w 2254616"/>
              <a:gd name="connsiteY4" fmla="*/ 0 h 1734900"/>
              <a:gd name="connsiteX0" fmla="*/ 461 w 2255077"/>
              <a:gd name="connsiteY0" fmla="*/ 0 h 1734900"/>
              <a:gd name="connsiteX1" fmla="*/ 2255077 w 2255077"/>
              <a:gd name="connsiteY1" fmla="*/ 0 h 1734900"/>
              <a:gd name="connsiteX2" fmla="*/ 2255077 w 2255077"/>
              <a:gd name="connsiteY2" fmla="*/ 1734900 h 1734900"/>
              <a:gd name="connsiteX3" fmla="*/ 461 w 2255077"/>
              <a:gd name="connsiteY3" fmla="*/ 1734900 h 1734900"/>
              <a:gd name="connsiteX4" fmla="*/ 0 w 2255077"/>
              <a:gd name="connsiteY4" fmla="*/ 808009 h 1734900"/>
              <a:gd name="connsiteX5" fmla="*/ 461 w 2255077"/>
              <a:gd name="connsiteY5" fmla="*/ 0 h 1734900"/>
              <a:gd name="connsiteX0" fmla="*/ 168734 w 2423350"/>
              <a:gd name="connsiteY0" fmla="*/ 0 h 1734900"/>
              <a:gd name="connsiteX1" fmla="*/ 2423350 w 2423350"/>
              <a:gd name="connsiteY1" fmla="*/ 0 h 1734900"/>
              <a:gd name="connsiteX2" fmla="*/ 2423350 w 2423350"/>
              <a:gd name="connsiteY2" fmla="*/ 1734900 h 1734900"/>
              <a:gd name="connsiteX3" fmla="*/ 168734 w 2423350"/>
              <a:gd name="connsiteY3" fmla="*/ 1734900 h 1734900"/>
              <a:gd name="connsiteX4" fmla="*/ 168273 w 2423350"/>
              <a:gd name="connsiteY4" fmla="*/ 808009 h 1734900"/>
              <a:gd name="connsiteX5" fmla="*/ 163537 w 2423350"/>
              <a:gd name="connsiteY5" fmla="*/ 590069 h 1734900"/>
              <a:gd name="connsiteX6" fmla="*/ 168734 w 2423350"/>
              <a:gd name="connsiteY6" fmla="*/ 0 h 1734900"/>
              <a:gd name="connsiteX0" fmla="*/ 168734 w 2423350"/>
              <a:gd name="connsiteY0" fmla="*/ 0 h 1734900"/>
              <a:gd name="connsiteX1" fmla="*/ 2423350 w 2423350"/>
              <a:gd name="connsiteY1" fmla="*/ 0 h 1734900"/>
              <a:gd name="connsiteX2" fmla="*/ 2423350 w 2423350"/>
              <a:gd name="connsiteY2" fmla="*/ 1734900 h 1734900"/>
              <a:gd name="connsiteX3" fmla="*/ 168734 w 2423350"/>
              <a:gd name="connsiteY3" fmla="*/ 1734900 h 1734900"/>
              <a:gd name="connsiteX4" fmla="*/ 168274 w 2423350"/>
              <a:gd name="connsiteY4" fmla="*/ 997522 h 1734900"/>
              <a:gd name="connsiteX5" fmla="*/ 168273 w 2423350"/>
              <a:gd name="connsiteY5" fmla="*/ 808009 h 1734900"/>
              <a:gd name="connsiteX6" fmla="*/ 163537 w 2423350"/>
              <a:gd name="connsiteY6" fmla="*/ 590069 h 1734900"/>
              <a:gd name="connsiteX7" fmla="*/ 168734 w 2423350"/>
              <a:gd name="connsiteY7" fmla="*/ 0 h 1734900"/>
              <a:gd name="connsiteX0" fmla="*/ 168734 w 2423350"/>
              <a:gd name="connsiteY0" fmla="*/ 0 h 1734900"/>
              <a:gd name="connsiteX1" fmla="*/ 2423350 w 2423350"/>
              <a:gd name="connsiteY1" fmla="*/ 0 h 1734900"/>
              <a:gd name="connsiteX2" fmla="*/ 2423350 w 2423350"/>
              <a:gd name="connsiteY2" fmla="*/ 1734900 h 1734900"/>
              <a:gd name="connsiteX3" fmla="*/ 168734 w 2423350"/>
              <a:gd name="connsiteY3" fmla="*/ 1734900 h 1734900"/>
              <a:gd name="connsiteX4" fmla="*/ 168274 w 2423350"/>
              <a:gd name="connsiteY4" fmla="*/ 997522 h 1734900"/>
              <a:gd name="connsiteX5" fmla="*/ 168273 w 2423350"/>
              <a:gd name="connsiteY5" fmla="*/ 808009 h 1734900"/>
              <a:gd name="connsiteX6" fmla="*/ 163537 w 2423350"/>
              <a:gd name="connsiteY6" fmla="*/ 590069 h 1734900"/>
              <a:gd name="connsiteX7" fmla="*/ 168734 w 2423350"/>
              <a:gd name="connsiteY7" fmla="*/ 0 h 1734900"/>
              <a:gd name="connsiteX0" fmla="*/ 5199 w 2259815"/>
              <a:gd name="connsiteY0" fmla="*/ 0 h 1734900"/>
              <a:gd name="connsiteX1" fmla="*/ 2259815 w 2259815"/>
              <a:gd name="connsiteY1" fmla="*/ 0 h 1734900"/>
              <a:gd name="connsiteX2" fmla="*/ 2259815 w 2259815"/>
              <a:gd name="connsiteY2" fmla="*/ 1734900 h 1734900"/>
              <a:gd name="connsiteX3" fmla="*/ 5199 w 2259815"/>
              <a:gd name="connsiteY3" fmla="*/ 1734900 h 1734900"/>
              <a:gd name="connsiteX4" fmla="*/ 4739 w 2259815"/>
              <a:gd name="connsiteY4" fmla="*/ 997522 h 1734900"/>
              <a:gd name="connsiteX5" fmla="*/ 4738 w 2259815"/>
              <a:gd name="connsiteY5" fmla="*/ 808009 h 1734900"/>
              <a:gd name="connsiteX6" fmla="*/ 2 w 2259815"/>
              <a:gd name="connsiteY6" fmla="*/ 590069 h 1734900"/>
              <a:gd name="connsiteX7" fmla="*/ 5199 w 2259815"/>
              <a:gd name="connsiteY7" fmla="*/ 0 h 1734900"/>
              <a:gd name="connsiteX0" fmla="*/ 0 w 2264092"/>
              <a:gd name="connsiteY0" fmla="*/ 4738 h 1734900"/>
              <a:gd name="connsiteX1" fmla="*/ 2264092 w 2264092"/>
              <a:gd name="connsiteY1" fmla="*/ 0 h 1734900"/>
              <a:gd name="connsiteX2" fmla="*/ 2264092 w 2264092"/>
              <a:gd name="connsiteY2" fmla="*/ 1734900 h 1734900"/>
              <a:gd name="connsiteX3" fmla="*/ 9476 w 2264092"/>
              <a:gd name="connsiteY3" fmla="*/ 1734900 h 1734900"/>
              <a:gd name="connsiteX4" fmla="*/ 9016 w 2264092"/>
              <a:gd name="connsiteY4" fmla="*/ 997522 h 1734900"/>
              <a:gd name="connsiteX5" fmla="*/ 9015 w 2264092"/>
              <a:gd name="connsiteY5" fmla="*/ 808009 h 1734900"/>
              <a:gd name="connsiteX6" fmla="*/ 4279 w 2264092"/>
              <a:gd name="connsiteY6" fmla="*/ 590069 h 1734900"/>
              <a:gd name="connsiteX7" fmla="*/ 0 w 2264092"/>
              <a:gd name="connsiteY7" fmla="*/ 4738 h 1734900"/>
              <a:gd name="connsiteX0" fmla="*/ 5199 w 2259815"/>
              <a:gd name="connsiteY0" fmla="*/ 0 h 1739638"/>
              <a:gd name="connsiteX1" fmla="*/ 2259815 w 2259815"/>
              <a:gd name="connsiteY1" fmla="*/ 4738 h 1739638"/>
              <a:gd name="connsiteX2" fmla="*/ 2259815 w 2259815"/>
              <a:gd name="connsiteY2" fmla="*/ 1739638 h 1739638"/>
              <a:gd name="connsiteX3" fmla="*/ 5199 w 2259815"/>
              <a:gd name="connsiteY3" fmla="*/ 1739638 h 1739638"/>
              <a:gd name="connsiteX4" fmla="*/ 4739 w 2259815"/>
              <a:gd name="connsiteY4" fmla="*/ 1002260 h 1739638"/>
              <a:gd name="connsiteX5" fmla="*/ 4738 w 2259815"/>
              <a:gd name="connsiteY5" fmla="*/ 812747 h 1739638"/>
              <a:gd name="connsiteX6" fmla="*/ 2 w 2259815"/>
              <a:gd name="connsiteY6" fmla="*/ 594807 h 1739638"/>
              <a:gd name="connsiteX7" fmla="*/ 5199 w 2259815"/>
              <a:gd name="connsiteY7" fmla="*/ 0 h 1739638"/>
              <a:gd name="connsiteX0" fmla="*/ 5199 w 2259815"/>
              <a:gd name="connsiteY0" fmla="*/ 0 h 1739638"/>
              <a:gd name="connsiteX1" fmla="*/ 2259815 w 2259815"/>
              <a:gd name="connsiteY1" fmla="*/ 4738 h 1739638"/>
              <a:gd name="connsiteX2" fmla="*/ 2259815 w 2259815"/>
              <a:gd name="connsiteY2" fmla="*/ 1739638 h 1739638"/>
              <a:gd name="connsiteX3" fmla="*/ 5199 w 2259815"/>
              <a:gd name="connsiteY3" fmla="*/ 1739638 h 1739638"/>
              <a:gd name="connsiteX4" fmla="*/ 4739 w 2259815"/>
              <a:gd name="connsiteY4" fmla="*/ 1002260 h 1739638"/>
              <a:gd name="connsiteX5" fmla="*/ 4738 w 2259815"/>
              <a:gd name="connsiteY5" fmla="*/ 812747 h 1739638"/>
              <a:gd name="connsiteX6" fmla="*/ 2 w 2259815"/>
              <a:gd name="connsiteY6" fmla="*/ 594807 h 1739638"/>
              <a:gd name="connsiteX7" fmla="*/ 5199 w 2259815"/>
              <a:gd name="connsiteY7" fmla="*/ 0 h 1739638"/>
              <a:gd name="connsiteX0" fmla="*/ 0 w 2264092"/>
              <a:gd name="connsiteY0" fmla="*/ 4738 h 1734900"/>
              <a:gd name="connsiteX1" fmla="*/ 2264092 w 2264092"/>
              <a:gd name="connsiteY1" fmla="*/ 0 h 1734900"/>
              <a:gd name="connsiteX2" fmla="*/ 2264092 w 2264092"/>
              <a:gd name="connsiteY2" fmla="*/ 1734900 h 1734900"/>
              <a:gd name="connsiteX3" fmla="*/ 9476 w 2264092"/>
              <a:gd name="connsiteY3" fmla="*/ 1734900 h 1734900"/>
              <a:gd name="connsiteX4" fmla="*/ 9016 w 2264092"/>
              <a:gd name="connsiteY4" fmla="*/ 997522 h 1734900"/>
              <a:gd name="connsiteX5" fmla="*/ 9015 w 2264092"/>
              <a:gd name="connsiteY5" fmla="*/ 808009 h 1734900"/>
              <a:gd name="connsiteX6" fmla="*/ 4279 w 2264092"/>
              <a:gd name="connsiteY6" fmla="*/ 590069 h 1734900"/>
              <a:gd name="connsiteX7" fmla="*/ 0 w 2264092"/>
              <a:gd name="connsiteY7" fmla="*/ 4738 h 1734900"/>
              <a:gd name="connsiteX0" fmla="*/ 461 w 2259815"/>
              <a:gd name="connsiteY0" fmla="*/ 4738 h 1734900"/>
              <a:gd name="connsiteX1" fmla="*/ 2259815 w 2259815"/>
              <a:gd name="connsiteY1" fmla="*/ 0 h 1734900"/>
              <a:gd name="connsiteX2" fmla="*/ 2259815 w 2259815"/>
              <a:gd name="connsiteY2" fmla="*/ 1734900 h 1734900"/>
              <a:gd name="connsiteX3" fmla="*/ 5199 w 2259815"/>
              <a:gd name="connsiteY3" fmla="*/ 1734900 h 1734900"/>
              <a:gd name="connsiteX4" fmla="*/ 4739 w 2259815"/>
              <a:gd name="connsiteY4" fmla="*/ 997522 h 1734900"/>
              <a:gd name="connsiteX5" fmla="*/ 4738 w 2259815"/>
              <a:gd name="connsiteY5" fmla="*/ 808009 h 1734900"/>
              <a:gd name="connsiteX6" fmla="*/ 2 w 2259815"/>
              <a:gd name="connsiteY6" fmla="*/ 590069 h 1734900"/>
              <a:gd name="connsiteX7" fmla="*/ 461 w 2259815"/>
              <a:gd name="connsiteY7" fmla="*/ 4738 h 1734900"/>
              <a:gd name="connsiteX0" fmla="*/ 5199 w 2259815"/>
              <a:gd name="connsiteY0" fmla="*/ 0 h 1734900"/>
              <a:gd name="connsiteX1" fmla="*/ 2259815 w 2259815"/>
              <a:gd name="connsiteY1" fmla="*/ 0 h 1734900"/>
              <a:gd name="connsiteX2" fmla="*/ 2259815 w 2259815"/>
              <a:gd name="connsiteY2" fmla="*/ 1734900 h 1734900"/>
              <a:gd name="connsiteX3" fmla="*/ 5199 w 2259815"/>
              <a:gd name="connsiteY3" fmla="*/ 1734900 h 1734900"/>
              <a:gd name="connsiteX4" fmla="*/ 4739 w 2259815"/>
              <a:gd name="connsiteY4" fmla="*/ 997522 h 1734900"/>
              <a:gd name="connsiteX5" fmla="*/ 4738 w 2259815"/>
              <a:gd name="connsiteY5" fmla="*/ 808009 h 1734900"/>
              <a:gd name="connsiteX6" fmla="*/ 2 w 2259815"/>
              <a:gd name="connsiteY6" fmla="*/ 590069 h 1734900"/>
              <a:gd name="connsiteX7" fmla="*/ 5199 w 2259815"/>
              <a:gd name="connsiteY7" fmla="*/ 0 h 1734900"/>
              <a:gd name="connsiteX0" fmla="*/ 462 w 2259815"/>
              <a:gd name="connsiteY0" fmla="*/ 0 h 1734900"/>
              <a:gd name="connsiteX1" fmla="*/ 2259815 w 2259815"/>
              <a:gd name="connsiteY1" fmla="*/ 0 h 1734900"/>
              <a:gd name="connsiteX2" fmla="*/ 2259815 w 2259815"/>
              <a:gd name="connsiteY2" fmla="*/ 1734900 h 1734900"/>
              <a:gd name="connsiteX3" fmla="*/ 5199 w 2259815"/>
              <a:gd name="connsiteY3" fmla="*/ 1734900 h 1734900"/>
              <a:gd name="connsiteX4" fmla="*/ 4739 w 2259815"/>
              <a:gd name="connsiteY4" fmla="*/ 997522 h 1734900"/>
              <a:gd name="connsiteX5" fmla="*/ 4738 w 2259815"/>
              <a:gd name="connsiteY5" fmla="*/ 808009 h 1734900"/>
              <a:gd name="connsiteX6" fmla="*/ 2 w 2259815"/>
              <a:gd name="connsiteY6" fmla="*/ 590069 h 1734900"/>
              <a:gd name="connsiteX7" fmla="*/ 462 w 2259815"/>
              <a:gd name="connsiteY7" fmla="*/ 0 h 1734900"/>
              <a:gd name="connsiteX0" fmla="*/ 0 w 2264115"/>
              <a:gd name="connsiteY0" fmla="*/ 0 h 1734900"/>
              <a:gd name="connsiteX1" fmla="*/ 2264115 w 2264115"/>
              <a:gd name="connsiteY1" fmla="*/ 0 h 1734900"/>
              <a:gd name="connsiteX2" fmla="*/ 2264115 w 2264115"/>
              <a:gd name="connsiteY2" fmla="*/ 1734900 h 1734900"/>
              <a:gd name="connsiteX3" fmla="*/ 9499 w 2264115"/>
              <a:gd name="connsiteY3" fmla="*/ 1734900 h 1734900"/>
              <a:gd name="connsiteX4" fmla="*/ 9039 w 2264115"/>
              <a:gd name="connsiteY4" fmla="*/ 997522 h 1734900"/>
              <a:gd name="connsiteX5" fmla="*/ 9038 w 2264115"/>
              <a:gd name="connsiteY5" fmla="*/ 808009 h 1734900"/>
              <a:gd name="connsiteX6" fmla="*/ 4302 w 2264115"/>
              <a:gd name="connsiteY6" fmla="*/ 590069 h 1734900"/>
              <a:gd name="connsiteX7" fmla="*/ 0 w 2264115"/>
              <a:gd name="connsiteY7" fmla="*/ 0 h 1734900"/>
              <a:gd name="connsiteX0" fmla="*/ 462 w 2259815"/>
              <a:gd name="connsiteY0" fmla="*/ 0 h 1734900"/>
              <a:gd name="connsiteX1" fmla="*/ 2259815 w 2259815"/>
              <a:gd name="connsiteY1" fmla="*/ 0 h 1734900"/>
              <a:gd name="connsiteX2" fmla="*/ 2259815 w 2259815"/>
              <a:gd name="connsiteY2" fmla="*/ 1734900 h 1734900"/>
              <a:gd name="connsiteX3" fmla="*/ 5199 w 2259815"/>
              <a:gd name="connsiteY3" fmla="*/ 1734900 h 1734900"/>
              <a:gd name="connsiteX4" fmla="*/ 4739 w 2259815"/>
              <a:gd name="connsiteY4" fmla="*/ 997522 h 1734900"/>
              <a:gd name="connsiteX5" fmla="*/ 4738 w 2259815"/>
              <a:gd name="connsiteY5" fmla="*/ 808009 h 1734900"/>
              <a:gd name="connsiteX6" fmla="*/ 2 w 2259815"/>
              <a:gd name="connsiteY6" fmla="*/ 590069 h 1734900"/>
              <a:gd name="connsiteX7" fmla="*/ 462 w 2259815"/>
              <a:gd name="connsiteY7" fmla="*/ 0 h 1734900"/>
              <a:gd name="connsiteX0" fmla="*/ 461 w 2259814"/>
              <a:gd name="connsiteY0" fmla="*/ 0 h 1734900"/>
              <a:gd name="connsiteX1" fmla="*/ 2259814 w 2259814"/>
              <a:gd name="connsiteY1" fmla="*/ 0 h 1734900"/>
              <a:gd name="connsiteX2" fmla="*/ 2259814 w 2259814"/>
              <a:gd name="connsiteY2" fmla="*/ 1734900 h 1734900"/>
              <a:gd name="connsiteX3" fmla="*/ 5198 w 2259814"/>
              <a:gd name="connsiteY3" fmla="*/ 1734900 h 1734900"/>
              <a:gd name="connsiteX4" fmla="*/ 4738 w 2259814"/>
              <a:gd name="connsiteY4" fmla="*/ 997522 h 1734900"/>
              <a:gd name="connsiteX5" fmla="*/ 76175 w 2259814"/>
              <a:gd name="connsiteY5" fmla="*/ 817534 h 1734900"/>
              <a:gd name="connsiteX6" fmla="*/ 1 w 2259814"/>
              <a:gd name="connsiteY6" fmla="*/ 590069 h 1734900"/>
              <a:gd name="connsiteX7" fmla="*/ 461 w 2259814"/>
              <a:gd name="connsiteY7" fmla="*/ 0 h 1734900"/>
              <a:gd name="connsiteX0" fmla="*/ 461 w 2259814"/>
              <a:gd name="connsiteY0" fmla="*/ 0 h 1734900"/>
              <a:gd name="connsiteX1" fmla="*/ 2259814 w 2259814"/>
              <a:gd name="connsiteY1" fmla="*/ 0 h 1734900"/>
              <a:gd name="connsiteX2" fmla="*/ 2259814 w 2259814"/>
              <a:gd name="connsiteY2" fmla="*/ 1734900 h 1734900"/>
              <a:gd name="connsiteX3" fmla="*/ 5198 w 2259814"/>
              <a:gd name="connsiteY3" fmla="*/ 1734900 h 1734900"/>
              <a:gd name="connsiteX4" fmla="*/ 4738 w 2259814"/>
              <a:gd name="connsiteY4" fmla="*/ 997522 h 1734900"/>
              <a:gd name="connsiteX5" fmla="*/ 76175 w 2259814"/>
              <a:gd name="connsiteY5" fmla="*/ 817534 h 1734900"/>
              <a:gd name="connsiteX6" fmla="*/ 1 w 2259814"/>
              <a:gd name="connsiteY6" fmla="*/ 590069 h 1734900"/>
              <a:gd name="connsiteX7" fmla="*/ 461 w 2259814"/>
              <a:gd name="connsiteY7" fmla="*/ 0 h 1734900"/>
              <a:gd name="connsiteX0" fmla="*/ 461 w 2259814"/>
              <a:gd name="connsiteY0" fmla="*/ 0 h 1734900"/>
              <a:gd name="connsiteX1" fmla="*/ 2259814 w 2259814"/>
              <a:gd name="connsiteY1" fmla="*/ 0 h 1734900"/>
              <a:gd name="connsiteX2" fmla="*/ 2259814 w 2259814"/>
              <a:gd name="connsiteY2" fmla="*/ 1734900 h 1734900"/>
              <a:gd name="connsiteX3" fmla="*/ 5198 w 2259814"/>
              <a:gd name="connsiteY3" fmla="*/ 1734900 h 1734900"/>
              <a:gd name="connsiteX4" fmla="*/ 4738 w 2259814"/>
              <a:gd name="connsiteY4" fmla="*/ 997522 h 1734900"/>
              <a:gd name="connsiteX5" fmla="*/ 76175 w 2259814"/>
              <a:gd name="connsiteY5" fmla="*/ 817534 h 1734900"/>
              <a:gd name="connsiteX6" fmla="*/ 1 w 2259814"/>
              <a:gd name="connsiteY6" fmla="*/ 590069 h 1734900"/>
              <a:gd name="connsiteX7" fmla="*/ 461 w 2259814"/>
              <a:gd name="connsiteY7" fmla="*/ 0 h 1734900"/>
              <a:gd name="connsiteX0" fmla="*/ 461 w 2259814"/>
              <a:gd name="connsiteY0" fmla="*/ 0 h 1734900"/>
              <a:gd name="connsiteX1" fmla="*/ 2259814 w 2259814"/>
              <a:gd name="connsiteY1" fmla="*/ 0 h 1734900"/>
              <a:gd name="connsiteX2" fmla="*/ 2259814 w 2259814"/>
              <a:gd name="connsiteY2" fmla="*/ 1734900 h 1734900"/>
              <a:gd name="connsiteX3" fmla="*/ 5198 w 2259814"/>
              <a:gd name="connsiteY3" fmla="*/ 1734900 h 1734900"/>
              <a:gd name="connsiteX4" fmla="*/ 4738 w 2259814"/>
              <a:gd name="connsiteY4" fmla="*/ 997522 h 1734900"/>
              <a:gd name="connsiteX5" fmla="*/ 76175 w 2259814"/>
              <a:gd name="connsiteY5" fmla="*/ 817534 h 1734900"/>
              <a:gd name="connsiteX6" fmla="*/ 1 w 2259814"/>
              <a:gd name="connsiteY6" fmla="*/ 590069 h 1734900"/>
              <a:gd name="connsiteX7" fmla="*/ 461 w 2259814"/>
              <a:gd name="connsiteY7" fmla="*/ 0 h 1734900"/>
              <a:gd name="connsiteX0" fmla="*/ 461 w 2259814"/>
              <a:gd name="connsiteY0" fmla="*/ 0 h 1734900"/>
              <a:gd name="connsiteX1" fmla="*/ 2259814 w 2259814"/>
              <a:gd name="connsiteY1" fmla="*/ 0 h 1734900"/>
              <a:gd name="connsiteX2" fmla="*/ 2259814 w 2259814"/>
              <a:gd name="connsiteY2" fmla="*/ 1734900 h 1734900"/>
              <a:gd name="connsiteX3" fmla="*/ 5198 w 2259814"/>
              <a:gd name="connsiteY3" fmla="*/ 1734900 h 1734900"/>
              <a:gd name="connsiteX4" fmla="*/ 4738 w 2259814"/>
              <a:gd name="connsiteY4" fmla="*/ 997522 h 1734900"/>
              <a:gd name="connsiteX5" fmla="*/ 76175 w 2259814"/>
              <a:gd name="connsiteY5" fmla="*/ 817534 h 1734900"/>
              <a:gd name="connsiteX6" fmla="*/ 1 w 2259814"/>
              <a:gd name="connsiteY6" fmla="*/ 590069 h 1734900"/>
              <a:gd name="connsiteX7" fmla="*/ 461 w 2259814"/>
              <a:gd name="connsiteY7" fmla="*/ 0 h 1734900"/>
              <a:gd name="connsiteX0" fmla="*/ 0 w 2259353"/>
              <a:gd name="connsiteY0" fmla="*/ 0 h 1734900"/>
              <a:gd name="connsiteX1" fmla="*/ 2259353 w 2259353"/>
              <a:gd name="connsiteY1" fmla="*/ 0 h 1734900"/>
              <a:gd name="connsiteX2" fmla="*/ 2259353 w 2259353"/>
              <a:gd name="connsiteY2" fmla="*/ 1734900 h 1734900"/>
              <a:gd name="connsiteX3" fmla="*/ 4737 w 2259353"/>
              <a:gd name="connsiteY3" fmla="*/ 1734900 h 1734900"/>
              <a:gd name="connsiteX4" fmla="*/ 4277 w 2259353"/>
              <a:gd name="connsiteY4" fmla="*/ 997522 h 1734900"/>
              <a:gd name="connsiteX5" fmla="*/ 75714 w 2259353"/>
              <a:gd name="connsiteY5" fmla="*/ 817534 h 1734900"/>
              <a:gd name="connsiteX6" fmla="*/ 1921 w 2259353"/>
              <a:gd name="connsiteY6" fmla="*/ 590069 h 1734900"/>
              <a:gd name="connsiteX7" fmla="*/ 0 w 2259353"/>
              <a:gd name="connsiteY7" fmla="*/ 0 h 1734900"/>
              <a:gd name="connsiteX0" fmla="*/ 0 w 2259353"/>
              <a:gd name="connsiteY0" fmla="*/ 0 h 1734900"/>
              <a:gd name="connsiteX1" fmla="*/ 2259353 w 2259353"/>
              <a:gd name="connsiteY1" fmla="*/ 0 h 1734900"/>
              <a:gd name="connsiteX2" fmla="*/ 2259353 w 2259353"/>
              <a:gd name="connsiteY2" fmla="*/ 1734900 h 1734900"/>
              <a:gd name="connsiteX3" fmla="*/ 4737 w 2259353"/>
              <a:gd name="connsiteY3" fmla="*/ 1734900 h 1734900"/>
              <a:gd name="connsiteX4" fmla="*/ 4277 w 2259353"/>
              <a:gd name="connsiteY4" fmla="*/ 997522 h 1734900"/>
              <a:gd name="connsiteX5" fmla="*/ 125773 w 2259353"/>
              <a:gd name="connsiteY5" fmla="*/ 840895 h 1734900"/>
              <a:gd name="connsiteX6" fmla="*/ 1921 w 2259353"/>
              <a:gd name="connsiteY6" fmla="*/ 590069 h 1734900"/>
              <a:gd name="connsiteX7" fmla="*/ 0 w 2259353"/>
              <a:gd name="connsiteY7" fmla="*/ 0 h 1734900"/>
              <a:gd name="connsiteX0" fmla="*/ 0 w 2259353"/>
              <a:gd name="connsiteY0" fmla="*/ 0 h 1734900"/>
              <a:gd name="connsiteX1" fmla="*/ 2259353 w 2259353"/>
              <a:gd name="connsiteY1" fmla="*/ 0 h 1734900"/>
              <a:gd name="connsiteX2" fmla="*/ 2259353 w 2259353"/>
              <a:gd name="connsiteY2" fmla="*/ 1734900 h 1734900"/>
              <a:gd name="connsiteX3" fmla="*/ 4737 w 2259353"/>
              <a:gd name="connsiteY3" fmla="*/ 1734900 h 1734900"/>
              <a:gd name="connsiteX4" fmla="*/ 4277 w 2259353"/>
              <a:gd name="connsiteY4" fmla="*/ 997522 h 1734900"/>
              <a:gd name="connsiteX5" fmla="*/ 125773 w 2259353"/>
              <a:gd name="connsiteY5" fmla="*/ 840895 h 1734900"/>
              <a:gd name="connsiteX6" fmla="*/ 5258 w 2259353"/>
              <a:gd name="connsiteY6" fmla="*/ 590069 h 1734900"/>
              <a:gd name="connsiteX7" fmla="*/ 0 w 2259353"/>
              <a:gd name="connsiteY7" fmla="*/ 0 h 1734900"/>
              <a:gd name="connsiteX0" fmla="*/ 0 w 2259353"/>
              <a:gd name="connsiteY0" fmla="*/ 0 h 1734900"/>
              <a:gd name="connsiteX1" fmla="*/ 2259353 w 2259353"/>
              <a:gd name="connsiteY1" fmla="*/ 0 h 1734900"/>
              <a:gd name="connsiteX2" fmla="*/ 2259353 w 2259353"/>
              <a:gd name="connsiteY2" fmla="*/ 1734900 h 1734900"/>
              <a:gd name="connsiteX3" fmla="*/ 4737 w 2259353"/>
              <a:gd name="connsiteY3" fmla="*/ 1734900 h 1734900"/>
              <a:gd name="connsiteX4" fmla="*/ 4277 w 2259353"/>
              <a:gd name="connsiteY4" fmla="*/ 997522 h 1734900"/>
              <a:gd name="connsiteX5" fmla="*/ 125773 w 2259353"/>
              <a:gd name="connsiteY5" fmla="*/ 840895 h 1734900"/>
              <a:gd name="connsiteX6" fmla="*/ 5258 w 2259353"/>
              <a:gd name="connsiteY6" fmla="*/ 590069 h 1734900"/>
              <a:gd name="connsiteX7" fmla="*/ 0 w 2259353"/>
              <a:gd name="connsiteY7" fmla="*/ 0 h 1734900"/>
              <a:gd name="connsiteX0" fmla="*/ 0 w 2259353"/>
              <a:gd name="connsiteY0" fmla="*/ 0 h 1734900"/>
              <a:gd name="connsiteX1" fmla="*/ 2259353 w 2259353"/>
              <a:gd name="connsiteY1" fmla="*/ 0 h 1734900"/>
              <a:gd name="connsiteX2" fmla="*/ 2259353 w 2259353"/>
              <a:gd name="connsiteY2" fmla="*/ 1734900 h 1734900"/>
              <a:gd name="connsiteX3" fmla="*/ 4737 w 2259353"/>
              <a:gd name="connsiteY3" fmla="*/ 1734900 h 1734900"/>
              <a:gd name="connsiteX4" fmla="*/ 4277 w 2259353"/>
              <a:gd name="connsiteY4" fmla="*/ 997522 h 1734900"/>
              <a:gd name="connsiteX5" fmla="*/ 125773 w 2259353"/>
              <a:gd name="connsiteY5" fmla="*/ 840895 h 1734900"/>
              <a:gd name="connsiteX6" fmla="*/ 5258 w 2259353"/>
              <a:gd name="connsiteY6" fmla="*/ 613430 h 1734900"/>
              <a:gd name="connsiteX7" fmla="*/ 0 w 2259353"/>
              <a:gd name="connsiteY7" fmla="*/ 0 h 1734900"/>
              <a:gd name="connsiteX0" fmla="*/ 0 w 2259353"/>
              <a:gd name="connsiteY0" fmla="*/ 0 h 1734900"/>
              <a:gd name="connsiteX1" fmla="*/ 2259353 w 2259353"/>
              <a:gd name="connsiteY1" fmla="*/ 0 h 1734900"/>
              <a:gd name="connsiteX2" fmla="*/ 2259353 w 2259353"/>
              <a:gd name="connsiteY2" fmla="*/ 1734900 h 1734900"/>
              <a:gd name="connsiteX3" fmla="*/ 4737 w 2259353"/>
              <a:gd name="connsiteY3" fmla="*/ 1734900 h 1734900"/>
              <a:gd name="connsiteX4" fmla="*/ 4277 w 2259353"/>
              <a:gd name="connsiteY4" fmla="*/ 997522 h 1734900"/>
              <a:gd name="connsiteX5" fmla="*/ 125773 w 2259353"/>
              <a:gd name="connsiteY5" fmla="*/ 840895 h 1734900"/>
              <a:gd name="connsiteX6" fmla="*/ 5258 w 2259353"/>
              <a:gd name="connsiteY6" fmla="*/ 613430 h 1734900"/>
              <a:gd name="connsiteX7" fmla="*/ 0 w 2259353"/>
              <a:gd name="connsiteY7" fmla="*/ 0 h 1734900"/>
              <a:gd name="connsiteX0" fmla="*/ 5735 w 2265088"/>
              <a:gd name="connsiteY0" fmla="*/ 0 h 1734900"/>
              <a:gd name="connsiteX1" fmla="*/ 2265088 w 2265088"/>
              <a:gd name="connsiteY1" fmla="*/ 0 h 1734900"/>
              <a:gd name="connsiteX2" fmla="*/ 2265088 w 2265088"/>
              <a:gd name="connsiteY2" fmla="*/ 1734900 h 1734900"/>
              <a:gd name="connsiteX3" fmla="*/ 10472 w 2265088"/>
              <a:gd name="connsiteY3" fmla="*/ 1734900 h 1734900"/>
              <a:gd name="connsiteX4" fmla="*/ 0 w 2265088"/>
              <a:gd name="connsiteY4" fmla="*/ 1030894 h 1734900"/>
              <a:gd name="connsiteX5" fmla="*/ 131508 w 2265088"/>
              <a:gd name="connsiteY5" fmla="*/ 840895 h 1734900"/>
              <a:gd name="connsiteX6" fmla="*/ 10993 w 2265088"/>
              <a:gd name="connsiteY6" fmla="*/ 613430 h 1734900"/>
              <a:gd name="connsiteX7" fmla="*/ 5735 w 2265088"/>
              <a:gd name="connsiteY7" fmla="*/ 0 h 1734900"/>
              <a:gd name="connsiteX0" fmla="*/ 5735 w 2265088"/>
              <a:gd name="connsiteY0" fmla="*/ 0 h 1734900"/>
              <a:gd name="connsiteX1" fmla="*/ 2265088 w 2265088"/>
              <a:gd name="connsiteY1" fmla="*/ 0 h 1734900"/>
              <a:gd name="connsiteX2" fmla="*/ 2265088 w 2265088"/>
              <a:gd name="connsiteY2" fmla="*/ 1734900 h 1734900"/>
              <a:gd name="connsiteX3" fmla="*/ 10472 w 2265088"/>
              <a:gd name="connsiteY3" fmla="*/ 1734900 h 1734900"/>
              <a:gd name="connsiteX4" fmla="*/ 0 w 2265088"/>
              <a:gd name="connsiteY4" fmla="*/ 1030894 h 1734900"/>
              <a:gd name="connsiteX5" fmla="*/ 131508 w 2265088"/>
              <a:gd name="connsiteY5" fmla="*/ 840895 h 1734900"/>
              <a:gd name="connsiteX6" fmla="*/ 10993 w 2265088"/>
              <a:gd name="connsiteY6" fmla="*/ 634590 h 1734900"/>
              <a:gd name="connsiteX7" fmla="*/ 5735 w 2265088"/>
              <a:gd name="connsiteY7" fmla="*/ 0 h 1734900"/>
              <a:gd name="connsiteX0" fmla="*/ 288 w 2259641"/>
              <a:gd name="connsiteY0" fmla="*/ 0 h 1734900"/>
              <a:gd name="connsiteX1" fmla="*/ 2259641 w 2259641"/>
              <a:gd name="connsiteY1" fmla="*/ 0 h 1734900"/>
              <a:gd name="connsiteX2" fmla="*/ 2259641 w 2259641"/>
              <a:gd name="connsiteY2" fmla="*/ 1734900 h 1734900"/>
              <a:gd name="connsiteX3" fmla="*/ 5025 w 2259641"/>
              <a:gd name="connsiteY3" fmla="*/ 1734900 h 1734900"/>
              <a:gd name="connsiteX4" fmla="*/ 1 w 2259641"/>
              <a:gd name="connsiteY4" fmla="*/ 1001268 h 1734900"/>
              <a:gd name="connsiteX5" fmla="*/ 126061 w 2259641"/>
              <a:gd name="connsiteY5" fmla="*/ 840895 h 1734900"/>
              <a:gd name="connsiteX6" fmla="*/ 5546 w 2259641"/>
              <a:gd name="connsiteY6" fmla="*/ 634590 h 1734900"/>
              <a:gd name="connsiteX7" fmla="*/ 288 w 2259641"/>
              <a:gd name="connsiteY7" fmla="*/ 0 h 173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59641" h="1734900">
                <a:moveTo>
                  <a:pt x="288" y="0"/>
                </a:moveTo>
                <a:lnTo>
                  <a:pt x="2259641" y="0"/>
                </a:lnTo>
                <a:lnTo>
                  <a:pt x="2259641" y="1734900"/>
                </a:lnTo>
                <a:lnTo>
                  <a:pt x="5025" y="1734900"/>
                </a:lnTo>
                <a:cubicBezTo>
                  <a:pt x="3467" y="1730450"/>
                  <a:pt x="3415" y="1002237"/>
                  <a:pt x="1" y="1001268"/>
                </a:cubicBezTo>
                <a:cubicBezTo>
                  <a:pt x="-76" y="1003949"/>
                  <a:pt x="129231" y="834986"/>
                  <a:pt x="126061" y="840895"/>
                </a:cubicBezTo>
                <a:cubicBezTo>
                  <a:pt x="127577" y="838209"/>
                  <a:pt x="5469" y="640671"/>
                  <a:pt x="5546" y="634590"/>
                </a:cubicBezTo>
                <a:cubicBezTo>
                  <a:pt x="5623" y="643423"/>
                  <a:pt x="7417" y="3588"/>
                  <a:pt x="288" y="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!!ZoneTexte 51">
            <a:extLst>
              <a:ext uri="{FF2B5EF4-FFF2-40B4-BE49-F238E27FC236}">
                <a16:creationId xmlns:a16="http://schemas.microsoft.com/office/drawing/2014/main" id="{9F55783D-E93A-454A-9F32-7593D2E848A1}"/>
              </a:ext>
            </a:extLst>
          </p:cNvPr>
          <p:cNvSpPr txBox="1"/>
          <p:nvPr/>
        </p:nvSpPr>
        <p:spPr>
          <a:xfrm>
            <a:off x="-3368841" y="3980488"/>
            <a:ext cx="30287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tx2"/>
                </a:solidFill>
              </a:rPr>
              <a:t>Make a difference within</a:t>
            </a:r>
          </a:p>
          <a:p>
            <a:r>
              <a:rPr lang="en-GB" sz="1600" dirty="0">
                <a:solidFill>
                  <a:schemeClr val="tx2"/>
                </a:solidFill>
              </a:rPr>
              <a:t>the communities where</a:t>
            </a:r>
          </a:p>
          <a:p>
            <a:r>
              <a:rPr lang="en-GB" sz="1600" dirty="0">
                <a:solidFill>
                  <a:schemeClr val="tx2"/>
                </a:solidFill>
              </a:rPr>
              <a:t>Alland &amp; Robert sources natural gums with a </a:t>
            </a:r>
            <a:r>
              <a:rPr lang="en-GB" sz="1600" b="1" dirty="0">
                <a:solidFill>
                  <a:schemeClr val="tx2"/>
                </a:solidFill>
              </a:rPr>
              <a:t>focus on environment &amp; biodiversity preservation.</a:t>
            </a:r>
          </a:p>
        </p:txBody>
      </p:sp>
      <p:sp>
        <p:nvSpPr>
          <p:cNvPr id="4" name="!!ZoneTexte 2">
            <a:extLst>
              <a:ext uri="{FF2B5EF4-FFF2-40B4-BE49-F238E27FC236}">
                <a16:creationId xmlns:a16="http://schemas.microsoft.com/office/drawing/2014/main" id="{87C8D97A-BA4D-0446-90BB-03C64AED7DDD}"/>
              </a:ext>
            </a:extLst>
          </p:cNvPr>
          <p:cNvSpPr txBox="1"/>
          <p:nvPr/>
        </p:nvSpPr>
        <p:spPr>
          <a:xfrm>
            <a:off x="7205441" y="327065"/>
            <a:ext cx="44249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00" b="1" dirty="0">
                <a:solidFill>
                  <a:schemeClr val="accent3"/>
                </a:solidFill>
                <a:latin typeface="Arial" panose="020B0604020202020204" pitchFamily="34" charset="0"/>
              </a:rPr>
              <a:t>SINCE 2024</a:t>
            </a:r>
            <a:endParaRPr lang="fr-FR" sz="5000" dirty="0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cxnSp>
        <p:nvCxnSpPr>
          <p:cNvPr id="9" name="!!Connecteur droit 3">
            <a:extLst>
              <a:ext uri="{FF2B5EF4-FFF2-40B4-BE49-F238E27FC236}">
                <a16:creationId xmlns:a16="http://schemas.microsoft.com/office/drawing/2014/main" id="{5E79EE85-45B1-8A0E-E8A9-213E95AA86D2}"/>
              </a:ext>
            </a:extLst>
          </p:cNvPr>
          <p:cNvCxnSpPr>
            <a:cxnSpLocks/>
          </p:cNvCxnSpPr>
          <p:nvPr/>
        </p:nvCxnSpPr>
        <p:spPr>
          <a:xfrm>
            <a:off x="7714328" y="1109710"/>
            <a:ext cx="3472248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!!Rectangle 33">
            <a:extLst>
              <a:ext uri="{FF2B5EF4-FFF2-40B4-BE49-F238E27FC236}">
                <a16:creationId xmlns:a16="http://schemas.microsoft.com/office/drawing/2014/main" id="{BB38618C-246C-99F8-AF1E-35C3B23CE02D}"/>
              </a:ext>
            </a:extLst>
          </p:cNvPr>
          <p:cNvSpPr/>
          <p:nvPr/>
        </p:nvSpPr>
        <p:spPr>
          <a:xfrm>
            <a:off x="6240515" y="3850605"/>
            <a:ext cx="3406877" cy="975644"/>
          </a:xfrm>
          <a:prstGeom prst="rect">
            <a:avLst/>
          </a:prstGeom>
          <a:solidFill>
            <a:schemeClr val="accent4"/>
          </a:solidFill>
          <a:ln w="19050">
            <a:solidFill>
              <a:schemeClr val="accent4"/>
            </a:solidFill>
          </a:ln>
          <a:effectLst>
            <a:outerShdw blurRad="101600" dist="762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600"/>
              </a:lnSpc>
            </a:pPr>
            <a:r>
              <a:rPr lang="en-GB" sz="2400" dirty="0">
                <a:solidFill>
                  <a:schemeClr val="bg1"/>
                </a:solidFill>
              </a:rPr>
              <a:t>Custom-designed support for your innovation projects</a:t>
            </a:r>
          </a:p>
        </p:txBody>
      </p:sp>
      <p:sp>
        <p:nvSpPr>
          <p:cNvPr id="15" name="Triangle isocèle 14">
            <a:extLst>
              <a:ext uri="{FF2B5EF4-FFF2-40B4-BE49-F238E27FC236}">
                <a16:creationId xmlns:a16="http://schemas.microsoft.com/office/drawing/2014/main" id="{E878E08F-A424-45F6-AE81-F0AA000C02BB}"/>
              </a:ext>
            </a:extLst>
          </p:cNvPr>
          <p:cNvSpPr/>
          <p:nvPr/>
        </p:nvSpPr>
        <p:spPr>
          <a:xfrm rot="10800000" flipH="1">
            <a:off x="6254543" y="4839312"/>
            <a:ext cx="752956" cy="493220"/>
          </a:xfrm>
          <a:prstGeom prst="triangle">
            <a:avLst>
              <a:gd name="adj" fmla="val 1000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Image 17" descr="Une image contenant Équipement de laboratoire, intérieur, Solution, fluide&#10;&#10;Description générée automatiquement">
            <a:extLst>
              <a:ext uri="{FF2B5EF4-FFF2-40B4-BE49-F238E27FC236}">
                <a16:creationId xmlns:a16="http://schemas.microsoft.com/office/drawing/2014/main" id="{6A590443-56B9-5565-C651-9FBBB38B6F9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7" b="-2579"/>
          <a:stretch/>
        </p:blipFill>
        <p:spPr>
          <a:xfrm>
            <a:off x="9766601" y="1314712"/>
            <a:ext cx="2110715" cy="3252206"/>
          </a:xfrm>
          <a:prstGeom prst="rect">
            <a:avLst/>
          </a:prstGeom>
        </p:spPr>
      </p:pic>
      <p:pic>
        <p:nvPicPr>
          <p:cNvPr id="20" name="Image 19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FA8C9EB4-5F3B-0FDF-93A4-60ADD1F99F8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768" y="4928710"/>
            <a:ext cx="4587378" cy="127689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0657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plein air, arbre, bâtiment, Conception urbaine&#10;&#10;Le contenu généré par l’IA peut être incorrect.">
            <a:extLst>
              <a:ext uri="{FF2B5EF4-FFF2-40B4-BE49-F238E27FC236}">
                <a16:creationId xmlns:a16="http://schemas.microsoft.com/office/drawing/2014/main" id="{909336CF-530D-C5AB-CB06-4937B2274F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131" y="1396365"/>
            <a:ext cx="8652165" cy="4857816"/>
          </a:xfrm>
          <a:prstGeom prst="rect">
            <a:avLst/>
          </a:prstGeom>
        </p:spPr>
      </p:pic>
      <p:cxnSp>
        <p:nvCxnSpPr>
          <p:cNvPr id="74" name="!!Connecteur droit 3">
            <a:extLst>
              <a:ext uri="{FF2B5EF4-FFF2-40B4-BE49-F238E27FC236}">
                <a16:creationId xmlns:a16="http://schemas.microsoft.com/office/drawing/2014/main" id="{AD00BD99-2D08-49C0-80E7-6A1F68E21B64}"/>
              </a:ext>
            </a:extLst>
          </p:cNvPr>
          <p:cNvCxnSpPr>
            <a:cxnSpLocks/>
          </p:cNvCxnSpPr>
          <p:nvPr/>
        </p:nvCxnSpPr>
        <p:spPr>
          <a:xfrm>
            <a:off x="3965505" y="1111701"/>
            <a:ext cx="4192184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!!A">
            <a:extLst>
              <a:ext uri="{FF2B5EF4-FFF2-40B4-BE49-F238E27FC236}">
                <a16:creationId xmlns:a16="http://schemas.microsoft.com/office/drawing/2014/main" id="{A86572C6-7D16-44D3-B0B5-4676D1270E60}"/>
              </a:ext>
            </a:extLst>
          </p:cNvPr>
          <p:cNvSpPr txBox="1"/>
          <p:nvPr/>
        </p:nvSpPr>
        <p:spPr>
          <a:xfrm>
            <a:off x="1676628" y="168951"/>
            <a:ext cx="87059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00" b="1" dirty="0">
                <a:solidFill>
                  <a:schemeClr val="accent3"/>
                </a:solidFill>
                <a:latin typeface="Arial" panose="020B0604020202020204" pitchFamily="34" charset="0"/>
              </a:rPr>
              <a:t>NEW PRODUCTION AREA</a:t>
            </a:r>
          </a:p>
        </p:txBody>
      </p:sp>
      <p:sp>
        <p:nvSpPr>
          <p:cNvPr id="81" name="!!Rectangle 80">
            <a:extLst>
              <a:ext uri="{FF2B5EF4-FFF2-40B4-BE49-F238E27FC236}">
                <a16:creationId xmlns:a16="http://schemas.microsoft.com/office/drawing/2014/main" id="{F3483315-1575-4384-8D39-B819C6B9053C}"/>
              </a:ext>
            </a:extLst>
          </p:cNvPr>
          <p:cNvSpPr/>
          <p:nvPr/>
        </p:nvSpPr>
        <p:spPr>
          <a:xfrm>
            <a:off x="8946995" y="1245982"/>
            <a:ext cx="3077748" cy="560193"/>
          </a:xfrm>
          <a:prstGeom prst="rect">
            <a:avLst/>
          </a:prstGeom>
          <a:solidFill>
            <a:schemeClr val="accent5"/>
          </a:solidFill>
          <a:ln w="19050">
            <a:noFill/>
          </a:ln>
          <a:effectLst>
            <a:outerShdw blurRad="177800" dist="508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bg1"/>
                </a:solidFill>
              </a:rPr>
              <a:t>SAINT AUBIN</a:t>
            </a:r>
          </a:p>
        </p:txBody>
      </p:sp>
      <p:sp>
        <p:nvSpPr>
          <p:cNvPr id="5" name="Triangle isocèle 4">
            <a:extLst>
              <a:ext uri="{FF2B5EF4-FFF2-40B4-BE49-F238E27FC236}">
                <a16:creationId xmlns:a16="http://schemas.microsoft.com/office/drawing/2014/main" id="{DC24019D-46D4-4D10-BA38-4EAEC9953976}"/>
              </a:ext>
            </a:extLst>
          </p:cNvPr>
          <p:cNvSpPr/>
          <p:nvPr/>
        </p:nvSpPr>
        <p:spPr>
          <a:xfrm rot="10800000">
            <a:off x="10326580" y="1810674"/>
            <a:ext cx="236374" cy="193049"/>
          </a:xfrm>
          <a:prstGeom prst="triangle">
            <a:avLst>
              <a:gd name="adj" fmla="val 100000"/>
            </a:avLst>
          </a:prstGeom>
          <a:solidFill>
            <a:srgbClr val="2E7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!!ZoneTexte 34">
            <a:extLst>
              <a:ext uri="{FF2B5EF4-FFF2-40B4-BE49-F238E27FC236}">
                <a16:creationId xmlns:a16="http://schemas.microsoft.com/office/drawing/2014/main" id="{3F72A242-EFD3-4E12-BB1B-7EBEDA7A6897}"/>
              </a:ext>
            </a:extLst>
          </p:cNvPr>
          <p:cNvSpPr txBox="1"/>
          <p:nvPr/>
        </p:nvSpPr>
        <p:spPr>
          <a:xfrm>
            <a:off x="387458" y="-1058569"/>
            <a:ext cx="1141708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accent3"/>
                </a:solidFill>
                <a:latin typeface="Arial" panose="020B0604020202020204" pitchFamily="34" charset="0"/>
              </a:rPr>
              <a:t>OUR MAIN NATURAL GUMS</a:t>
            </a:r>
            <a:endParaRPr lang="fr-FR" sz="5000" b="1" dirty="0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785F6347-97DE-411D-BF66-120DD0D4AF5C}"/>
              </a:ext>
            </a:extLst>
          </p:cNvPr>
          <p:cNvSpPr txBox="1"/>
          <p:nvPr/>
        </p:nvSpPr>
        <p:spPr>
          <a:xfrm>
            <a:off x="4868193" y="1454538"/>
            <a:ext cx="2412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92D050"/>
                </a:solidFill>
              </a:rPr>
              <a:t>10,000 m</a:t>
            </a:r>
            <a:r>
              <a:rPr lang="fr-FR" sz="3600" b="1" baseline="30000" dirty="0">
                <a:solidFill>
                  <a:srgbClr val="92D050"/>
                </a:solidFill>
              </a:rPr>
              <a:t>2</a:t>
            </a:r>
            <a:endParaRPr lang="en-GB" sz="3600" b="1" baseline="30000" dirty="0">
              <a:solidFill>
                <a:srgbClr val="92D050"/>
              </a:solidFill>
            </a:endParaRP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061C7198-F985-4BEF-9226-306EE9F82E9D}"/>
              </a:ext>
            </a:extLst>
          </p:cNvPr>
          <p:cNvSpPr txBox="1"/>
          <p:nvPr/>
        </p:nvSpPr>
        <p:spPr>
          <a:xfrm rot="264505">
            <a:off x="6351895" y="4931830"/>
            <a:ext cx="1790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DB452E"/>
                </a:solidFill>
              </a:rPr>
              <a:t>offices</a:t>
            </a:r>
            <a:endParaRPr lang="en-GB" sz="2400" b="1" dirty="0">
              <a:solidFill>
                <a:srgbClr val="DB452E"/>
              </a:solidFill>
            </a:endParaRP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009F2F44-7A4C-4A44-AF2C-7EEA254FDB1F}"/>
              </a:ext>
            </a:extLst>
          </p:cNvPr>
          <p:cNvSpPr txBox="1"/>
          <p:nvPr/>
        </p:nvSpPr>
        <p:spPr>
          <a:xfrm rot="439020">
            <a:off x="2993723" y="4999969"/>
            <a:ext cx="2252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DB452E"/>
                </a:solidFill>
              </a:rPr>
              <a:t>laboratories</a:t>
            </a:r>
            <a:endParaRPr lang="en-GB" sz="2400" b="1" dirty="0">
              <a:solidFill>
                <a:srgbClr val="DB452E"/>
              </a:solidFill>
            </a:endParaRPr>
          </a:p>
        </p:txBody>
      </p:sp>
      <p:pic>
        <p:nvPicPr>
          <p:cNvPr id="55" name="Graphique 54" descr="Porte-bloc avec un remplissage uni">
            <a:extLst>
              <a:ext uri="{FF2B5EF4-FFF2-40B4-BE49-F238E27FC236}">
                <a16:creationId xmlns:a16="http://schemas.microsoft.com/office/drawing/2014/main" id="{A52E983A-3C13-4313-AA97-4A67A661BC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5165" y="977355"/>
            <a:ext cx="914400" cy="9144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A0378800-5884-47ED-B879-99B62B41C47A}"/>
              </a:ext>
            </a:extLst>
          </p:cNvPr>
          <p:cNvSpPr txBox="1"/>
          <p:nvPr/>
        </p:nvSpPr>
        <p:spPr>
          <a:xfrm>
            <a:off x="282075" y="1870655"/>
            <a:ext cx="16423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Production </a:t>
            </a:r>
            <a:r>
              <a:rPr lang="fr-FR" b="1" dirty="0" err="1">
                <a:solidFill>
                  <a:schemeClr val="accent1"/>
                </a:solidFill>
              </a:rPr>
              <a:t>capacity</a:t>
            </a:r>
            <a:r>
              <a:rPr lang="fr-FR" b="1" dirty="0">
                <a:solidFill>
                  <a:schemeClr val="accent1"/>
                </a:solidFill>
              </a:rPr>
              <a:t> : </a:t>
            </a:r>
          </a:p>
          <a:p>
            <a:r>
              <a:rPr lang="fr-FR" b="1" dirty="0">
                <a:solidFill>
                  <a:schemeClr val="accent1"/>
                </a:solidFill>
              </a:rPr>
              <a:t>+50% /</a:t>
            </a:r>
            <a:r>
              <a:rPr lang="fr-FR" b="1" dirty="0" err="1">
                <a:solidFill>
                  <a:schemeClr val="accent1"/>
                </a:solidFill>
              </a:rPr>
              <a:t>year</a:t>
            </a:r>
            <a:endParaRPr lang="en-GB" b="1" dirty="0">
              <a:solidFill>
                <a:schemeClr val="accent1"/>
              </a:solidFill>
            </a:endParaRPr>
          </a:p>
        </p:txBody>
      </p:sp>
      <p:sp>
        <p:nvSpPr>
          <p:cNvPr id="3" name="Espace réservé du numéro de diapositive 1">
            <a:extLst>
              <a:ext uri="{FF2B5EF4-FFF2-40B4-BE49-F238E27FC236}">
                <a16:creationId xmlns:a16="http://schemas.microsoft.com/office/drawing/2014/main" id="{D7122273-E533-8B9B-F2D7-090CCB10E2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4941" y="6492875"/>
            <a:ext cx="76149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732A3-3298-4B17-ABD6-6B679B23A20D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EFE6DF"/>
                </a:solidFill>
                <a:effectLst/>
                <a:uLnTx/>
                <a:uFillTx/>
                <a:latin typeface="D-DIN Condensed" panose="020B0506030202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EFE6DF"/>
              </a:solidFill>
              <a:effectLst/>
              <a:uLnTx/>
              <a:uFillTx/>
              <a:latin typeface="D-DIN Condensed" panose="020B0506030202030204" pitchFamily="34" charset="0"/>
              <a:ea typeface="+mn-ea"/>
              <a:cs typeface="+mn-cs"/>
            </a:endParaRPr>
          </a:p>
        </p:txBody>
      </p:sp>
      <p:sp>
        <p:nvSpPr>
          <p:cNvPr id="2" name="!!D">
            <a:extLst>
              <a:ext uri="{FF2B5EF4-FFF2-40B4-BE49-F238E27FC236}">
                <a16:creationId xmlns:a16="http://schemas.microsoft.com/office/drawing/2014/main" id="{3B48252F-E55D-7C51-FF3E-ACFA8D9440E3}"/>
              </a:ext>
            </a:extLst>
          </p:cNvPr>
          <p:cNvSpPr/>
          <p:nvPr/>
        </p:nvSpPr>
        <p:spPr>
          <a:xfrm>
            <a:off x="403485" y="2985067"/>
            <a:ext cx="1181237" cy="1181237"/>
          </a:xfrm>
          <a:prstGeom prst="rect">
            <a:avLst/>
          </a:prstGeom>
          <a:solidFill>
            <a:srgbClr val="CF40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GB" sz="2000" b="1" dirty="0">
                <a:solidFill>
                  <a:srgbClr val="FFFFFF"/>
                </a:solidFill>
              </a:rPr>
              <a:t>32,000 t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2,500 t</a:t>
            </a:r>
            <a:endParaRPr kumimoji="0" lang="en-GB" sz="10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!!NEW TEXT">
            <a:extLst>
              <a:ext uri="{FF2B5EF4-FFF2-40B4-BE49-F238E27FC236}">
                <a16:creationId xmlns:a16="http://schemas.microsoft.com/office/drawing/2014/main" id="{AC54E6E8-ABD9-DB53-8269-0312FB1D5F77}"/>
              </a:ext>
            </a:extLst>
          </p:cNvPr>
          <p:cNvSpPr txBox="1"/>
          <p:nvPr/>
        </p:nvSpPr>
        <p:spPr>
          <a:xfrm>
            <a:off x="282075" y="4169531"/>
            <a:ext cx="13945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7444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Capacity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7444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acacia gum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7444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2025</a:t>
            </a:r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C5627E7E-65FB-ACD0-4F77-870FECB1BD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35040" y="2342641"/>
            <a:ext cx="852021" cy="74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8619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1" grpId="0"/>
      <p:bldP spid="53" grpId="0"/>
      <p:bldP spid="54" grpId="0"/>
      <p:bldP spid="10" grpId="0"/>
      <p:bldP spid="2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!!Q">
            <a:extLst>
              <a:ext uri="{FF2B5EF4-FFF2-40B4-BE49-F238E27FC236}">
                <a16:creationId xmlns:a16="http://schemas.microsoft.com/office/drawing/2014/main" id="{2E11BB82-783D-4EBD-A61E-6B0200912E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288" y="1313469"/>
            <a:ext cx="11480882" cy="5017294"/>
          </a:xfrm>
          <a:prstGeom prst="rect">
            <a:avLst/>
          </a:prstGeom>
        </p:spPr>
      </p:pic>
      <p:sp>
        <p:nvSpPr>
          <p:cNvPr id="23" name="!!Rectangle 10">
            <a:extLst>
              <a:ext uri="{FF2B5EF4-FFF2-40B4-BE49-F238E27FC236}">
                <a16:creationId xmlns:a16="http://schemas.microsoft.com/office/drawing/2014/main" id="{72B0D52C-6337-4E3B-BA31-83A71185486A}"/>
              </a:ext>
            </a:extLst>
          </p:cNvPr>
          <p:cNvSpPr/>
          <p:nvPr/>
        </p:nvSpPr>
        <p:spPr>
          <a:xfrm>
            <a:off x="2563317" y="1115877"/>
            <a:ext cx="7065365" cy="4797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02B076F-DBA2-4896-BC16-F67D869B02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732A3-3298-4B17-ABD6-6B679B23A20D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5" name="!!ZoneTexte 5">
            <a:extLst>
              <a:ext uri="{FF2B5EF4-FFF2-40B4-BE49-F238E27FC236}">
                <a16:creationId xmlns:a16="http://schemas.microsoft.com/office/drawing/2014/main" id="{0E347BF2-A09C-481F-8901-6994F338D9F9}"/>
              </a:ext>
            </a:extLst>
          </p:cNvPr>
          <p:cNvSpPr txBox="1"/>
          <p:nvPr/>
        </p:nvSpPr>
        <p:spPr>
          <a:xfrm>
            <a:off x="2717180" y="2891477"/>
            <a:ext cx="6757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accent1"/>
                </a:solidFill>
              </a:rPr>
              <a:t>ARE COMMITTED TO </a:t>
            </a:r>
            <a:r>
              <a:rPr lang="en-GB" sz="1400" b="1" dirty="0">
                <a:solidFill>
                  <a:schemeClr val="accent1"/>
                </a:solidFill>
                <a:latin typeface="Arial Black" panose="020B0A04020102020204" pitchFamily="34" charset="0"/>
              </a:rPr>
              <a:t>SUSTAINABILITY </a:t>
            </a:r>
            <a:r>
              <a:rPr lang="en-GB" sz="1400" dirty="0">
                <a:solidFill>
                  <a:schemeClr val="accent1"/>
                </a:solidFill>
              </a:rPr>
              <a:t>&amp; </a:t>
            </a:r>
            <a:r>
              <a:rPr lang="en-GB" sz="1400" dirty="0">
                <a:solidFill>
                  <a:schemeClr val="accent1"/>
                </a:solidFill>
                <a:latin typeface="Arial Black" panose="020B0A04020102020204" pitchFamily="34" charset="0"/>
              </a:rPr>
              <a:t>CLIMATE ACTION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4C072D66-F361-4A57-8576-D0998C20EC48}"/>
              </a:ext>
            </a:extLst>
          </p:cNvPr>
          <p:cNvGrpSpPr/>
          <p:nvPr/>
        </p:nvGrpSpPr>
        <p:grpSpPr>
          <a:xfrm>
            <a:off x="3194565" y="3587192"/>
            <a:ext cx="3898675" cy="448556"/>
            <a:chOff x="3122965" y="3873562"/>
            <a:chExt cx="3898675" cy="448556"/>
          </a:xfrm>
        </p:grpSpPr>
        <p:pic>
          <p:nvPicPr>
            <p:cNvPr id="9" name="Graphique 8">
              <a:extLst>
                <a:ext uri="{FF2B5EF4-FFF2-40B4-BE49-F238E27FC236}">
                  <a16:creationId xmlns:a16="http://schemas.microsoft.com/office/drawing/2014/main" id="{A6D93418-EC6A-40C2-8492-F5F0B165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122965" y="3949919"/>
              <a:ext cx="1238075" cy="333863"/>
            </a:xfrm>
            <a:prstGeom prst="rect">
              <a:avLst/>
            </a:prstGeom>
          </p:spPr>
        </p:pic>
        <p:pic>
          <p:nvPicPr>
            <p:cNvPr id="15" name="Graphique 14">
              <a:extLst>
                <a:ext uri="{FF2B5EF4-FFF2-40B4-BE49-F238E27FC236}">
                  <a16:creationId xmlns:a16="http://schemas.microsoft.com/office/drawing/2014/main" id="{E9D54128-631F-426E-878F-8A5F1CC6D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959272" y="3873562"/>
              <a:ext cx="1062368" cy="448556"/>
            </a:xfrm>
            <a:prstGeom prst="rect">
              <a:avLst/>
            </a:prstGeom>
          </p:spPr>
        </p:pic>
      </p:grpSp>
      <p:sp>
        <p:nvSpPr>
          <p:cNvPr id="16" name="!!ZoneTexte 5">
            <a:extLst>
              <a:ext uri="{FF2B5EF4-FFF2-40B4-BE49-F238E27FC236}">
                <a16:creationId xmlns:a16="http://schemas.microsoft.com/office/drawing/2014/main" id="{91815FC6-7E93-4CE7-8A70-7C8A07E242BE}"/>
              </a:ext>
            </a:extLst>
          </p:cNvPr>
          <p:cNvSpPr txBox="1"/>
          <p:nvPr/>
        </p:nvSpPr>
        <p:spPr>
          <a:xfrm>
            <a:off x="356616" y="4321276"/>
            <a:ext cx="11485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accent3"/>
                </a:solidFill>
              </a:rPr>
              <a:t>We work to decrease our carbon footprint</a:t>
            </a:r>
          </a:p>
        </p:txBody>
      </p:sp>
      <p:sp>
        <p:nvSpPr>
          <p:cNvPr id="17" name="!!ZoneTexte 5">
            <a:extLst>
              <a:ext uri="{FF2B5EF4-FFF2-40B4-BE49-F238E27FC236}">
                <a16:creationId xmlns:a16="http://schemas.microsoft.com/office/drawing/2014/main" id="{311172D8-A7FA-47D1-AB50-E74DA69B6A9B}"/>
              </a:ext>
            </a:extLst>
          </p:cNvPr>
          <p:cNvSpPr txBox="1"/>
          <p:nvPr/>
        </p:nvSpPr>
        <p:spPr>
          <a:xfrm>
            <a:off x="356616" y="4824196"/>
            <a:ext cx="11485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accent3"/>
                </a:solidFill>
              </a:rPr>
              <a:t>We use only natural and vegetal raw materials</a:t>
            </a:r>
          </a:p>
        </p:txBody>
      </p:sp>
      <p:sp>
        <p:nvSpPr>
          <p:cNvPr id="18" name="!!ZoneTexte 5">
            <a:extLst>
              <a:ext uri="{FF2B5EF4-FFF2-40B4-BE49-F238E27FC236}">
                <a16:creationId xmlns:a16="http://schemas.microsoft.com/office/drawing/2014/main" id="{6AD73713-707E-4D66-9645-AD7370A1213E}"/>
              </a:ext>
            </a:extLst>
          </p:cNvPr>
          <p:cNvSpPr txBox="1"/>
          <p:nvPr/>
        </p:nvSpPr>
        <p:spPr>
          <a:xfrm>
            <a:off x="356616" y="5355397"/>
            <a:ext cx="11485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accent3"/>
                </a:solidFill>
              </a:rPr>
              <a:t>We provide transparency of practices and ethics in our industry</a:t>
            </a:r>
          </a:p>
        </p:txBody>
      </p:sp>
      <p:pic>
        <p:nvPicPr>
          <p:cNvPr id="19" name="LOGO">
            <a:extLst>
              <a:ext uri="{FF2B5EF4-FFF2-40B4-BE49-F238E27FC236}">
                <a16:creationId xmlns:a16="http://schemas.microsoft.com/office/drawing/2014/main" id="{3B33BF80-E3F4-4218-BCB3-15614BE8B6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6763" y="1603077"/>
            <a:ext cx="3859304" cy="771726"/>
          </a:xfrm>
          <a:prstGeom prst="rect">
            <a:avLst/>
          </a:prstGeom>
        </p:spPr>
      </p:pic>
      <p:sp>
        <p:nvSpPr>
          <p:cNvPr id="22" name="!!ZoneTexte 37">
            <a:extLst>
              <a:ext uri="{FF2B5EF4-FFF2-40B4-BE49-F238E27FC236}">
                <a16:creationId xmlns:a16="http://schemas.microsoft.com/office/drawing/2014/main" id="{08CD8632-F476-4273-9EFF-A1BA4445861D}"/>
              </a:ext>
            </a:extLst>
          </p:cNvPr>
          <p:cNvSpPr txBox="1"/>
          <p:nvPr/>
        </p:nvSpPr>
        <p:spPr>
          <a:xfrm>
            <a:off x="0" y="319505"/>
            <a:ext cx="121919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00" b="1" cap="all" dirty="0">
                <a:solidFill>
                  <a:schemeClr val="accent3"/>
                </a:solidFill>
              </a:rPr>
              <a:t>ENVIRONMENTAL TRANSITION</a:t>
            </a:r>
            <a:endParaRPr lang="en-GB" sz="5000" b="1" cap="all" dirty="0">
              <a:solidFill>
                <a:schemeClr val="accent3"/>
              </a:solidFill>
            </a:endParaRP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A81D82D0-3054-44D3-A7D8-1BCCC73C80D1}"/>
              </a:ext>
            </a:extLst>
          </p:cNvPr>
          <p:cNvCxnSpPr>
            <a:cxnSpLocks/>
          </p:cNvCxnSpPr>
          <p:nvPr/>
        </p:nvCxnSpPr>
        <p:spPr>
          <a:xfrm>
            <a:off x="4529423" y="4768441"/>
            <a:ext cx="3133155" cy="0"/>
          </a:xfrm>
          <a:prstGeom prst="line">
            <a:avLst/>
          </a:prstGeom>
          <a:ln w="22225">
            <a:solidFill>
              <a:schemeClr val="accent3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8AE32535-7C0C-4980-841D-FE373604CEFF}"/>
              </a:ext>
            </a:extLst>
          </p:cNvPr>
          <p:cNvCxnSpPr>
            <a:cxnSpLocks/>
          </p:cNvCxnSpPr>
          <p:nvPr/>
        </p:nvCxnSpPr>
        <p:spPr>
          <a:xfrm>
            <a:off x="4529423" y="5304969"/>
            <a:ext cx="3133155" cy="0"/>
          </a:xfrm>
          <a:prstGeom prst="line">
            <a:avLst/>
          </a:prstGeom>
          <a:ln w="22225">
            <a:solidFill>
              <a:schemeClr val="accent3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riangle isocèle 27">
            <a:extLst>
              <a:ext uri="{FF2B5EF4-FFF2-40B4-BE49-F238E27FC236}">
                <a16:creationId xmlns:a16="http://schemas.microsoft.com/office/drawing/2014/main" id="{8BDD4763-61C7-4D9F-A927-F0F8622B1C08}"/>
              </a:ext>
            </a:extLst>
          </p:cNvPr>
          <p:cNvSpPr/>
          <p:nvPr/>
        </p:nvSpPr>
        <p:spPr>
          <a:xfrm rot="16200000">
            <a:off x="2543144" y="1139432"/>
            <a:ext cx="194210" cy="153863"/>
          </a:xfrm>
          <a:prstGeom prst="triangle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!!ZoneTexte 3">
            <a:extLst>
              <a:ext uri="{FF2B5EF4-FFF2-40B4-BE49-F238E27FC236}">
                <a16:creationId xmlns:a16="http://schemas.microsoft.com/office/drawing/2014/main" id="{9962B83F-C72C-44AC-A914-2D5B1F520794}"/>
              </a:ext>
            </a:extLst>
          </p:cNvPr>
          <p:cNvSpPr txBox="1"/>
          <p:nvPr/>
        </p:nvSpPr>
        <p:spPr>
          <a:xfrm>
            <a:off x="370399" y="-1028876"/>
            <a:ext cx="114512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b="1" dirty="0">
                <a:solidFill>
                  <a:schemeClr val="accent3"/>
                </a:solidFill>
                <a:latin typeface="Arial" panose="020B0604020202020204" pitchFamily="34" charset="0"/>
              </a:rPr>
              <a:t>2021</a:t>
            </a:r>
          </a:p>
        </p:txBody>
      </p:sp>
      <p:grpSp>
        <p:nvGrpSpPr>
          <p:cNvPr id="40" name="!!Groupe 17">
            <a:extLst>
              <a:ext uri="{FF2B5EF4-FFF2-40B4-BE49-F238E27FC236}">
                <a16:creationId xmlns:a16="http://schemas.microsoft.com/office/drawing/2014/main" id="{CE87A7B1-8FF8-44AA-BDE4-63E8A6F206D3}"/>
              </a:ext>
            </a:extLst>
          </p:cNvPr>
          <p:cNvGrpSpPr/>
          <p:nvPr/>
        </p:nvGrpSpPr>
        <p:grpSpPr>
          <a:xfrm>
            <a:off x="12369242" y="1759919"/>
            <a:ext cx="3644983" cy="1882396"/>
            <a:chOff x="6387267" y="1593821"/>
            <a:chExt cx="5638800" cy="2912072"/>
          </a:xfrm>
        </p:grpSpPr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859E1A5B-65CF-48AC-A771-DD5B13B1C1D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7267" y="1593821"/>
              <a:ext cx="5638800" cy="2695575"/>
            </a:xfrm>
            <a:prstGeom prst="rect">
              <a:avLst/>
            </a:prstGeom>
            <a:effectLst>
              <a:outerShdw blurRad="368300" dist="190500" dir="8100000" algn="tr" rotWithShape="0">
                <a:prstClr val="black">
                  <a:alpha val="24000"/>
                </a:prstClr>
              </a:outerShdw>
            </a:effectLst>
          </p:spPr>
        </p:pic>
        <p:sp>
          <p:nvSpPr>
            <p:cNvPr id="42" name="Triangle isocèle 41">
              <a:extLst>
                <a:ext uri="{FF2B5EF4-FFF2-40B4-BE49-F238E27FC236}">
                  <a16:creationId xmlns:a16="http://schemas.microsoft.com/office/drawing/2014/main" id="{B1C182D1-5F6B-4FFE-834C-B8B01BF30C01}"/>
                </a:ext>
              </a:extLst>
            </p:cNvPr>
            <p:cNvSpPr/>
            <p:nvPr/>
          </p:nvSpPr>
          <p:spPr>
            <a:xfrm rot="10800000">
              <a:off x="11691456" y="4289396"/>
              <a:ext cx="334609" cy="216497"/>
            </a:xfrm>
            <a:prstGeom prst="triangle">
              <a:avLst>
                <a:gd name="adj" fmla="val 99765"/>
              </a:avLst>
            </a:prstGeom>
            <a:solidFill>
              <a:srgbClr val="0646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" name="Image 2" descr="Une image contenant texte, Police, cercle, logo&#10;&#10;Description générée automatiquement">
            <a:extLst>
              <a:ext uri="{FF2B5EF4-FFF2-40B4-BE49-F238E27FC236}">
                <a16:creationId xmlns:a16="http://schemas.microsoft.com/office/drawing/2014/main" id="{EE33F718-9E2C-1C22-251C-673ED85C76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561" y="3398084"/>
            <a:ext cx="884275" cy="884275"/>
          </a:xfrm>
          <a:prstGeom prst="rect">
            <a:avLst/>
          </a:prstGeom>
        </p:spPr>
      </p:pic>
      <p:pic>
        <p:nvPicPr>
          <p:cNvPr id="4" name="Image 3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DE2BBCFD-DDB6-B057-1765-AB507DB9BE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391" y="3535345"/>
            <a:ext cx="1660048" cy="504769"/>
          </a:xfrm>
          <a:prstGeom prst="rect">
            <a:avLst/>
          </a:prstGeom>
        </p:spPr>
      </p:pic>
      <p:grpSp>
        <p:nvGrpSpPr>
          <p:cNvPr id="6" name="!!Groupe 17">
            <a:extLst>
              <a:ext uri="{FF2B5EF4-FFF2-40B4-BE49-F238E27FC236}">
                <a16:creationId xmlns:a16="http://schemas.microsoft.com/office/drawing/2014/main" id="{CF562FF7-CC6E-46A8-A74B-44F38046DD99}"/>
              </a:ext>
            </a:extLst>
          </p:cNvPr>
          <p:cNvGrpSpPr/>
          <p:nvPr/>
        </p:nvGrpSpPr>
        <p:grpSpPr>
          <a:xfrm>
            <a:off x="6872381" y="1392206"/>
            <a:ext cx="2910164" cy="1351602"/>
            <a:chOff x="6387267" y="1593821"/>
            <a:chExt cx="5638800" cy="2912072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43E4D2FC-B468-47C6-AF8C-9D2916686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7267" y="1593821"/>
              <a:ext cx="5638800" cy="2695575"/>
            </a:xfrm>
            <a:prstGeom prst="rect">
              <a:avLst/>
            </a:prstGeom>
            <a:effectLst>
              <a:outerShdw blurRad="368300" dist="190500" dir="8100000" algn="tr" rotWithShape="0">
                <a:prstClr val="black">
                  <a:alpha val="24000"/>
                </a:prstClr>
              </a:outerShdw>
            </a:effectLst>
          </p:spPr>
        </p:pic>
        <p:sp>
          <p:nvSpPr>
            <p:cNvPr id="7" name="Triangle isocèle 6">
              <a:extLst>
                <a:ext uri="{FF2B5EF4-FFF2-40B4-BE49-F238E27FC236}">
                  <a16:creationId xmlns:a16="http://schemas.microsoft.com/office/drawing/2014/main" id="{20A4AC41-921F-475C-9EB3-99A9D669CCD6}"/>
                </a:ext>
              </a:extLst>
            </p:cNvPr>
            <p:cNvSpPr/>
            <p:nvPr/>
          </p:nvSpPr>
          <p:spPr>
            <a:xfrm rot="10800000">
              <a:off x="11691456" y="4289396"/>
              <a:ext cx="334609" cy="216497"/>
            </a:xfrm>
            <a:prstGeom prst="triangle">
              <a:avLst>
                <a:gd name="adj" fmla="val 99765"/>
              </a:avLst>
            </a:prstGeom>
            <a:solidFill>
              <a:srgbClr val="0646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A6231136-9A51-4CE9-20E4-A9227A3527E3}"/>
              </a:ext>
            </a:extLst>
          </p:cNvPr>
          <p:cNvSpPr txBox="1"/>
          <p:nvPr/>
        </p:nvSpPr>
        <p:spPr>
          <a:xfrm>
            <a:off x="6523383" y="1856958"/>
            <a:ext cx="3696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/>
              <a:t>&amp;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774674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5" grpId="0"/>
      <p:bldP spid="16" grpId="0"/>
      <p:bldP spid="17" grpId="0"/>
      <p:bldP spid="18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numéro de diapositive 17">
            <a:extLst>
              <a:ext uri="{FF2B5EF4-FFF2-40B4-BE49-F238E27FC236}">
                <a16:creationId xmlns:a16="http://schemas.microsoft.com/office/drawing/2014/main" id="{E01992F9-2CB5-4429-8E98-60D9F29D87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732A3-3298-4B17-ABD6-6B679B23A20D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E8CC149-43CE-4FA6-8AB1-2F629DB65E8A}"/>
              </a:ext>
            </a:extLst>
          </p:cNvPr>
          <p:cNvSpPr txBox="1"/>
          <p:nvPr/>
        </p:nvSpPr>
        <p:spPr>
          <a:xfrm>
            <a:off x="4366646" y="2503708"/>
            <a:ext cx="6507299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000"/>
              </a:lnSpc>
            </a:pPr>
            <a:r>
              <a:rPr lang="fr-FR" sz="7200" b="1" dirty="0">
                <a:solidFill>
                  <a:schemeClr val="accent3"/>
                </a:solidFill>
                <a:latin typeface="Arial" panose="020B0604020202020204" pitchFamily="34" charset="0"/>
              </a:rPr>
              <a:t>SOURCING ACACIA GUM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BA4BFF8C-1CF7-4F6F-98B8-D7ACB3737885}"/>
              </a:ext>
            </a:extLst>
          </p:cNvPr>
          <p:cNvCxnSpPr>
            <a:cxnSpLocks/>
          </p:cNvCxnSpPr>
          <p:nvPr/>
        </p:nvCxnSpPr>
        <p:spPr>
          <a:xfrm>
            <a:off x="2038865" y="4651650"/>
            <a:ext cx="830374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F69F2B31-F924-43D6-8EAC-E6B0FE91A746}"/>
              </a:ext>
            </a:extLst>
          </p:cNvPr>
          <p:cNvSpPr/>
          <p:nvPr/>
        </p:nvSpPr>
        <p:spPr>
          <a:xfrm>
            <a:off x="386862" y="1874965"/>
            <a:ext cx="3979786" cy="2672851"/>
          </a:xfrm>
          <a:prstGeom prst="rect">
            <a:avLst/>
          </a:prstGeom>
          <a:solidFill>
            <a:srgbClr val="F8F4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DE86FF4-DA5A-433B-96E5-0EEBA3729BD6}"/>
              </a:ext>
            </a:extLst>
          </p:cNvPr>
          <p:cNvSpPr/>
          <p:nvPr/>
        </p:nvSpPr>
        <p:spPr>
          <a:xfrm>
            <a:off x="-1" y="107005"/>
            <a:ext cx="382035" cy="6750993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5E4B2FB-E34D-4078-ADCA-9094A6D04614}"/>
              </a:ext>
            </a:extLst>
          </p:cNvPr>
          <p:cNvSpPr txBox="1"/>
          <p:nvPr/>
        </p:nvSpPr>
        <p:spPr>
          <a:xfrm>
            <a:off x="1913908" y="1481551"/>
            <a:ext cx="231812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0" b="1" dirty="0">
                <a:solidFill>
                  <a:schemeClr val="accent1"/>
                </a:solidFill>
              </a:rPr>
              <a:t>2.</a:t>
            </a:r>
            <a:r>
              <a:rPr lang="en-GB" sz="4000" b="1" dirty="0">
                <a:solidFill>
                  <a:schemeClr val="accent1"/>
                </a:solidFill>
              </a:rPr>
              <a:t>  </a:t>
            </a:r>
            <a:endParaRPr lang="fr-FR" sz="3000" b="1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pic>
        <p:nvPicPr>
          <p:cNvPr id="8" name="!!IZ">
            <a:extLst>
              <a:ext uri="{FF2B5EF4-FFF2-40B4-BE49-F238E27FC236}">
                <a16:creationId xmlns:a16="http://schemas.microsoft.com/office/drawing/2014/main" id="{B8F6D374-EAB8-476F-B557-E5C59CEBE0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4694412" y="1820707"/>
            <a:ext cx="4977357" cy="398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0646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3" presetClass="path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4651 3.7037E-6 L 1.11022E-16 3.7037E-6 " pathEditMode="relative" rAng="0" ptsTypes="AA">
                                      <p:cBhvr>
                                        <p:cTn id="13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55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!!IZ">
            <a:extLst>
              <a:ext uri="{FF2B5EF4-FFF2-40B4-BE49-F238E27FC236}">
                <a16:creationId xmlns:a16="http://schemas.microsoft.com/office/drawing/2014/main" id="{43F21861-57F2-4682-BE8E-156CCDB98F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5119" y="1312445"/>
            <a:ext cx="3808240" cy="5025894"/>
          </a:xfrm>
          <a:prstGeom prst="rect">
            <a:avLst/>
          </a:prstGeom>
        </p:spPr>
      </p:pic>
      <p:cxnSp>
        <p:nvCxnSpPr>
          <p:cNvPr id="4" name="!!Connecteur droit 3">
            <a:extLst>
              <a:ext uri="{FF2B5EF4-FFF2-40B4-BE49-F238E27FC236}">
                <a16:creationId xmlns:a16="http://schemas.microsoft.com/office/drawing/2014/main" id="{F077B32A-719B-458B-81E2-9724DC8B2D64}"/>
              </a:ext>
            </a:extLst>
          </p:cNvPr>
          <p:cNvCxnSpPr>
            <a:cxnSpLocks/>
          </p:cNvCxnSpPr>
          <p:nvPr/>
        </p:nvCxnSpPr>
        <p:spPr>
          <a:xfrm>
            <a:off x="1345915" y="1111701"/>
            <a:ext cx="9544692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ECC00128-EE9F-4CDD-889E-2A10F7816CAC}"/>
              </a:ext>
            </a:extLst>
          </p:cNvPr>
          <p:cNvSpPr txBox="1"/>
          <p:nvPr/>
        </p:nvSpPr>
        <p:spPr>
          <a:xfrm>
            <a:off x="390510" y="-971249"/>
            <a:ext cx="114512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rgbClr val="C6AE9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sourced sustainably directly from nature !</a:t>
            </a:r>
          </a:p>
        </p:txBody>
      </p:sp>
      <p:sp>
        <p:nvSpPr>
          <p:cNvPr id="47" name="!!Rectangle 9">
            <a:extLst>
              <a:ext uri="{FF2B5EF4-FFF2-40B4-BE49-F238E27FC236}">
                <a16:creationId xmlns:a16="http://schemas.microsoft.com/office/drawing/2014/main" id="{53A2AEDC-3577-4317-8EC5-CE9725E9B2E0}"/>
              </a:ext>
            </a:extLst>
          </p:cNvPr>
          <p:cNvSpPr/>
          <p:nvPr/>
        </p:nvSpPr>
        <p:spPr>
          <a:xfrm>
            <a:off x="12932293" y="5024392"/>
            <a:ext cx="2416569" cy="822846"/>
          </a:xfrm>
          <a:prstGeom prst="rect">
            <a:avLst/>
          </a:prstGeom>
          <a:ln>
            <a:noFill/>
          </a:ln>
          <a:effectLst>
            <a:outerShdw blurRad="101600" dist="76200" dir="558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5" name="!!Rectangle 9">
            <a:extLst>
              <a:ext uri="{FF2B5EF4-FFF2-40B4-BE49-F238E27FC236}">
                <a16:creationId xmlns:a16="http://schemas.microsoft.com/office/drawing/2014/main" id="{6CBDFEE7-E630-4593-8346-FE452EAB2CEB}"/>
              </a:ext>
            </a:extLst>
          </p:cNvPr>
          <p:cNvSpPr/>
          <p:nvPr/>
        </p:nvSpPr>
        <p:spPr>
          <a:xfrm>
            <a:off x="12932293" y="2809543"/>
            <a:ext cx="2416569" cy="822846"/>
          </a:xfrm>
          <a:prstGeom prst="rect">
            <a:avLst/>
          </a:prstGeom>
          <a:ln>
            <a:noFill/>
          </a:ln>
          <a:effectLst>
            <a:outerShdw blurRad="101600" dist="76200" dir="558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1" name="!!Rectangle 9">
            <a:extLst>
              <a:ext uri="{FF2B5EF4-FFF2-40B4-BE49-F238E27FC236}">
                <a16:creationId xmlns:a16="http://schemas.microsoft.com/office/drawing/2014/main" id="{EEF6C83D-3CE1-453E-923A-F9ACCC5D96DD}"/>
              </a:ext>
            </a:extLst>
          </p:cNvPr>
          <p:cNvSpPr/>
          <p:nvPr/>
        </p:nvSpPr>
        <p:spPr>
          <a:xfrm>
            <a:off x="12932293" y="3917539"/>
            <a:ext cx="2416569" cy="822846"/>
          </a:xfrm>
          <a:prstGeom prst="rect">
            <a:avLst/>
          </a:prstGeom>
          <a:ln>
            <a:noFill/>
          </a:ln>
          <a:effectLst>
            <a:outerShdw blurRad="101600" dist="76200" dir="558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!!ZoneTexte 6">
            <a:extLst>
              <a:ext uri="{FF2B5EF4-FFF2-40B4-BE49-F238E27FC236}">
                <a16:creationId xmlns:a16="http://schemas.microsoft.com/office/drawing/2014/main" id="{EC485004-67BC-4DE6-B580-D96BFD6DA580}"/>
              </a:ext>
            </a:extLst>
          </p:cNvPr>
          <p:cNvSpPr txBox="1"/>
          <p:nvPr/>
        </p:nvSpPr>
        <p:spPr>
          <a:xfrm>
            <a:off x="390495" y="317870"/>
            <a:ext cx="114512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0" b="1" i="0" u="none" strike="noStrike" kern="1200" cap="none" spc="0" normalizeH="0" baseline="0" noProof="0" dirty="0">
                <a:ln>
                  <a:noFill/>
                </a:ln>
                <a:solidFill>
                  <a:srgbClr val="C6AE9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MAIN PRODUCING COUNTRIES </a:t>
            </a:r>
          </a:p>
        </p:txBody>
      </p:sp>
      <p:sp>
        <p:nvSpPr>
          <p:cNvPr id="70" name="!!Rectangle rouge">
            <a:extLst>
              <a:ext uri="{FF2B5EF4-FFF2-40B4-BE49-F238E27FC236}">
                <a16:creationId xmlns:a16="http://schemas.microsoft.com/office/drawing/2014/main" id="{0FEFABB9-2110-4D12-9308-A097D5E57189}"/>
              </a:ext>
            </a:extLst>
          </p:cNvPr>
          <p:cNvSpPr/>
          <p:nvPr/>
        </p:nvSpPr>
        <p:spPr>
          <a:xfrm>
            <a:off x="9524468" y="4314781"/>
            <a:ext cx="1438742" cy="603399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2" name="!!ZoneTexte Z">
            <a:extLst>
              <a:ext uri="{FF2B5EF4-FFF2-40B4-BE49-F238E27FC236}">
                <a16:creationId xmlns:a16="http://schemas.microsoft.com/office/drawing/2014/main" id="{19811FF3-93B1-4110-B76A-E427E858A3DE}"/>
              </a:ext>
            </a:extLst>
          </p:cNvPr>
          <p:cNvSpPr txBox="1"/>
          <p:nvPr/>
        </p:nvSpPr>
        <p:spPr>
          <a:xfrm>
            <a:off x="9462397" y="4325710"/>
            <a:ext cx="1561888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New opportunities</a:t>
            </a:r>
          </a:p>
          <a:p>
            <a:pPr marL="0" marR="0" lvl="0" indent="0" algn="ct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for acacia gum</a:t>
            </a:r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7182BC55-6319-4292-8B52-DBF1A08826A8}"/>
              </a:ext>
            </a:extLst>
          </p:cNvPr>
          <p:cNvSpPr/>
          <p:nvPr/>
        </p:nvSpPr>
        <p:spPr>
          <a:xfrm>
            <a:off x="2376864" y="3483320"/>
            <a:ext cx="359923" cy="359923"/>
          </a:xfrm>
          <a:prstGeom prst="ellipse">
            <a:avLst/>
          </a:prstGeom>
          <a:solidFill>
            <a:schemeClr val="bg1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!!Rectangle 9">
            <a:extLst>
              <a:ext uri="{FF2B5EF4-FFF2-40B4-BE49-F238E27FC236}">
                <a16:creationId xmlns:a16="http://schemas.microsoft.com/office/drawing/2014/main" id="{459B177D-D837-4B08-8D53-A561F1905A36}"/>
              </a:ext>
            </a:extLst>
          </p:cNvPr>
          <p:cNvSpPr/>
          <p:nvPr/>
        </p:nvSpPr>
        <p:spPr>
          <a:xfrm>
            <a:off x="5045915" y="4111638"/>
            <a:ext cx="1170916" cy="32427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!!Rectangle 9">
            <a:extLst>
              <a:ext uri="{FF2B5EF4-FFF2-40B4-BE49-F238E27FC236}">
                <a16:creationId xmlns:a16="http://schemas.microsoft.com/office/drawing/2014/main" id="{3E01A9BE-0A74-44CB-97C9-051D1DDF5CB2}"/>
              </a:ext>
            </a:extLst>
          </p:cNvPr>
          <p:cNvSpPr/>
          <p:nvPr/>
        </p:nvSpPr>
        <p:spPr>
          <a:xfrm>
            <a:off x="8827482" y="1918859"/>
            <a:ext cx="1269829" cy="425758"/>
          </a:xfrm>
          <a:prstGeom prst="rect">
            <a:avLst/>
          </a:prstGeom>
          <a:solidFill>
            <a:srgbClr val="E3993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5" name="!!ZoneTexte 20">
            <a:extLst>
              <a:ext uri="{FF2B5EF4-FFF2-40B4-BE49-F238E27FC236}">
                <a16:creationId xmlns:a16="http://schemas.microsoft.com/office/drawing/2014/main" id="{C3DECC83-84E8-41E6-A208-B965AE0C0CFB}"/>
              </a:ext>
            </a:extLst>
          </p:cNvPr>
          <p:cNvSpPr txBox="1"/>
          <p:nvPr/>
        </p:nvSpPr>
        <p:spPr>
          <a:xfrm>
            <a:off x="8827482" y="1935003"/>
            <a:ext cx="1269829" cy="414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1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  <a:r>
              <a:rPr kumimoji="0" lang="fr-FR" sz="1050" b="0" i="0" u="none" strike="noStrike" kern="1200" cap="all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</a:t>
            </a:r>
            <a:r>
              <a:rPr kumimoji="0" lang="fr-FR" sz="1050" b="1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producing</a:t>
            </a:r>
          </a:p>
          <a:p>
            <a:pPr marL="0" marR="0" lvl="0" indent="0" algn="ct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1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country</a:t>
            </a:r>
          </a:p>
        </p:txBody>
      </p:sp>
      <p:sp>
        <p:nvSpPr>
          <p:cNvPr id="18" name="Graphique 16">
            <a:extLst>
              <a:ext uri="{FF2B5EF4-FFF2-40B4-BE49-F238E27FC236}">
                <a16:creationId xmlns:a16="http://schemas.microsoft.com/office/drawing/2014/main" id="{5F0CD85C-EB21-4DF2-8831-60352398F216}"/>
              </a:ext>
            </a:extLst>
          </p:cNvPr>
          <p:cNvSpPr/>
          <p:nvPr/>
        </p:nvSpPr>
        <p:spPr>
          <a:xfrm>
            <a:off x="1104264" y="2214937"/>
            <a:ext cx="2905125" cy="2905125"/>
          </a:xfrm>
          <a:custGeom>
            <a:avLst/>
            <a:gdLst>
              <a:gd name="connsiteX0" fmla="*/ 1546955 w 2905125"/>
              <a:gd name="connsiteY0" fmla="*/ 2899505 h 2905125"/>
              <a:gd name="connsiteX1" fmla="*/ 1530001 w 2905125"/>
              <a:gd name="connsiteY1" fmla="*/ 2623757 h 2905125"/>
              <a:gd name="connsiteX2" fmla="*/ 1598390 w 2905125"/>
              <a:gd name="connsiteY2" fmla="*/ 2617565 h 2905125"/>
              <a:gd name="connsiteX3" fmla="*/ 1631537 w 2905125"/>
              <a:gd name="connsiteY3" fmla="*/ 2891790 h 2905125"/>
              <a:gd name="connsiteX4" fmla="*/ 1546955 w 2905125"/>
              <a:gd name="connsiteY4" fmla="*/ 2899505 h 2905125"/>
              <a:gd name="connsiteX5" fmla="*/ 1282541 w 2905125"/>
              <a:gd name="connsiteY5" fmla="*/ 2891981 h 2905125"/>
              <a:gd name="connsiteX6" fmla="*/ 1198531 w 2905125"/>
              <a:gd name="connsiteY6" fmla="*/ 2879408 h 2905125"/>
              <a:gd name="connsiteX7" fmla="*/ 1247489 w 2905125"/>
              <a:gd name="connsiteY7" fmla="*/ 2607564 h 2905125"/>
              <a:gd name="connsiteX8" fmla="*/ 1315307 w 2905125"/>
              <a:gd name="connsiteY8" fmla="*/ 2617661 h 2905125"/>
              <a:gd name="connsiteX9" fmla="*/ 1282541 w 2905125"/>
              <a:gd name="connsiteY9" fmla="*/ 2891981 h 2905125"/>
              <a:gd name="connsiteX10" fmla="*/ 1890427 w 2905125"/>
              <a:gd name="connsiteY10" fmla="*/ 2836069 h 2905125"/>
              <a:gd name="connsiteX11" fmla="*/ 1807750 w 2905125"/>
              <a:gd name="connsiteY11" fmla="*/ 2572512 h 2905125"/>
              <a:gd name="connsiteX12" fmla="*/ 1872520 w 2905125"/>
              <a:gd name="connsiteY12" fmla="*/ 2550033 h 2905125"/>
              <a:gd name="connsiteX13" fmla="*/ 1970627 w 2905125"/>
              <a:gd name="connsiteY13" fmla="*/ 2808256 h 2905125"/>
              <a:gd name="connsiteX14" fmla="*/ 1890427 w 2905125"/>
              <a:gd name="connsiteY14" fmla="*/ 2836069 h 2905125"/>
              <a:gd name="connsiteX15" fmla="*/ 943165 w 2905125"/>
              <a:gd name="connsiteY15" fmla="*/ 2808828 h 2905125"/>
              <a:gd name="connsiteX16" fmla="*/ 864584 w 2905125"/>
              <a:gd name="connsiteY16" fmla="*/ 2776347 h 2905125"/>
              <a:gd name="connsiteX17" fmla="*/ 977456 w 2905125"/>
              <a:gd name="connsiteY17" fmla="*/ 2524220 h 2905125"/>
              <a:gd name="connsiteX18" fmla="*/ 1040987 w 2905125"/>
              <a:gd name="connsiteY18" fmla="*/ 2550414 h 2905125"/>
              <a:gd name="connsiteX19" fmla="*/ 943165 w 2905125"/>
              <a:gd name="connsiteY19" fmla="*/ 2808828 h 2905125"/>
              <a:gd name="connsiteX20" fmla="*/ 2208657 w 2905125"/>
              <a:gd name="connsiteY20" fmla="*/ 2691860 h 2905125"/>
              <a:gd name="connsiteX21" fmla="*/ 2065115 w 2905125"/>
              <a:gd name="connsiteY21" fmla="*/ 2455831 h 2905125"/>
              <a:gd name="connsiteX22" fmla="*/ 2122646 w 2905125"/>
              <a:gd name="connsiteY22" fmla="*/ 2418493 h 2905125"/>
              <a:gd name="connsiteX23" fmla="*/ 2279809 w 2905125"/>
              <a:gd name="connsiteY23" fmla="*/ 2645569 h 2905125"/>
              <a:gd name="connsiteX24" fmla="*/ 2208657 w 2905125"/>
              <a:gd name="connsiteY24" fmla="*/ 2691860 h 2905125"/>
              <a:gd name="connsiteX25" fmla="*/ 633698 w 2905125"/>
              <a:gd name="connsiteY25" fmla="*/ 2646426 h 2905125"/>
              <a:gd name="connsiteX26" fmla="*/ 565309 w 2905125"/>
              <a:gd name="connsiteY26" fmla="*/ 2596229 h 2905125"/>
              <a:gd name="connsiteX27" fmla="*/ 735235 w 2905125"/>
              <a:gd name="connsiteY27" fmla="*/ 2378393 h 2905125"/>
              <a:gd name="connsiteX28" fmla="*/ 790670 w 2905125"/>
              <a:gd name="connsiteY28" fmla="*/ 2419064 h 2905125"/>
              <a:gd name="connsiteX29" fmla="*/ 633698 w 2905125"/>
              <a:gd name="connsiteY29" fmla="*/ 2646426 h 2905125"/>
              <a:gd name="connsiteX30" fmla="*/ 2482882 w 2905125"/>
              <a:gd name="connsiteY30" fmla="*/ 2475738 h 2905125"/>
              <a:gd name="connsiteX31" fmla="*/ 2287143 w 2905125"/>
              <a:gd name="connsiteY31" fmla="*/ 2280857 h 2905125"/>
              <a:gd name="connsiteX32" fmla="*/ 2334197 w 2905125"/>
              <a:gd name="connsiteY32" fmla="*/ 2230755 h 2905125"/>
              <a:gd name="connsiteX33" fmla="*/ 2540889 w 2905125"/>
              <a:gd name="connsiteY33" fmla="*/ 2414016 h 2905125"/>
              <a:gd name="connsiteX34" fmla="*/ 2482882 w 2905125"/>
              <a:gd name="connsiteY34" fmla="*/ 2475738 h 2905125"/>
              <a:gd name="connsiteX35" fmla="*/ 372237 w 2905125"/>
              <a:gd name="connsiteY35" fmla="*/ 2414969 h 2905125"/>
              <a:gd name="connsiteX36" fmla="*/ 317849 w 2905125"/>
              <a:gd name="connsiteY36" fmla="*/ 2349913 h 2905125"/>
              <a:gd name="connsiteX37" fmla="*/ 534734 w 2905125"/>
              <a:gd name="connsiteY37" fmla="*/ 2178844 h 2905125"/>
              <a:gd name="connsiteX38" fmla="*/ 578834 w 2905125"/>
              <a:gd name="connsiteY38" fmla="*/ 2231517 h 2905125"/>
              <a:gd name="connsiteX39" fmla="*/ 372237 w 2905125"/>
              <a:gd name="connsiteY39" fmla="*/ 2414969 h 2905125"/>
              <a:gd name="connsiteX40" fmla="*/ 2697766 w 2905125"/>
              <a:gd name="connsiteY40" fmla="*/ 2200656 h 2905125"/>
              <a:gd name="connsiteX41" fmla="*/ 2461260 w 2905125"/>
              <a:gd name="connsiteY41" fmla="*/ 2057972 h 2905125"/>
              <a:gd name="connsiteX42" fmla="*/ 2494979 w 2905125"/>
              <a:gd name="connsiteY42" fmla="*/ 1998059 h 2905125"/>
              <a:gd name="connsiteX43" fmla="*/ 2739485 w 2905125"/>
              <a:gd name="connsiteY43" fmla="*/ 2126647 h 2905125"/>
              <a:gd name="connsiteX44" fmla="*/ 2697766 w 2905125"/>
              <a:gd name="connsiteY44" fmla="*/ 2200656 h 2905125"/>
              <a:gd name="connsiteX45" fmla="*/ 173450 w 2905125"/>
              <a:gd name="connsiteY45" fmla="*/ 2127885 h 2905125"/>
              <a:gd name="connsiteX46" fmla="*/ 136208 w 2905125"/>
              <a:gd name="connsiteY46" fmla="*/ 2051780 h 2905125"/>
              <a:gd name="connsiteX47" fmla="*/ 387668 w 2905125"/>
              <a:gd name="connsiteY47" fmla="*/ 1937576 h 2905125"/>
              <a:gd name="connsiteX48" fmla="*/ 417862 w 2905125"/>
              <a:gd name="connsiteY48" fmla="*/ 1999107 h 2905125"/>
              <a:gd name="connsiteX49" fmla="*/ 173450 w 2905125"/>
              <a:gd name="connsiteY49" fmla="*/ 2127885 h 2905125"/>
              <a:gd name="connsiteX50" fmla="*/ 2840736 w 2905125"/>
              <a:gd name="connsiteY50" fmla="*/ 1881664 h 2905125"/>
              <a:gd name="connsiteX51" fmla="*/ 2576798 w 2905125"/>
              <a:gd name="connsiteY51" fmla="*/ 1800035 h 2905125"/>
              <a:gd name="connsiteX52" fmla="*/ 2595086 w 2905125"/>
              <a:gd name="connsiteY52" fmla="*/ 1733931 h 2905125"/>
              <a:gd name="connsiteX53" fmla="*/ 2863310 w 2905125"/>
              <a:gd name="connsiteY53" fmla="*/ 1799844 h 2905125"/>
              <a:gd name="connsiteX54" fmla="*/ 2840736 w 2905125"/>
              <a:gd name="connsiteY54" fmla="*/ 1881664 h 2905125"/>
              <a:gd name="connsiteX55" fmla="*/ 49244 w 2905125"/>
              <a:gd name="connsiteY55" fmla="*/ 1801463 h 2905125"/>
              <a:gd name="connsiteX56" fmla="*/ 31337 w 2905125"/>
              <a:gd name="connsiteY56" fmla="*/ 1718501 h 2905125"/>
              <a:gd name="connsiteX57" fmla="*/ 302990 w 2905125"/>
              <a:gd name="connsiteY57" fmla="*/ 1668209 h 2905125"/>
              <a:gd name="connsiteX58" fmla="*/ 317468 w 2905125"/>
              <a:gd name="connsiteY58" fmla="*/ 1735360 h 2905125"/>
              <a:gd name="connsiteX59" fmla="*/ 49244 w 2905125"/>
              <a:gd name="connsiteY59" fmla="*/ 1801463 h 2905125"/>
              <a:gd name="connsiteX60" fmla="*/ 2902744 w 2905125"/>
              <a:gd name="connsiteY60" fmla="*/ 1538002 h 2905125"/>
              <a:gd name="connsiteX61" fmla="*/ 2626995 w 2905125"/>
              <a:gd name="connsiteY61" fmla="*/ 1522000 h 2905125"/>
              <a:gd name="connsiteX62" fmla="*/ 2628995 w 2905125"/>
              <a:gd name="connsiteY62" fmla="*/ 1453229 h 2905125"/>
              <a:gd name="connsiteX63" fmla="*/ 2628995 w 2905125"/>
              <a:gd name="connsiteY63" fmla="*/ 1450277 h 2905125"/>
              <a:gd name="connsiteX64" fmla="*/ 2905220 w 2905125"/>
              <a:gd name="connsiteY64" fmla="*/ 1450277 h 2905125"/>
              <a:gd name="connsiteX65" fmla="*/ 2905220 w 2905125"/>
              <a:gd name="connsiteY65" fmla="*/ 1453229 h 2905125"/>
              <a:gd name="connsiteX66" fmla="*/ 2902744 w 2905125"/>
              <a:gd name="connsiteY66" fmla="*/ 1538002 h 2905125"/>
              <a:gd name="connsiteX67" fmla="*/ 283369 w 2905125"/>
              <a:gd name="connsiteY67" fmla="*/ 1454753 h 2905125"/>
              <a:gd name="connsiteX68" fmla="*/ 7144 w 2905125"/>
              <a:gd name="connsiteY68" fmla="*/ 1454753 h 2905125"/>
              <a:gd name="connsiteX69" fmla="*/ 7144 w 2905125"/>
              <a:gd name="connsiteY69" fmla="*/ 1453325 h 2905125"/>
              <a:gd name="connsiteX70" fmla="*/ 9525 w 2905125"/>
              <a:gd name="connsiteY70" fmla="*/ 1370267 h 2905125"/>
              <a:gd name="connsiteX71" fmla="*/ 285274 w 2905125"/>
              <a:gd name="connsiteY71" fmla="*/ 1385792 h 2905125"/>
              <a:gd name="connsiteX72" fmla="*/ 283369 w 2905125"/>
              <a:gd name="connsiteY72" fmla="*/ 1453229 h 2905125"/>
              <a:gd name="connsiteX73" fmla="*/ 283369 w 2905125"/>
              <a:gd name="connsiteY73" fmla="*/ 1454753 h 2905125"/>
              <a:gd name="connsiteX74" fmla="*/ 2609088 w 2905125"/>
              <a:gd name="connsiteY74" fmla="*/ 1237012 h 2905125"/>
              <a:gd name="connsiteX75" fmla="*/ 2594515 w 2905125"/>
              <a:gd name="connsiteY75" fmla="*/ 1169956 h 2905125"/>
              <a:gd name="connsiteX76" fmla="*/ 2862644 w 2905125"/>
              <a:gd name="connsiteY76" fmla="*/ 1103471 h 2905125"/>
              <a:gd name="connsiteX77" fmla="*/ 2880646 w 2905125"/>
              <a:gd name="connsiteY77" fmla="*/ 1186434 h 2905125"/>
              <a:gd name="connsiteX78" fmla="*/ 2609088 w 2905125"/>
              <a:gd name="connsiteY78" fmla="*/ 1237012 h 2905125"/>
              <a:gd name="connsiteX79" fmla="*/ 316801 w 2905125"/>
              <a:gd name="connsiteY79" fmla="*/ 1173766 h 2905125"/>
              <a:gd name="connsiteX80" fmla="*/ 48482 w 2905125"/>
              <a:gd name="connsiteY80" fmla="*/ 1108234 h 2905125"/>
              <a:gd name="connsiteX81" fmla="*/ 71057 w 2905125"/>
              <a:gd name="connsiteY81" fmla="*/ 1026319 h 2905125"/>
              <a:gd name="connsiteX82" fmla="*/ 335090 w 2905125"/>
              <a:gd name="connsiteY82" fmla="*/ 1107567 h 2905125"/>
              <a:gd name="connsiteX83" fmla="*/ 316801 w 2905125"/>
              <a:gd name="connsiteY83" fmla="*/ 1173766 h 2905125"/>
              <a:gd name="connsiteX84" fmla="*/ 2524030 w 2905125"/>
              <a:gd name="connsiteY84" fmla="*/ 967645 h 2905125"/>
              <a:gd name="connsiteX85" fmla="*/ 2493836 w 2905125"/>
              <a:gd name="connsiteY85" fmla="*/ 906113 h 2905125"/>
              <a:gd name="connsiteX86" fmla="*/ 2738057 w 2905125"/>
              <a:gd name="connsiteY86" fmla="*/ 777145 h 2905125"/>
              <a:gd name="connsiteX87" fmla="*/ 2775490 w 2905125"/>
              <a:gd name="connsiteY87" fmla="*/ 853250 h 2905125"/>
              <a:gd name="connsiteX88" fmla="*/ 2524030 w 2905125"/>
              <a:gd name="connsiteY88" fmla="*/ 967645 h 2905125"/>
              <a:gd name="connsiteX89" fmla="*/ 416719 w 2905125"/>
              <a:gd name="connsiteY89" fmla="*/ 909542 h 2905125"/>
              <a:gd name="connsiteX90" fmla="*/ 172022 w 2905125"/>
              <a:gd name="connsiteY90" fmla="*/ 781336 h 2905125"/>
              <a:gd name="connsiteX91" fmla="*/ 213646 w 2905125"/>
              <a:gd name="connsiteY91" fmla="*/ 707327 h 2905125"/>
              <a:gd name="connsiteX92" fmla="*/ 450342 w 2905125"/>
              <a:gd name="connsiteY92" fmla="*/ 849725 h 2905125"/>
              <a:gd name="connsiteX93" fmla="*/ 416719 w 2905125"/>
              <a:gd name="connsiteY93" fmla="*/ 909542 h 2905125"/>
              <a:gd name="connsiteX94" fmla="*/ 2376773 w 2905125"/>
              <a:gd name="connsiteY94" fmla="*/ 726567 h 2905125"/>
              <a:gd name="connsiteX95" fmla="*/ 2332577 w 2905125"/>
              <a:gd name="connsiteY95" fmla="*/ 673989 h 2905125"/>
              <a:gd name="connsiteX96" fmla="*/ 2538889 w 2905125"/>
              <a:gd name="connsiteY96" fmla="*/ 490347 h 2905125"/>
              <a:gd name="connsiteX97" fmla="*/ 2593372 w 2905125"/>
              <a:gd name="connsiteY97" fmla="*/ 555308 h 2905125"/>
              <a:gd name="connsiteX98" fmla="*/ 2376773 w 2905125"/>
              <a:gd name="connsiteY98" fmla="*/ 726567 h 2905125"/>
              <a:gd name="connsiteX99" fmla="*/ 577310 w 2905125"/>
              <a:gd name="connsiteY99" fmla="*/ 676751 h 2905125"/>
              <a:gd name="connsiteX100" fmla="*/ 370332 w 2905125"/>
              <a:gd name="connsiteY100" fmla="*/ 493776 h 2905125"/>
              <a:gd name="connsiteX101" fmla="*/ 428339 w 2905125"/>
              <a:gd name="connsiteY101" fmla="*/ 431864 h 2905125"/>
              <a:gd name="connsiteX102" fmla="*/ 624269 w 2905125"/>
              <a:gd name="connsiteY102" fmla="*/ 626555 h 2905125"/>
              <a:gd name="connsiteX103" fmla="*/ 577310 w 2905125"/>
              <a:gd name="connsiteY103" fmla="*/ 676751 h 2905125"/>
              <a:gd name="connsiteX104" fmla="*/ 2176082 w 2905125"/>
              <a:gd name="connsiteY104" fmla="*/ 527304 h 2905125"/>
              <a:gd name="connsiteX105" fmla="*/ 2120646 w 2905125"/>
              <a:gd name="connsiteY105" fmla="*/ 486632 h 2905125"/>
              <a:gd name="connsiteX106" fmla="*/ 2277332 w 2905125"/>
              <a:gd name="connsiteY106" fmla="*/ 259175 h 2905125"/>
              <a:gd name="connsiteX107" fmla="*/ 2345817 w 2905125"/>
              <a:gd name="connsiteY107" fmla="*/ 309372 h 2905125"/>
              <a:gd name="connsiteX108" fmla="*/ 2176082 w 2905125"/>
              <a:gd name="connsiteY108" fmla="*/ 527304 h 2905125"/>
              <a:gd name="connsiteX109" fmla="*/ 788670 w 2905125"/>
              <a:gd name="connsiteY109" fmla="*/ 488823 h 2905125"/>
              <a:gd name="connsiteX110" fmla="*/ 631317 w 2905125"/>
              <a:gd name="connsiteY110" fmla="*/ 261842 h 2905125"/>
              <a:gd name="connsiteX111" fmla="*/ 702374 w 2905125"/>
              <a:gd name="connsiteY111" fmla="*/ 215551 h 2905125"/>
              <a:gd name="connsiteX112" fmla="*/ 846201 w 2905125"/>
              <a:gd name="connsiteY112" fmla="*/ 451390 h 2905125"/>
              <a:gd name="connsiteX113" fmla="*/ 788670 w 2905125"/>
              <a:gd name="connsiteY113" fmla="*/ 488823 h 2905125"/>
              <a:gd name="connsiteX114" fmla="*/ 1933670 w 2905125"/>
              <a:gd name="connsiteY114" fmla="*/ 381762 h 2905125"/>
              <a:gd name="connsiteX115" fmla="*/ 1870139 w 2905125"/>
              <a:gd name="connsiteY115" fmla="*/ 355568 h 2905125"/>
              <a:gd name="connsiteX116" fmla="*/ 1967675 w 2905125"/>
              <a:gd name="connsiteY116" fmla="*/ 97155 h 2905125"/>
              <a:gd name="connsiteX117" fmla="*/ 2046351 w 2905125"/>
              <a:gd name="connsiteY117" fmla="*/ 129540 h 2905125"/>
              <a:gd name="connsiteX118" fmla="*/ 1933670 w 2905125"/>
              <a:gd name="connsiteY118" fmla="*/ 381762 h 2905125"/>
              <a:gd name="connsiteX119" fmla="*/ 1038511 w 2905125"/>
              <a:gd name="connsiteY119" fmla="*/ 356997 h 2905125"/>
              <a:gd name="connsiteX120" fmla="*/ 940118 w 2905125"/>
              <a:gd name="connsiteY120" fmla="*/ 98870 h 2905125"/>
              <a:gd name="connsiteX121" fmla="*/ 1020318 w 2905125"/>
              <a:gd name="connsiteY121" fmla="*/ 70961 h 2905125"/>
              <a:gd name="connsiteX122" fmla="*/ 1103281 w 2905125"/>
              <a:gd name="connsiteY122" fmla="*/ 334423 h 2905125"/>
              <a:gd name="connsiteX123" fmla="*/ 1038511 w 2905125"/>
              <a:gd name="connsiteY123" fmla="*/ 356997 h 2905125"/>
              <a:gd name="connsiteX124" fmla="*/ 1663637 w 2905125"/>
              <a:gd name="connsiteY124" fmla="*/ 298704 h 2905125"/>
              <a:gd name="connsiteX125" fmla="*/ 1595723 w 2905125"/>
              <a:gd name="connsiteY125" fmla="*/ 288608 h 2905125"/>
              <a:gd name="connsiteX126" fmla="*/ 1628204 w 2905125"/>
              <a:gd name="connsiteY126" fmla="*/ 14288 h 2905125"/>
              <a:gd name="connsiteX127" fmla="*/ 1712214 w 2905125"/>
              <a:gd name="connsiteY127" fmla="*/ 26765 h 2905125"/>
              <a:gd name="connsiteX128" fmla="*/ 1663637 w 2905125"/>
              <a:gd name="connsiteY128" fmla="*/ 298704 h 2905125"/>
              <a:gd name="connsiteX129" fmla="*/ 1312736 w 2905125"/>
              <a:gd name="connsiteY129" fmla="*/ 289179 h 2905125"/>
              <a:gd name="connsiteX130" fmla="*/ 1279303 w 2905125"/>
              <a:gd name="connsiteY130" fmla="*/ 14954 h 2905125"/>
              <a:gd name="connsiteX131" fmla="*/ 1363789 w 2905125"/>
              <a:gd name="connsiteY131" fmla="*/ 7144 h 2905125"/>
              <a:gd name="connsiteX132" fmla="*/ 1381125 w 2905125"/>
              <a:gd name="connsiteY132" fmla="*/ 282797 h 2905125"/>
              <a:gd name="connsiteX133" fmla="*/ 1312736 w 2905125"/>
              <a:gd name="connsiteY133" fmla="*/ 289179 h 290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</a:cxnLst>
            <a:rect l="l" t="t" r="r" b="b"/>
            <a:pathLst>
              <a:path w="2905125" h="2905125">
                <a:moveTo>
                  <a:pt x="1546955" y="2899505"/>
                </a:moveTo>
                <a:lnTo>
                  <a:pt x="1530001" y="2623757"/>
                </a:lnTo>
                <a:cubicBezTo>
                  <a:pt x="1552670" y="2622328"/>
                  <a:pt x="1575721" y="2620232"/>
                  <a:pt x="1598390" y="2617565"/>
                </a:cubicBezTo>
                <a:lnTo>
                  <a:pt x="1631537" y="2891790"/>
                </a:lnTo>
                <a:cubicBezTo>
                  <a:pt x="1603439" y="2895124"/>
                  <a:pt x="1574959" y="2897791"/>
                  <a:pt x="1546955" y="2899505"/>
                </a:cubicBezTo>
                <a:close/>
                <a:moveTo>
                  <a:pt x="1282541" y="2891981"/>
                </a:moveTo>
                <a:cubicBezTo>
                  <a:pt x="1254443" y="2888647"/>
                  <a:pt x="1226153" y="2884361"/>
                  <a:pt x="1198531" y="2879408"/>
                </a:cubicBezTo>
                <a:lnTo>
                  <a:pt x="1247489" y="2607564"/>
                </a:lnTo>
                <a:cubicBezTo>
                  <a:pt x="1269778" y="2611565"/>
                  <a:pt x="1292638" y="2614994"/>
                  <a:pt x="1315307" y="2617661"/>
                </a:cubicBezTo>
                <a:lnTo>
                  <a:pt x="1282541" y="2891981"/>
                </a:lnTo>
                <a:close/>
                <a:moveTo>
                  <a:pt x="1890427" y="2836069"/>
                </a:moveTo>
                <a:lnTo>
                  <a:pt x="1807750" y="2572512"/>
                </a:lnTo>
                <a:cubicBezTo>
                  <a:pt x="1829372" y="2565749"/>
                  <a:pt x="1851184" y="2558129"/>
                  <a:pt x="1872520" y="2550033"/>
                </a:cubicBezTo>
                <a:lnTo>
                  <a:pt x="1970627" y="2808256"/>
                </a:lnTo>
                <a:cubicBezTo>
                  <a:pt x="1944243" y="2818257"/>
                  <a:pt x="1917287" y="2827591"/>
                  <a:pt x="1890427" y="2836069"/>
                </a:cubicBezTo>
                <a:close/>
                <a:moveTo>
                  <a:pt x="943165" y="2808828"/>
                </a:moveTo>
                <a:cubicBezTo>
                  <a:pt x="916781" y="2798826"/>
                  <a:pt x="890302" y="2787968"/>
                  <a:pt x="864584" y="2776347"/>
                </a:cubicBezTo>
                <a:lnTo>
                  <a:pt x="977456" y="2524220"/>
                </a:lnTo>
                <a:cubicBezTo>
                  <a:pt x="998315" y="2533555"/>
                  <a:pt x="1019651" y="2542413"/>
                  <a:pt x="1040987" y="2550414"/>
                </a:cubicBezTo>
                <a:lnTo>
                  <a:pt x="943165" y="2808828"/>
                </a:lnTo>
                <a:close/>
                <a:moveTo>
                  <a:pt x="2208657" y="2691860"/>
                </a:moveTo>
                <a:lnTo>
                  <a:pt x="2065115" y="2455831"/>
                </a:lnTo>
                <a:cubicBezTo>
                  <a:pt x="2084546" y="2444020"/>
                  <a:pt x="2103882" y="2431447"/>
                  <a:pt x="2122646" y="2418493"/>
                </a:cubicBezTo>
                <a:lnTo>
                  <a:pt x="2279809" y="2645569"/>
                </a:lnTo>
                <a:cubicBezTo>
                  <a:pt x="2256663" y="2661666"/>
                  <a:pt x="2232660" y="2677192"/>
                  <a:pt x="2208657" y="2691860"/>
                </a:cubicBezTo>
                <a:close/>
                <a:moveTo>
                  <a:pt x="633698" y="2646426"/>
                </a:moveTo>
                <a:cubicBezTo>
                  <a:pt x="610553" y="2630424"/>
                  <a:pt x="587502" y="2613565"/>
                  <a:pt x="565309" y="2596229"/>
                </a:cubicBezTo>
                <a:lnTo>
                  <a:pt x="735235" y="2378393"/>
                </a:lnTo>
                <a:cubicBezTo>
                  <a:pt x="753237" y="2392490"/>
                  <a:pt x="771906" y="2406110"/>
                  <a:pt x="790670" y="2419064"/>
                </a:cubicBezTo>
                <a:lnTo>
                  <a:pt x="633698" y="2646426"/>
                </a:lnTo>
                <a:close/>
                <a:moveTo>
                  <a:pt x="2482882" y="2475738"/>
                </a:moveTo>
                <a:lnTo>
                  <a:pt x="2287143" y="2280857"/>
                </a:lnTo>
                <a:cubicBezTo>
                  <a:pt x="2303240" y="2264664"/>
                  <a:pt x="2319052" y="2247805"/>
                  <a:pt x="2334197" y="2230755"/>
                </a:cubicBezTo>
                <a:lnTo>
                  <a:pt x="2540889" y="2414016"/>
                </a:lnTo>
                <a:cubicBezTo>
                  <a:pt x="2522220" y="2435066"/>
                  <a:pt x="2502694" y="2455831"/>
                  <a:pt x="2482882" y="2475738"/>
                </a:cubicBezTo>
                <a:close/>
                <a:moveTo>
                  <a:pt x="372237" y="2414969"/>
                </a:moveTo>
                <a:cubicBezTo>
                  <a:pt x="353568" y="2393918"/>
                  <a:pt x="335280" y="2372106"/>
                  <a:pt x="317849" y="2349913"/>
                </a:cubicBezTo>
                <a:lnTo>
                  <a:pt x="534734" y="2178844"/>
                </a:lnTo>
                <a:cubicBezTo>
                  <a:pt x="548926" y="2196751"/>
                  <a:pt x="563690" y="2214467"/>
                  <a:pt x="578834" y="2231517"/>
                </a:cubicBezTo>
                <a:lnTo>
                  <a:pt x="372237" y="2414969"/>
                </a:lnTo>
                <a:close/>
                <a:moveTo>
                  <a:pt x="2697766" y="2200656"/>
                </a:moveTo>
                <a:lnTo>
                  <a:pt x="2461260" y="2057972"/>
                </a:lnTo>
                <a:cubicBezTo>
                  <a:pt x="2472976" y="2038445"/>
                  <a:pt x="2484406" y="2018348"/>
                  <a:pt x="2494979" y="1998059"/>
                </a:cubicBezTo>
                <a:lnTo>
                  <a:pt x="2739485" y="2126647"/>
                </a:lnTo>
                <a:cubicBezTo>
                  <a:pt x="2726341" y="2151698"/>
                  <a:pt x="2712339" y="2176558"/>
                  <a:pt x="2697766" y="2200656"/>
                </a:cubicBezTo>
                <a:close/>
                <a:moveTo>
                  <a:pt x="173450" y="2127885"/>
                </a:moveTo>
                <a:cubicBezTo>
                  <a:pt x="160306" y="2102930"/>
                  <a:pt x="147733" y="2077403"/>
                  <a:pt x="136208" y="2051780"/>
                </a:cubicBezTo>
                <a:lnTo>
                  <a:pt x="387668" y="1937576"/>
                </a:lnTo>
                <a:cubicBezTo>
                  <a:pt x="397097" y="1958245"/>
                  <a:pt x="407194" y="1978914"/>
                  <a:pt x="417862" y="1999107"/>
                </a:cubicBezTo>
                <a:lnTo>
                  <a:pt x="173450" y="2127885"/>
                </a:lnTo>
                <a:close/>
                <a:moveTo>
                  <a:pt x="2840736" y="1881664"/>
                </a:moveTo>
                <a:lnTo>
                  <a:pt x="2576798" y="1800035"/>
                </a:lnTo>
                <a:cubicBezTo>
                  <a:pt x="2583466" y="1778318"/>
                  <a:pt x="2589657" y="1756124"/>
                  <a:pt x="2595086" y="1733931"/>
                </a:cubicBezTo>
                <a:lnTo>
                  <a:pt x="2863310" y="1799844"/>
                </a:lnTo>
                <a:cubicBezTo>
                  <a:pt x="2856738" y="1827276"/>
                  <a:pt x="2849118" y="1854803"/>
                  <a:pt x="2840736" y="1881664"/>
                </a:cubicBezTo>
                <a:close/>
                <a:moveTo>
                  <a:pt x="49244" y="1801463"/>
                </a:moveTo>
                <a:cubicBezTo>
                  <a:pt x="42482" y="1774127"/>
                  <a:pt x="36481" y="1746218"/>
                  <a:pt x="31337" y="1718501"/>
                </a:cubicBezTo>
                <a:lnTo>
                  <a:pt x="302990" y="1668209"/>
                </a:lnTo>
                <a:cubicBezTo>
                  <a:pt x="307181" y="1690592"/>
                  <a:pt x="312039" y="1713167"/>
                  <a:pt x="317468" y="1735360"/>
                </a:cubicBezTo>
                <a:lnTo>
                  <a:pt x="49244" y="1801463"/>
                </a:lnTo>
                <a:close/>
                <a:moveTo>
                  <a:pt x="2902744" y="1538002"/>
                </a:moveTo>
                <a:lnTo>
                  <a:pt x="2626995" y="1522000"/>
                </a:lnTo>
                <a:cubicBezTo>
                  <a:pt x="2628329" y="1499235"/>
                  <a:pt x="2628995" y="1476089"/>
                  <a:pt x="2628995" y="1453229"/>
                </a:cubicBezTo>
                <a:lnTo>
                  <a:pt x="2628995" y="1450277"/>
                </a:lnTo>
                <a:lnTo>
                  <a:pt x="2905220" y="1450277"/>
                </a:lnTo>
                <a:lnTo>
                  <a:pt x="2905220" y="1453229"/>
                </a:lnTo>
                <a:cubicBezTo>
                  <a:pt x="2905220" y="1481423"/>
                  <a:pt x="2904363" y="1509903"/>
                  <a:pt x="2902744" y="1538002"/>
                </a:cubicBezTo>
                <a:close/>
                <a:moveTo>
                  <a:pt x="283369" y="1454753"/>
                </a:moveTo>
                <a:lnTo>
                  <a:pt x="7144" y="1454753"/>
                </a:lnTo>
                <a:lnTo>
                  <a:pt x="7144" y="1453325"/>
                </a:lnTo>
                <a:cubicBezTo>
                  <a:pt x="7144" y="1425797"/>
                  <a:pt x="7906" y="1397794"/>
                  <a:pt x="9525" y="1370267"/>
                </a:cubicBezTo>
                <a:lnTo>
                  <a:pt x="285274" y="1385792"/>
                </a:lnTo>
                <a:cubicBezTo>
                  <a:pt x="284036" y="1408176"/>
                  <a:pt x="283369" y="1430846"/>
                  <a:pt x="283369" y="1453229"/>
                </a:cubicBezTo>
                <a:lnTo>
                  <a:pt x="283369" y="1454753"/>
                </a:lnTo>
                <a:close/>
                <a:moveTo>
                  <a:pt x="2609088" y="1237012"/>
                </a:moveTo>
                <a:cubicBezTo>
                  <a:pt x="2604897" y="1214628"/>
                  <a:pt x="2600039" y="1192054"/>
                  <a:pt x="2594515" y="1169956"/>
                </a:cubicBezTo>
                <a:lnTo>
                  <a:pt x="2862644" y="1103471"/>
                </a:lnTo>
                <a:cubicBezTo>
                  <a:pt x="2869406" y="1130808"/>
                  <a:pt x="2875503" y="1158716"/>
                  <a:pt x="2880646" y="1186434"/>
                </a:cubicBezTo>
                <a:lnTo>
                  <a:pt x="2609088" y="1237012"/>
                </a:lnTo>
                <a:close/>
                <a:moveTo>
                  <a:pt x="316801" y="1173766"/>
                </a:moveTo>
                <a:lnTo>
                  <a:pt x="48482" y="1108234"/>
                </a:lnTo>
                <a:cubicBezTo>
                  <a:pt x="55150" y="1080802"/>
                  <a:pt x="62770" y="1053275"/>
                  <a:pt x="71057" y="1026319"/>
                </a:cubicBezTo>
                <a:lnTo>
                  <a:pt x="335090" y="1107567"/>
                </a:lnTo>
                <a:cubicBezTo>
                  <a:pt x="328422" y="1129379"/>
                  <a:pt x="322231" y="1151668"/>
                  <a:pt x="316801" y="1173766"/>
                </a:cubicBezTo>
                <a:close/>
                <a:moveTo>
                  <a:pt x="2524030" y="967645"/>
                </a:moveTo>
                <a:cubicBezTo>
                  <a:pt x="2514695" y="947071"/>
                  <a:pt x="2504504" y="926402"/>
                  <a:pt x="2493836" y="906113"/>
                </a:cubicBezTo>
                <a:lnTo>
                  <a:pt x="2738057" y="777145"/>
                </a:lnTo>
                <a:cubicBezTo>
                  <a:pt x="2751296" y="802196"/>
                  <a:pt x="2763870" y="827818"/>
                  <a:pt x="2775490" y="853250"/>
                </a:cubicBezTo>
                <a:lnTo>
                  <a:pt x="2524030" y="967645"/>
                </a:lnTo>
                <a:close/>
                <a:moveTo>
                  <a:pt x="416719" y="909542"/>
                </a:moveTo>
                <a:lnTo>
                  <a:pt x="172022" y="781336"/>
                </a:lnTo>
                <a:cubicBezTo>
                  <a:pt x="185071" y="756476"/>
                  <a:pt x="199073" y="731520"/>
                  <a:pt x="213646" y="707327"/>
                </a:cubicBezTo>
                <a:lnTo>
                  <a:pt x="450342" y="849725"/>
                </a:lnTo>
                <a:cubicBezTo>
                  <a:pt x="438626" y="869252"/>
                  <a:pt x="427292" y="889445"/>
                  <a:pt x="416719" y="909542"/>
                </a:cubicBezTo>
                <a:close/>
                <a:moveTo>
                  <a:pt x="2376773" y="726567"/>
                </a:moveTo>
                <a:cubicBezTo>
                  <a:pt x="2362676" y="708660"/>
                  <a:pt x="2347817" y="691039"/>
                  <a:pt x="2332577" y="673989"/>
                </a:cubicBezTo>
                <a:lnTo>
                  <a:pt x="2538889" y="490347"/>
                </a:lnTo>
                <a:cubicBezTo>
                  <a:pt x="2557653" y="511397"/>
                  <a:pt x="2575941" y="533210"/>
                  <a:pt x="2593372" y="555308"/>
                </a:cubicBezTo>
                <a:lnTo>
                  <a:pt x="2376773" y="726567"/>
                </a:lnTo>
                <a:close/>
                <a:moveTo>
                  <a:pt x="577310" y="676751"/>
                </a:moveTo>
                <a:lnTo>
                  <a:pt x="370332" y="493776"/>
                </a:lnTo>
                <a:cubicBezTo>
                  <a:pt x="388906" y="472726"/>
                  <a:pt x="408432" y="451961"/>
                  <a:pt x="428339" y="431864"/>
                </a:cubicBezTo>
                <a:lnTo>
                  <a:pt x="624269" y="626555"/>
                </a:lnTo>
                <a:cubicBezTo>
                  <a:pt x="608171" y="642842"/>
                  <a:pt x="592360" y="659702"/>
                  <a:pt x="577310" y="676751"/>
                </a:cubicBezTo>
                <a:close/>
                <a:moveTo>
                  <a:pt x="2176082" y="527304"/>
                </a:moveTo>
                <a:cubicBezTo>
                  <a:pt x="2158079" y="513207"/>
                  <a:pt x="2139410" y="499586"/>
                  <a:pt x="2120646" y="486632"/>
                </a:cubicBezTo>
                <a:lnTo>
                  <a:pt x="2277332" y="259175"/>
                </a:lnTo>
                <a:cubicBezTo>
                  <a:pt x="2300478" y="275082"/>
                  <a:pt x="2323529" y="292037"/>
                  <a:pt x="2345817" y="309372"/>
                </a:cubicBezTo>
                <a:lnTo>
                  <a:pt x="2176082" y="527304"/>
                </a:lnTo>
                <a:close/>
                <a:moveTo>
                  <a:pt x="788670" y="488823"/>
                </a:moveTo>
                <a:lnTo>
                  <a:pt x="631317" y="261842"/>
                </a:lnTo>
                <a:cubicBezTo>
                  <a:pt x="654463" y="245745"/>
                  <a:pt x="678371" y="230219"/>
                  <a:pt x="702374" y="215551"/>
                </a:cubicBezTo>
                <a:lnTo>
                  <a:pt x="846201" y="451390"/>
                </a:lnTo>
                <a:cubicBezTo>
                  <a:pt x="826770" y="463201"/>
                  <a:pt x="807434" y="475774"/>
                  <a:pt x="788670" y="488823"/>
                </a:cubicBezTo>
                <a:close/>
                <a:moveTo>
                  <a:pt x="1933670" y="381762"/>
                </a:moveTo>
                <a:cubicBezTo>
                  <a:pt x="1912811" y="372428"/>
                  <a:pt x="1891475" y="363665"/>
                  <a:pt x="1870139" y="355568"/>
                </a:cubicBezTo>
                <a:lnTo>
                  <a:pt x="1967675" y="97155"/>
                </a:lnTo>
                <a:cubicBezTo>
                  <a:pt x="1994059" y="107156"/>
                  <a:pt x="2020538" y="118015"/>
                  <a:pt x="2046351" y="129540"/>
                </a:cubicBezTo>
                <a:lnTo>
                  <a:pt x="1933670" y="381762"/>
                </a:lnTo>
                <a:close/>
                <a:moveTo>
                  <a:pt x="1038511" y="356997"/>
                </a:moveTo>
                <a:lnTo>
                  <a:pt x="940118" y="98870"/>
                </a:lnTo>
                <a:cubicBezTo>
                  <a:pt x="966502" y="88868"/>
                  <a:pt x="993458" y="79439"/>
                  <a:pt x="1020318" y="70961"/>
                </a:cubicBezTo>
                <a:lnTo>
                  <a:pt x="1103281" y="334423"/>
                </a:lnTo>
                <a:cubicBezTo>
                  <a:pt x="1081564" y="341281"/>
                  <a:pt x="1059752" y="348901"/>
                  <a:pt x="1038511" y="356997"/>
                </a:cubicBezTo>
                <a:close/>
                <a:moveTo>
                  <a:pt x="1663637" y="298704"/>
                </a:moveTo>
                <a:cubicBezTo>
                  <a:pt x="1641253" y="294704"/>
                  <a:pt x="1618393" y="291275"/>
                  <a:pt x="1595723" y="288608"/>
                </a:cubicBezTo>
                <a:lnTo>
                  <a:pt x="1628204" y="14288"/>
                </a:lnTo>
                <a:cubicBezTo>
                  <a:pt x="1656207" y="17621"/>
                  <a:pt x="1684496" y="21812"/>
                  <a:pt x="1712214" y="26765"/>
                </a:cubicBezTo>
                <a:lnTo>
                  <a:pt x="1663637" y="298704"/>
                </a:lnTo>
                <a:close/>
                <a:moveTo>
                  <a:pt x="1312736" y="289179"/>
                </a:moveTo>
                <a:lnTo>
                  <a:pt x="1279303" y="14954"/>
                </a:lnTo>
                <a:cubicBezTo>
                  <a:pt x="1307211" y="11525"/>
                  <a:pt x="1335691" y="8954"/>
                  <a:pt x="1363789" y="7144"/>
                </a:cubicBezTo>
                <a:lnTo>
                  <a:pt x="1381125" y="282797"/>
                </a:lnTo>
                <a:cubicBezTo>
                  <a:pt x="1358360" y="284226"/>
                  <a:pt x="1335310" y="286417"/>
                  <a:pt x="1312736" y="289179"/>
                </a:cubicBezTo>
                <a:close/>
              </a:path>
            </a:pathLst>
          </a:custGeom>
          <a:solidFill>
            <a:srgbClr val="E39937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7B6386CC-7882-435E-B6B2-92E4F2BD97DC}"/>
              </a:ext>
            </a:extLst>
          </p:cNvPr>
          <p:cNvGrpSpPr/>
          <p:nvPr/>
        </p:nvGrpSpPr>
        <p:grpSpPr>
          <a:xfrm>
            <a:off x="5329040" y="2065693"/>
            <a:ext cx="5292188" cy="4014153"/>
            <a:chOff x="5329040" y="2065693"/>
            <a:chExt cx="5292188" cy="4014153"/>
          </a:xfrm>
        </p:grpSpPr>
        <p:grpSp>
          <p:nvGrpSpPr>
            <p:cNvPr id="52" name="!!Groupe 51">
              <a:extLst>
                <a:ext uri="{FF2B5EF4-FFF2-40B4-BE49-F238E27FC236}">
                  <a16:creationId xmlns:a16="http://schemas.microsoft.com/office/drawing/2014/main" id="{B80897AA-17D1-4BD4-97E1-E308CA6668A6}"/>
                </a:ext>
              </a:extLst>
            </p:cNvPr>
            <p:cNvGrpSpPr/>
            <p:nvPr/>
          </p:nvGrpSpPr>
          <p:grpSpPr>
            <a:xfrm>
              <a:off x="5329040" y="2065693"/>
              <a:ext cx="5292188" cy="4014153"/>
              <a:chOff x="2294922" y="2284356"/>
              <a:chExt cx="5461051" cy="4142249"/>
            </a:xfrm>
          </p:grpSpPr>
          <p:pic>
            <p:nvPicPr>
              <p:cNvPr id="53" name="Picture 3">
                <a:extLst>
                  <a:ext uri="{FF2B5EF4-FFF2-40B4-BE49-F238E27FC236}">
                    <a16:creationId xmlns:a16="http://schemas.microsoft.com/office/drawing/2014/main" id="{5DC6F192-EFF4-4967-813F-39F4C80258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294922" y="2284356"/>
                <a:ext cx="5461051" cy="4142249"/>
              </a:xfrm>
              <a:prstGeom prst="rect">
                <a:avLst/>
              </a:prstGeom>
            </p:spPr>
          </p:pic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8968C3A0-82B4-493D-8375-377EE3750BD9}"/>
                  </a:ext>
                </a:extLst>
              </p:cNvPr>
              <p:cNvSpPr/>
              <p:nvPr/>
            </p:nvSpPr>
            <p:spPr>
              <a:xfrm>
                <a:off x="3098798" y="3511558"/>
                <a:ext cx="501650" cy="165079"/>
              </a:xfrm>
              <a:prstGeom prst="rect">
                <a:avLst/>
              </a:prstGeom>
              <a:solidFill>
                <a:srgbClr val="00958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SENEGAL</a:t>
                </a:r>
                <a:endParaRPr kumimoji="0" lang="fr-FR" sz="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A7957988-B4F6-4B61-96F3-7DDC9CA83936}"/>
                  </a:ext>
                </a:extLst>
              </p:cNvPr>
              <p:cNvSpPr/>
              <p:nvPr/>
            </p:nvSpPr>
            <p:spPr>
              <a:xfrm>
                <a:off x="5295407" y="3698518"/>
                <a:ext cx="869946" cy="165079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highlight>
                      <a:srgbClr val="FF0000"/>
                    </a:highlight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SOUTH SUDAN</a:t>
                </a:r>
                <a:endParaRPr kumimoji="0" lang="fr-FR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FF0000"/>
                  </a:highlight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1FBE3287-71CC-4D8C-B987-63AA4DAF222F}"/>
                  </a:ext>
                </a:extLst>
              </p:cNvPr>
              <p:cNvSpPr/>
              <p:nvPr/>
            </p:nvSpPr>
            <p:spPr>
              <a:xfrm>
                <a:off x="5546846" y="3364136"/>
                <a:ext cx="501650" cy="165079"/>
              </a:xfrm>
              <a:prstGeom prst="rect">
                <a:avLst/>
              </a:prstGeom>
              <a:solidFill>
                <a:srgbClr val="A1321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SUDAN</a:t>
                </a:r>
                <a:endParaRPr kumimoji="0" lang="fr-FR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!!ZoneTexte 32">
              <a:extLst>
                <a:ext uri="{FF2B5EF4-FFF2-40B4-BE49-F238E27FC236}">
                  <a16:creationId xmlns:a16="http://schemas.microsoft.com/office/drawing/2014/main" id="{52840BAF-590B-46E0-93A5-463C684E6551}"/>
                </a:ext>
              </a:extLst>
            </p:cNvPr>
            <p:cNvSpPr txBox="1"/>
            <p:nvPr/>
          </p:nvSpPr>
          <p:spPr>
            <a:xfrm>
              <a:off x="6464874" y="3486242"/>
              <a:ext cx="733594" cy="10772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IVORY COAST</a:t>
              </a:r>
            </a:p>
          </p:txBody>
        </p:sp>
      </p:grpSp>
      <p:sp>
        <p:nvSpPr>
          <p:cNvPr id="76" name="!!ZoneTexte 32">
            <a:extLst>
              <a:ext uri="{FF2B5EF4-FFF2-40B4-BE49-F238E27FC236}">
                <a16:creationId xmlns:a16="http://schemas.microsoft.com/office/drawing/2014/main" id="{53DC5CE6-6BB7-4500-80D4-1B0ADE635330}"/>
              </a:ext>
            </a:extLst>
          </p:cNvPr>
          <p:cNvSpPr txBox="1"/>
          <p:nvPr/>
        </p:nvSpPr>
        <p:spPr>
          <a:xfrm>
            <a:off x="5045915" y="4132089"/>
            <a:ext cx="11709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PLANTATIONS</a:t>
            </a:r>
          </a:p>
        </p:txBody>
      </p:sp>
      <p:sp>
        <p:nvSpPr>
          <p:cNvPr id="6" name="Espace réservé du numéro de diapositive 1">
            <a:extLst>
              <a:ext uri="{FF2B5EF4-FFF2-40B4-BE49-F238E27FC236}">
                <a16:creationId xmlns:a16="http://schemas.microsoft.com/office/drawing/2014/main" id="{6F758738-B226-3B03-077A-EEDF127612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4941" y="6492875"/>
            <a:ext cx="76149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732A3-3298-4B17-ABD6-6B679B23A20D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EFE6DF"/>
                </a:solidFill>
                <a:effectLst/>
                <a:uLnTx/>
                <a:uFillTx/>
                <a:latin typeface="D-DIN Condensed" panose="020B0506030202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EFE6DF"/>
              </a:solidFill>
              <a:effectLst/>
              <a:uLnTx/>
              <a:uFillTx/>
              <a:latin typeface="D-DIN Condensed" panose="020B0506030202030204" pitchFamily="34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5FEEED-4EFC-EF72-346F-4D76393084A3}"/>
              </a:ext>
            </a:extLst>
          </p:cNvPr>
          <p:cNvSpPr/>
          <p:nvPr/>
        </p:nvSpPr>
        <p:spPr>
          <a:xfrm>
            <a:off x="9139612" y="2940072"/>
            <a:ext cx="877984" cy="14376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PORT SUDAN</a:t>
            </a:r>
            <a:endParaRPr kumimoji="0" lang="fr-FR" sz="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811466D-2983-607F-5465-96970A641370}"/>
              </a:ext>
            </a:extLst>
          </p:cNvPr>
          <p:cNvSpPr/>
          <p:nvPr/>
        </p:nvSpPr>
        <p:spPr>
          <a:xfrm>
            <a:off x="5751688" y="3558854"/>
            <a:ext cx="486138" cy="10772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DAKAR</a:t>
            </a:r>
            <a:endParaRPr kumimoji="0" lang="fr-FR" sz="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D2D088-0593-BACC-0B4E-8174C88F6BD9}"/>
              </a:ext>
            </a:extLst>
          </p:cNvPr>
          <p:cNvSpPr/>
          <p:nvPr/>
        </p:nvSpPr>
        <p:spPr>
          <a:xfrm>
            <a:off x="6848475" y="4061290"/>
            <a:ext cx="574109" cy="14619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DOUALA</a:t>
            </a:r>
            <a:endParaRPr kumimoji="0" lang="fr-FR" sz="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3" name="Graphique 12" descr="Navire de croisière avec un remplissage uni">
            <a:extLst>
              <a:ext uri="{FF2B5EF4-FFF2-40B4-BE49-F238E27FC236}">
                <a16:creationId xmlns:a16="http://schemas.microsoft.com/office/drawing/2014/main" id="{59E4609F-4259-C2AC-6D5C-6CBC087314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43725" y="3797322"/>
            <a:ext cx="349993" cy="349993"/>
          </a:xfrm>
          <a:prstGeom prst="rect">
            <a:avLst/>
          </a:prstGeom>
        </p:spPr>
      </p:pic>
      <p:pic>
        <p:nvPicPr>
          <p:cNvPr id="14" name="Graphique 13" descr="Navire de croisière avec un remplissage uni">
            <a:extLst>
              <a:ext uri="{FF2B5EF4-FFF2-40B4-BE49-F238E27FC236}">
                <a16:creationId xmlns:a16="http://schemas.microsoft.com/office/drawing/2014/main" id="{49D12A09-36DB-C201-B4D9-0FA2D48FCE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49471" y="2658069"/>
            <a:ext cx="349993" cy="349993"/>
          </a:xfrm>
          <a:prstGeom prst="rect">
            <a:avLst/>
          </a:prstGeom>
        </p:spPr>
      </p:pic>
      <p:pic>
        <p:nvPicPr>
          <p:cNvPr id="15" name="Graphique 14" descr="Navire de croisière avec un remplissage uni">
            <a:extLst>
              <a:ext uri="{FF2B5EF4-FFF2-40B4-BE49-F238E27FC236}">
                <a16:creationId xmlns:a16="http://schemas.microsoft.com/office/drawing/2014/main" id="{EA82BA61-ADE2-3A9B-2474-F41D1F5B30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99479" y="3274628"/>
            <a:ext cx="349993" cy="349993"/>
          </a:xfrm>
          <a:prstGeom prst="rect">
            <a:avLst/>
          </a:prstGeom>
        </p:spPr>
      </p:pic>
      <p:sp>
        <p:nvSpPr>
          <p:cNvPr id="16" name="!!ZoneTexte 15">
            <a:extLst>
              <a:ext uri="{FF2B5EF4-FFF2-40B4-BE49-F238E27FC236}">
                <a16:creationId xmlns:a16="http://schemas.microsoft.com/office/drawing/2014/main" id="{AF74C500-94C4-5075-3F5E-E762EC9E28FB}"/>
              </a:ext>
            </a:extLst>
          </p:cNvPr>
          <p:cNvSpPr txBox="1"/>
          <p:nvPr/>
        </p:nvSpPr>
        <p:spPr>
          <a:xfrm>
            <a:off x="3923902" y="5935637"/>
            <a:ext cx="3767345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fr-FR" sz="3200" b="1" dirty="0">
                <a:solidFill>
                  <a:schemeClr val="accent4"/>
                </a:solidFill>
              </a:rPr>
              <a:t>75 000 MT </a:t>
            </a:r>
            <a:r>
              <a:rPr lang="fr-FR" sz="3200" dirty="0">
                <a:solidFill>
                  <a:schemeClr val="accent4"/>
                </a:solidFill>
              </a:rPr>
              <a:t>/year</a:t>
            </a:r>
          </a:p>
        </p:txBody>
      </p:sp>
      <p:sp>
        <p:nvSpPr>
          <p:cNvPr id="17" name="!!ZoneTexte 14">
            <a:extLst>
              <a:ext uri="{FF2B5EF4-FFF2-40B4-BE49-F238E27FC236}">
                <a16:creationId xmlns:a16="http://schemas.microsoft.com/office/drawing/2014/main" id="{EA3ABE33-0ECA-F0D5-02BC-578428B1910D}"/>
              </a:ext>
            </a:extLst>
          </p:cNvPr>
          <p:cNvSpPr txBox="1"/>
          <p:nvPr/>
        </p:nvSpPr>
        <p:spPr>
          <a:xfrm>
            <a:off x="3923903" y="4887748"/>
            <a:ext cx="3232826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fr-FR" sz="3200" b="1" dirty="0">
                <a:solidFill>
                  <a:schemeClr val="accent1"/>
                </a:solidFill>
              </a:rPr>
              <a:t>World</a:t>
            </a:r>
          </a:p>
          <a:p>
            <a:pPr algn="ctr">
              <a:lnSpc>
                <a:spcPts val="3200"/>
              </a:lnSpc>
            </a:pPr>
            <a:r>
              <a:rPr lang="fr-FR" sz="3200" b="1" dirty="0">
                <a:solidFill>
                  <a:schemeClr val="accent1"/>
                </a:solidFill>
              </a:rPr>
              <a:t>production</a:t>
            </a:r>
            <a:endParaRPr lang="en-GB" sz="3200" dirty="0">
              <a:solidFill>
                <a:schemeClr val="accent1"/>
              </a:solidFill>
            </a:endParaRPr>
          </a:p>
        </p:txBody>
      </p:sp>
      <p:cxnSp>
        <p:nvCxnSpPr>
          <p:cNvPr id="19" name="!!Connecteur droit 17">
            <a:extLst>
              <a:ext uri="{FF2B5EF4-FFF2-40B4-BE49-F238E27FC236}">
                <a16:creationId xmlns:a16="http://schemas.microsoft.com/office/drawing/2014/main" id="{58053A2F-5614-610C-1694-3B70707B9FC2}"/>
              </a:ext>
            </a:extLst>
          </p:cNvPr>
          <p:cNvCxnSpPr>
            <a:cxnSpLocks/>
          </p:cNvCxnSpPr>
          <p:nvPr/>
        </p:nvCxnSpPr>
        <p:spPr>
          <a:xfrm>
            <a:off x="4290312" y="5800818"/>
            <a:ext cx="3132272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6A8E9140-A674-BB26-C364-C224076BBC0B}"/>
              </a:ext>
            </a:extLst>
          </p:cNvPr>
          <p:cNvSpPr/>
          <p:nvPr/>
        </p:nvSpPr>
        <p:spPr>
          <a:xfrm>
            <a:off x="7413507" y="3538774"/>
            <a:ext cx="574109" cy="15997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FF0000"/>
                </a:highlight>
                <a:uLnTx/>
                <a:uFillTx/>
                <a:latin typeface="Arial" panose="020B0604020202020204"/>
                <a:ea typeface="+mn-ea"/>
                <a:cs typeface="+mn-cs"/>
              </a:rPr>
              <a:t>NIGERIA</a:t>
            </a:r>
            <a:endParaRPr kumimoji="0" lang="fr-FR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highlight>
                <a:srgbClr val="FF0000"/>
              </a:highligh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5279D8F0-712B-A4A3-3FCC-BD90E8FF6827}"/>
              </a:ext>
            </a:extLst>
          </p:cNvPr>
          <p:cNvCxnSpPr>
            <a:cxnSpLocks/>
          </p:cNvCxnSpPr>
          <p:nvPr/>
        </p:nvCxnSpPr>
        <p:spPr>
          <a:xfrm>
            <a:off x="8709010" y="3624621"/>
            <a:ext cx="0" cy="111576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D7FFB0D2-358D-3EDE-9E08-BB5964E52507}"/>
              </a:ext>
            </a:extLst>
          </p:cNvPr>
          <p:cNvCxnSpPr>
            <a:cxnSpLocks/>
          </p:cNvCxnSpPr>
          <p:nvPr/>
        </p:nvCxnSpPr>
        <p:spPr>
          <a:xfrm>
            <a:off x="7913144" y="3593964"/>
            <a:ext cx="0" cy="111576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2E1E27CC-DA0C-7C23-1921-EC1E0B1C966E}"/>
              </a:ext>
            </a:extLst>
          </p:cNvPr>
          <p:cNvCxnSpPr>
            <a:cxnSpLocks/>
          </p:cNvCxnSpPr>
          <p:nvPr/>
        </p:nvCxnSpPr>
        <p:spPr>
          <a:xfrm flipH="1">
            <a:off x="7913144" y="4709728"/>
            <a:ext cx="1611324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4541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14" dur="2500" fill="hold"/>
                                        <p:tgtEl>
                                          <p:spTgt spid="74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xit" presetSubtype="32" fill="hold" grpId="1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63" presetClass="path" presetSubtype="0" decel="9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24388 -1.11111E-6 L 3.75E-6 -1.11111E-6 " pathEditMode="relative" rAng="0" ptsTypes="AA">
                                      <p:cBhvr>
                                        <p:cTn id="29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61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3" presetClass="path" presetSubtype="0" accel="7000" decel="93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0.2375 1.11111E-6 L 2.5E-6 1.11111E-6 " pathEditMode="relative" rAng="0" ptsTypes="AA">
                                      <p:cBhvr>
                                        <p:cTn id="33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88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4" grpId="0" animBg="1"/>
      <p:bldP spid="74" grpId="1" animBg="1"/>
      <p:bldP spid="74" grpId="2" animBg="1"/>
      <p:bldP spid="18" grpId="0" animBg="1"/>
      <p:bldP spid="18" grpId="1" animBg="1"/>
      <p:bldP spid="16" grpId="0"/>
      <p:bldP spid="16" grpId="1"/>
      <p:bldP spid="17" grpId="0"/>
      <p:bldP spid="1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!!Picture 3">
            <a:extLst>
              <a:ext uri="{FF2B5EF4-FFF2-40B4-BE49-F238E27FC236}">
                <a16:creationId xmlns:a16="http://schemas.microsoft.com/office/drawing/2014/main" id="{1960339D-B046-48E6-A712-C4181875EA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632" y="3763689"/>
            <a:ext cx="202392" cy="153850"/>
          </a:xfrm>
          <a:prstGeom prst="rect">
            <a:avLst/>
          </a:prstGeom>
        </p:spPr>
      </p:pic>
      <p:sp>
        <p:nvSpPr>
          <p:cNvPr id="31" name="Triangle isocèle 30">
            <a:extLst>
              <a:ext uri="{FF2B5EF4-FFF2-40B4-BE49-F238E27FC236}">
                <a16:creationId xmlns:a16="http://schemas.microsoft.com/office/drawing/2014/main" id="{C03B1784-6405-4493-8DD3-5595E71D7F59}"/>
              </a:ext>
            </a:extLst>
          </p:cNvPr>
          <p:cNvSpPr/>
          <p:nvPr/>
        </p:nvSpPr>
        <p:spPr>
          <a:xfrm rot="10800000">
            <a:off x="2257037" y="4768633"/>
            <a:ext cx="1300582" cy="306475"/>
          </a:xfrm>
          <a:prstGeom prst="triangle">
            <a:avLst>
              <a:gd name="adj" fmla="val 0"/>
            </a:avLst>
          </a:prstGeom>
          <a:solidFill>
            <a:srgbClr val="9E26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riangle isocèle 10">
            <a:extLst>
              <a:ext uri="{FF2B5EF4-FFF2-40B4-BE49-F238E27FC236}">
                <a16:creationId xmlns:a16="http://schemas.microsoft.com/office/drawing/2014/main" id="{508CB66C-92C7-4FD4-A66E-3D08B2AF21B4}"/>
              </a:ext>
            </a:extLst>
          </p:cNvPr>
          <p:cNvSpPr/>
          <p:nvPr/>
        </p:nvSpPr>
        <p:spPr>
          <a:xfrm>
            <a:off x="8534976" y="2522307"/>
            <a:ext cx="1416862" cy="289856"/>
          </a:xfrm>
          <a:prstGeom prst="triangle">
            <a:avLst>
              <a:gd name="adj" fmla="val 0"/>
            </a:avLst>
          </a:prstGeom>
          <a:solidFill>
            <a:srgbClr val="DC6E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Triangle isocèle 58">
            <a:extLst>
              <a:ext uri="{FF2B5EF4-FFF2-40B4-BE49-F238E27FC236}">
                <a16:creationId xmlns:a16="http://schemas.microsoft.com/office/drawing/2014/main" id="{1D010AC8-D579-43F0-91FC-A5CDF42FDFC7}"/>
              </a:ext>
            </a:extLst>
          </p:cNvPr>
          <p:cNvSpPr/>
          <p:nvPr/>
        </p:nvSpPr>
        <p:spPr>
          <a:xfrm>
            <a:off x="8534976" y="4735541"/>
            <a:ext cx="1416862" cy="289856"/>
          </a:xfrm>
          <a:prstGeom prst="triangle">
            <a:avLst>
              <a:gd name="adj" fmla="val 0"/>
            </a:avLst>
          </a:prstGeom>
          <a:solidFill>
            <a:srgbClr val="DC6E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Triangle isocèle 57">
            <a:extLst>
              <a:ext uri="{FF2B5EF4-FFF2-40B4-BE49-F238E27FC236}">
                <a16:creationId xmlns:a16="http://schemas.microsoft.com/office/drawing/2014/main" id="{296ABCA9-06CE-4EA8-A664-6E1DB8EAAB4A}"/>
              </a:ext>
            </a:extLst>
          </p:cNvPr>
          <p:cNvSpPr/>
          <p:nvPr/>
        </p:nvSpPr>
        <p:spPr>
          <a:xfrm>
            <a:off x="8534976" y="3627683"/>
            <a:ext cx="1416862" cy="289856"/>
          </a:xfrm>
          <a:prstGeom prst="triangle">
            <a:avLst>
              <a:gd name="adj" fmla="val 0"/>
            </a:avLst>
          </a:prstGeom>
          <a:solidFill>
            <a:srgbClr val="DC6E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riangle isocèle 24">
            <a:extLst>
              <a:ext uri="{FF2B5EF4-FFF2-40B4-BE49-F238E27FC236}">
                <a16:creationId xmlns:a16="http://schemas.microsoft.com/office/drawing/2014/main" id="{3B503C7C-A609-44B3-8187-B8580FF86D2A}"/>
              </a:ext>
            </a:extLst>
          </p:cNvPr>
          <p:cNvSpPr/>
          <p:nvPr/>
        </p:nvSpPr>
        <p:spPr>
          <a:xfrm rot="10800000">
            <a:off x="2257037" y="3667500"/>
            <a:ext cx="1300582" cy="306475"/>
          </a:xfrm>
          <a:prstGeom prst="triangle">
            <a:avLst>
              <a:gd name="adj" fmla="val 0"/>
            </a:avLst>
          </a:prstGeom>
          <a:solidFill>
            <a:srgbClr val="9E26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Triangle isocèle 55">
            <a:extLst>
              <a:ext uri="{FF2B5EF4-FFF2-40B4-BE49-F238E27FC236}">
                <a16:creationId xmlns:a16="http://schemas.microsoft.com/office/drawing/2014/main" id="{A39B98E6-B83A-497A-B4B6-35BE7B840AF0}"/>
              </a:ext>
            </a:extLst>
          </p:cNvPr>
          <p:cNvSpPr/>
          <p:nvPr/>
        </p:nvSpPr>
        <p:spPr>
          <a:xfrm rot="10800000">
            <a:off x="2257037" y="2562149"/>
            <a:ext cx="1300582" cy="306475"/>
          </a:xfrm>
          <a:prstGeom prst="triangle">
            <a:avLst>
              <a:gd name="adj" fmla="val 0"/>
            </a:avLst>
          </a:prstGeom>
          <a:solidFill>
            <a:srgbClr val="9E26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!!IZ">
            <a:extLst>
              <a:ext uri="{FF2B5EF4-FFF2-40B4-BE49-F238E27FC236}">
                <a16:creationId xmlns:a16="http://schemas.microsoft.com/office/drawing/2014/main" id="{43F21861-57F2-4682-BE8E-156CCDB98F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619" y="2144151"/>
            <a:ext cx="4977357" cy="333498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05F78DE-289D-49AE-A6A3-33F5CAA48F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732A3-3298-4B17-ABD6-6B679B23A20D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3" name="!!ZoneTexte 44">
            <a:extLst>
              <a:ext uri="{FF2B5EF4-FFF2-40B4-BE49-F238E27FC236}">
                <a16:creationId xmlns:a16="http://schemas.microsoft.com/office/drawing/2014/main" id="{E2EB6BAA-F579-4E97-8D72-027C959CA871}"/>
              </a:ext>
            </a:extLst>
          </p:cNvPr>
          <p:cNvSpPr txBox="1"/>
          <p:nvPr/>
        </p:nvSpPr>
        <p:spPr>
          <a:xfrm>
            <a:off x="387453" y="-1180410"/>
            <a:ext cx="114512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cap="all" dirty="0">
                <a:solidFill>
                  <a:schemeClr val="accent3"/>
                </a:solidFill>
                <a:latin typeface="Arial" panose="020B0604020202020204" pitchFamily="34" charset="0"/>
              </a:rPr>
              <a:t>A Natural resourcE</a:t>
            </a:r>
          </a:p>
        </p:txBody>
      </p:sp>
      <p:sp>
        <p:nvSpPr>
          <p:cNvPr id="10" name="!!Rectangle 9">
            <a:extLst>
              <a:ext uri="{FF2B5EF4-FFF2-40B4-BE49-F238E27FC236}">
                <a16:creationId xmlns:a16="http://schemas.microsoft.com/office/drawing/2014/main" id="{459B177D-D837-4B08-8D53-A561F1905A36}"/>
              </a:ext>
            </a:extLst>
          </p:cNvPr>
          <p:cNvSpPr/>
          <p:nvPr/>
        </p:nvSpPr>
        <p:spPr>
          <a:xfrm>
            <a:off x="2257036" y="1736660"/>
            <a:ext cx="2321785" cy="822846"/>
          </a:xfrm>
          <a:prstGeom prst="rect">
            <a:avLst/>
          </a:prstGeom>
          <a:ln>
            <a:noFill/>
          </a:ln>
          <a:effectLst>
            <a:outerShdw blurRad="101600" dist="76200" dir="558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endParaRPr lang="fr-FR" sz="2000" dirty="0">
              <a:solidFill>
                <a:schemeClr val="bg1"/>
              </a:solidFill>
            </a:endParaRPr>
          </a:p>
        </p:txBody>
      </p:sp>
      <p:cxnSp>
        <p:nvCxnSpPr>
          <p:cNvPr id="4" name="!!Connecteur droit 3">
            <a:extLst>
              <a:ext uri="{FF2B5EF4-FFF2-40B4-BE49-F238E27FC236}">
                <a16:creationId xmlns:a16="http://schemas.microsoft.com/office/drawing/2014/main" id="{F077B32A-719B-458B-81E2-9724DC8B2D64}"/>
              </a:ext>
            </a:extLst>
          </p:cNvPr>
          <p:cNvCxnSpPr>
            <a:cxnSpLocks/>
          </p:cNvCxnSpPr>
          <p:nvPr/>
        </p:nvCxnSpPr>
        <p:spPr>
          <a:xfrm>
            <a:off x="893852" y="1111701"/>
            <a:ext cx="10407721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>
            <a:extLst>
              <a:ext uri="{FF2B5EF4-FFF2-40B4-BE49-F238E27FC236}">
                <a16:creationId xmlns:a16="http://schemas.microsoft.com/office/drawing/2014/main" id="{A9C20315-79CE-4DE0-82AE-DA922E4E5633}"/>
              </a:ext>
            </a:extLst>
          </p:cNvPr>
          <p:cNvSpPr/>
          <p:nvPr/>
        </p:nvSpPr>
        <p:spPr>
          <a:xfrm>
            <a:off x="3964026" y="3040961"/>
            <a:ext cx="359923" cy="359923"/>
          </a:xfrm>
          <a:prstGeom prst="ellipse">
            <a:avLst/>
          </a:prstGeom>
          <a:solidFill>
            <a:schemeClr val="bg1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CC00128-EE9F-4CDD-889E-2A10F7816CAC}"/>
              </a:ext>
            </a:extLst>
          </p:cNvPr>
          <p:cNvSpPr txBox="1"/>
          <p:nvPr/>
        </p:nvSpPr>
        <p:spPr>
          <a:xfrm>
            <a:off x="387454" y="507633"/>
            <a:ext cx="114512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cap="all" dirty="0">
                <a:solidFill>
                  <a:schemeClr val="accent3"/>
                </a:solidFill>
                <a:latin typeface="Arial" panose="020B0604020202020204" pitchFamily="34" charset="0"/>
              </a:rPr>
              <a:t>sourced sustainably directly from nature !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8C92B880-EE0F-494D-A1AE-0B12FCE2BE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899" y="1863703"/>
            <a:ext cx="540122" cy="560896"/>
          </a:xfrm>
          <a:prstGeom prst="rect">
            <a:avLst/>
          </a:prstGeom>
        </p:spPr>
      </p:pic>
      <p:sp>
        <p:nvSpPr>
          <p:cNvPr id="21" name="!!ZoneTexte 20">
            <a:extLst>
              <a:ext uri="{FF2B5EF4-FFF2-40B4-BE49-F238E27FC236}">
                <a16:creationId xmlns:a16="http://schemas.microsoft.com/office/drawing/2014/main" id="{A6E75ADE-DE53-43E2-93F9-D0FAB1564F69}"/>
              </a:ext>
            </a:extLst>
          </p:cNvPr>
          <p:cNvSpPr txBox="1"/>
          <p:nvPr/>
        </p:nvSpPr>
        <p:spPr>
          <a:xfrm>
            <a:off x="3056881" y="1851653"/>
            <a:ext cx="156188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bg2"/>
                </a:solidFill>
              </a:rPr>
              <a:t>HAND MADE </a:t>
            </a:r>
          </a:p>
          <a:p>
            <a:r>
              <a:rPr lang="fr-FR" sz="1100" dirty="0">
                <a:solidFill>
                  <a:schemeClr val="bg2"/>
                </a:solidFill>
              </a:rPr>
              <a:t>HARVEST IN THE </a:t>
            </a:r>
          </a:p>
          <a:p>
            <a:r>
              <a:rPr lang="fr-FR" sz="1100" dirty="0">
                <a:solidFill>
                  <a:schemeClr val="bg2"/>
                </a:solidFill>
              </a:rPr>
              <a:t>GUM BELT </a:t>
            </a: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78D50A5D-03B0-4D41-A9E1-480C6EC66822}"/>
              </a:ext>
            </a:extLst>
          </p:cNvPr>
          <p:cNvCxnSpPr/>
          <p:nvPr/>
        </p:nvCxnSpPr>
        <p:spPr>
          <a:xfrm>
            <a:off x="3021652" y="1860062"/>
            <a:ext cx="0" cy="57223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!!Rectangle rouge">
            <a:extLst>
              <a:ext uri="{FF2B5EF4-FFF2-40B4-BE49-F238E27FC236}">
                <a16:creationId xmlns:a16="http://schemas.microsoft.com/office/drawing/2014/main" id="{3E01A9BE-0A74-44CB-97C9-051D1DDF5CB2}"/>
              </a:ext>
            </a:extLst>
          </p:cNvPr>
          <p:cNvSpPr/>
          <p:nvPr/>
        </p:nvSpPr>
        <p:spPr>
          <a:xfrm>
            <a:off x="2257036" y="2844656"/>
            <a:ext cx="2321785" cy="822846"/>
          </a:xfrm>
          <a:prstGeom prst="rect">
            <a:avLst/>
          </a:prstGeom>
          <a:ln>
            <a:noFill/>
          </a:ln>
          <a:effectLst>
            <a:outerShdw blurRad="101600" dist="76200" dir="558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2DE8262F-05A9-473B-AB83-BEE07BE503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899" y="2998578"/>
            <a:ext cx="540122" cy="507137"/>
          </a:xfrm>
          <a:prstGeom prst="rect">
            <a:avLst/>
          </a:prstGeom>
        </p:spPr>
      </p:pic>
      <p:sp>
        <p:nvSpPr>
          <p:cNvPr id="27" name="!!ZoneTexte Z">
            <a:extLst>
              <a:ext uri="{FF2B5EF4-FFF2-40B4-BE49-F238E27FC236}">
                <a16:creationId xmlns:a16="http://schemas.microsoft.com/office/drawing/2014/main" id="{FBE75F04-E6C7-4A37-928D-477766B76AE2}"/>
              </a:ext>
            </a:extLst>
          </p:cNvPr>
          <p:cNvSpPr txBox="1"/>
          <p:nvPr/>
        </p:nvSpPr>
        <p:spPr>
          <a:xfrm>
            <a:off x="3056881" y="3048033"/>
            <a:ext cx="15618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bg2"/>
                </a:solidFill>
              </a:rPr>
              <a:t>PREVENT</a:t>
            </a:r>
          </a:p>
          <a:p>
            <a:r>
              <a:rPr lang="fr-FR" sz="1100" dirty="0">
                <a:solidFill>
                  <a:schemeClr val="bg2"/>
                </a:solidFill>
              </a:rPr>
              <a:t>DESERTIFICATION</a:t>
            </a:r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E4CA893E-2D58-4D5D-B4CE-C68DB9AB78BE}"/>
              </a:ext>
            </a:extLst>
          </p:cNvPr>
          <p:cNvCxnSpPr/>
          <p:nvPr/>
        </p:nvCxnSpPr>
        <p:spPr>
          <a:xfrm>
            <a:off x="3021652" y="2968058"/>
            <a:ext cx="0" cy="57223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>
            <a:extLst>
              <a:ext uri="{FF2B5EF4-FFF2-40B4-BE49-F238E27FC236}">
                <a16:creationId xmlns:a16="http://schemas.microsoft.com/office/drawing/2014/main" id="{79D540CE-0F47-4861-B1EE-0128F9873BEB}"/>
              </a:ext>
            </a:extLst>
          </p:cNvPr>
          <p:cNvSpPr/>
          <p:nvPr/>
        </p:nvSpPr>
        <p:spPr>
          <a:xfrm>
            <a:off x="3964026" y="4142094"/>
            <a:ext cx="359923" cy="359923"/>
          </a:xfrm>
          <a:prstGeom prst="ellipse">
            <a:avLst/>
          </a:prstGeom>
          <a:solidFill>
            <a:schemeClr val="bg1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!!Rectangle 9">
            <a:extLst>
              <a:ext uri="{FF2B5EF4-FFF2-40B4-BE49-F238E27FC236}">
                <a16:creationId xmlns:a16="http://schemas.microsoft.com/office/drawing/2014/main" id="{B99A94BF-8126-44DB-B0AF-CCF9608057CB}"/>
              </a:ext>
            </a:extLst>
          </p:cNvPr>
          <p:cNvSpPr/>
          <p:nvPr/>
        </p:nvSpPr>
        <p:spPr>
          <a:xfrm>
            <a:off x="2257036" y="3945789"/>
            <a:ext cx="2321785" cy="822846"/>
          </a:xfrm>
          <a:prstGeom prst="rect">
            <a:avLst/>
          </a:prstGeom>
          <a:ln>
            <a:noFill/>
          </a:ln>
          <a:effectLst>
            <a:outerShdw blurRad="101600" dist="76200" dir="558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24B9353E-DD92-40D5-8715-08FB160883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355" y="4092947"/>
            <a:ext cx="540122" cy="540122"/>
          </a:xfrm>
          <a:prstGeom prst="rect">
            <a:avLst/>
          </a:prstGeom>
        </p:spPr>
      </p:pic>
      <p:sp>
        <p:nvSpPr>
          <p:cNvPr id="33" name="!!ZoneTexte 32">
            <a:extLst>
              <a:ext uri="{FF2B5EF4-FFF2-40B4-BE49-F238E27FC236}">
                <a16:creationId xmlns:a16="http://schemas.microsoft.com/office/drawing/2014/main" id="{0E3F8893-BD43-47F0-9FD6-F7C1DDB3F757}"/>
              </a:ext>
            </a:extLst>
          </p:cNvPr>
          <p:cNvSpPr txBox="1"/>
          <p:nvPr/>
        </p:nvSpPr>
        <p:spPr>
          <a:xfrm>
            <a:off x="3056880" y="4055226"/>
            <a:ext cx="164698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2"/>
                </a:solidFill>
              </a:rPr>
              <a:t>USED BY MEN AS</a:t>
            </a:r>
          </a:p>
          <a:p>
            <a:r>
              <a:rPr lang="en-GB" sz="1100" dirty="0">
                <a:solidFill>
                  <a:schemeClr val="bg2"/>
                </a:solidFill>
              </a:rPr>
              <a:t>A FOOD RESOURCE</a:t>
            </a:r>
          </a:p>
          <a:p>
            <a:r>
              <a:rPr lang="en-GB" sz="1100" dirty="0">
                <a:solidFill>
                  <a:schemeClr val="bg2"/>
                </a:solidFill>
              </a:rPr>
              <a:t>FOR MILLENNIA</a:t>
            </a:r>
          </a:p>
        </p:txBody>
      </p: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84724A42-624B-4246-87B1-E0FA20C863E7}"/>
              </a:ext>
            </a:extLst>
          </p:cNvPr>
          <p:cNvCxnSpPr/>
          <p:nvPr/>
        </p:nvCxnSpPr>
        <p:spPr>
          <a:xfrm>
            <a:off x="3021652" y="4069191"/>
            <a:ext cx="0" cy="57223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Ellipse 45">
            <a:extLst>
              <a:ext uri="{FF2B5EF4-FFF2-40B4-BE49-F238E27FC236}">
                <a16:creationId xmlns:a16="http://schemas.microsoft.com/office/drawing/2014/main" id="{0E99A5D6-7D56-4DEB-92A7-41B31DEDEA5B}"/>
              </a:ext>
            </a:extLst>
          </p:cNvPr>
          <p:cNvSpPr/>
          <p:nvPr/>
        </p:nvSpPr>
        <p:spPr>
          <a:xfrm>
            <a:off x="9242260" y="5220697"/>
            <a:ext cx="359923" cy="359923"/>
          </a:xfrm>
          <a:prstGeom prst="ellipse">
            <a:avLst/>
          </a:prstGeom>
          <a:solidFill>
            <a:schemeClr val="bg1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!!Rectangle 9">
            <a:extLst>
              <a:ext uri="{FF2B5EF4-FFF2-40B4-BE49-F238E27FC236}">
                <a16:creationId xmlns:a16="http://schemas.microsoft.com/office/drawing/2014/main" id="{53A2AEDC-3577-4317-8EC5-CE9725E9B2E0}"/>
              </a:ext>
            </a:extLst>
          </p:cNvPr>
          <p:cNvSpPr/>
          <p:nvPr/>
        </p:nvSpPr>
        <p:spPr>
          <a:xfrm>
            <a:off x="7535270" y="5024392"/>
            <a:ext cx="2416569" cy="822846"/>
          </a:xfrm>
          <a:prstGeom prst="rect">
            <a:avLst/>
          </a:prstGeom>
          <a:ln>
            <a:noFill/>
          </a:ln>
          <a:effectLst>
            <a:outerShdw blurRad="101600" dist="76200" dir="558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id="{745AE293-2E05-4AFB-8CC6-2B5CDBEC48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589" y="5171550"/>
            <a:ext cx="540122" cy="540122"/>
          </a:xfrm>
          <a:prstGeom prst="rect">
            <a:avLst/>
          </a:prstGeom>
        </p:spPr>
      </p:pic>
      <p:sp>
        <p:nvSpPr>
          <p:cNvPr id="50" name="ZoneTexte 49">
            <a:extLst>
              <a:ext uri="{FF2B5EF4-FFF2-40B4-BE49-F238E27FC236}">
                <a16:creationId xmlns:a16="http://schemas.microsoft.com/office/drawing/2014/main" id="{DD534C8F-0704-4ED8-9835-2223DADD35F4}"/>
              </a:ext>
            </a:extLst>
          </p:cNvPr>
          <p:cNvSpPr txBox="1"/>
          <p:nvPr/>
        </p:nvSpPr>
        <p:spPr>
          <a:xfrm>
            <a:off x="8335115" y="5045276"/>
            <a:ext cx="20151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2"/>
                </a:solidFill>
              </a:rPr>
              <a:t>LOW CARBON</a:t>
            </a:r>
          </a:p>
          <a:p>
            <a:r>
              <a:rPr lang="en-GB" sz="1100" dirty="0">
                <a:solidFill>
                  <a:schemeClr val="bg2"/>
                </a:solidFill>
              </a:rPr>
              <a:t>PROCESS</a:t>
            </a:r>
          </a:p>
          <a:p>
            <a:r>
              <a:rPr lang="en-GB" sz="1100" dirty="0">
                <a:solidFill>
                  <a:schemeClr val="bg2"/>
                </a:solidFill>
              </a:rPr>
              <a:t>IN THE WHOLE</a:t>
            </a:r>
          </a:p>
          <a:p>
            <a:r>
              <a:rPr lang="en-GB" sz="1100" dirty="0">
                <a:solidFill>
                  <a:schemeClr val="bg2"/>
                </a:solidFill>
              </a:rPr>
              <a:t>PRODUCTION CHAIN</a:t>
            </a:r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C9D0E4DC-D041-4067-BD80-0D95FC2DB7E0}"/>
              </a:ext>
            </a:extLst>
          </p:cNvPr>
          <p:cNvCxnSpPr/>
          <p:nvPr/>
        </p:nvCxnSpPr>
        <p:spPr>
          <a:xfrm>
            <a:off x="8299886" y="5147794"/>
            <a:ext cx="0" cy="57223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!!Rectangle 9">
            <a:extLst>
              <a:ext uri="{FF2B5EF4-FFF2-40B4-BE49-F238E27FC236}">
                <a16:creationId xmlns:a16="http://schemas.microsoft.com/office/drawing/2014/main" id="{6CBDFEE7-E630-4593-8346-FE452EAB2CEB}"/>
              </a:ext>
            </a:extLst>
          </p:cNvPr>
          <p:cNvSpPr/>
          <p:nvPr/>
        </p:nvSpPr>
        <p:spPr>
          <a:xfrm>
            <a:off x="7535270" y="2809543"/>
            <a:ext cx="2416569" cy="822846"/>
          </a:xfrm>
          <a:prstGeom prst="rect">
            <a:avLst/>
          </a:prstGeom>
          <a:ln>
            <a:noFill/>
          </a:ln>
          <a:effectLst>
            <a:outerShdw blurRad="101600" dist="76200" dir="558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CF21B5C3-71FB-4D48-9FE4-6A0639252FD5}"/>
              </a:ext>
            </a:extLst>
          </p:cNvPr>
          <p:cNvSpPr/>
          <p:nvPr/>
        </p:nvSpPr>
        <p:spPr>
          <a:xfrm>
            <a:off x="9242260" y="4113844"/>
            <a:ext cx="359923" cy="359923"/>
          </a:xfrm>
          <a:prstGeom prst="ellipse">
            <a:avLst/>
          </a:prstGeom>
          <a:solidFill>
            <a:schemeClr val="bg1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731E8E3B-3626-49DC-B781-ECD2B6B2B0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133" y="2973979"/>
            <a:ext cx="540122" cy="486109"/>
          </a:xfrm>
          <a:prstGeom prst="rect">
            <a:avLst/>
          </a:prstGeom>
        </p:spPr>
      </p:pic>
      <p:sp>
        <p:nvSpPr>
          <p:cNvPr id="39" name="ZoneTexte 38">
            <a:extLst>
              <a:ext uri="{FF2B5EF4-FFF2-40B4-BE49-F238E27FC236}">
                <a16:creationId xmlns:a16="http://schemas.microsoft.com/office/drawing/2014/main" id="{4FA2D8E0-D164-4351-802F-1C18D6730827}"/>
              </a:ext>
            </a:extLst>
          </p:cNvPr>
          <p:cNvSpPr txBox="1"/>
          <p:nvPr/>
        </p:nvSpPr>
        <p:spPr>
          <a:xfrm>
            <a:off x="8335115" y="2849427"/>
            <a:ext cx="16167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bg2"/>
                </a:solidFill>
              </a:rPr>
              <a:t>PROVIDE REVENUES</a:t>
            </a:r>
          </a:p>
          <a:p>
            <a:r>
              <a:rPr lang="fr-FR" sz="1100" dirty="0">
                <a:solidFill>
                  <a:schemeClr val="bg2"/>
                </a:solidFill>
              </a:rPr>
              <a:t>TO LOCAL</a:t>
            </a:r>
          </a:p>
          <a:p>
            <a:r>
              <a:rPr lang="fr-FR" sz="1100" dirty="0">
                <a:solidFill>
                  <a:schemeClr val="bg2"/>
                </a:solidFill>
              </a:rPr>
              <a:t>POPULATIONS</a:t>
            </a:r>
          </a:p>
        </p:txBody>
      </p: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5F56B13D-8DE7-4C03-A59A-DB816DF4F5D6}"/>
              </a:ext>
            </a:extLst>
          </p:cNvPr>
          <p:cNvCxnSpPr/>
          <p:nvPr/>
        </p:nvCxnSpPr>
        <p:spPr>
          <a:xfrm>
            <a:off x="8299886" y="2932945"/>
            <a:ext cx="0" cy="57223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!!Rectangle 9">
            <a:extLst>
              <a:ext uri="{FF2B5EF4-FFF2-40B4-BE49-F238E27FC236}">
                <a16:creationId xmlns:a16="http://schemas.microsoft.com/office/drawing/2014/main" id="{EEF6C83D-3CE1-453E-923A-F9ACCC5D96DD}"/>
              </a:ext>
            </a:extLst>
          </p:cNvPr>
          <p:cNvSpPr/>
          <p:nvPr/>
        </p:nvSpPr>
        <p:spPr>
          <a:xfrm>
            <a:off x="7535270" y="3917539"/>
            <a:ext cx="2416569" cy="822846"/>
          </a:xfrm>
          <a:prstGeom prst="rect">
            <a:avLst/>
          </a:prstGeom>
          <a:ln>
            <a:noFill/>
          </a:ln>
          <a:effectLst>
            <a:outerShdw blurRad="101600" dist="76200" dir="558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7CE1533E-1878-4E18-BF07-E0E67C0BC6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133" y="4054969"/>
            <a:ext cx="540122" cy="540122"/>
          </a:xfrm>
          <a:prstGeom prst="rect">
            <a:avLst/>
          </a:prstGeom>
        </p:spPr>
      </p:pic>
      <p:sp>
        <p:nvSpPr>
          <p:cNvPr id="44" name="ZoneTexte 43">
            <a:extLst>
              <a:ext uri="{FF2B5EF4-FFF2-40B4-BE49-F238E27FC236}">
                <a16:creationId xmlns:a16="http://schemas.microsoft.com/office/drawing/2014/main" id="{F9F5583E-7871-49CE-B2D8-F9FB4AB67179}"/>
              </a:ext>
            </a:extLst>
          </p:cNvPr>
          <p:cNvSpPr txBox="1"/>
          <p:nvPr/>
        </p:nvSpPr>
        <p:spPr>
          <a:xfrm>
            <a:off x="8335115" y="4130108"/>
            <a:ext cx="15618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bg2"/>
                </a:solidFill>
              </a:rPr>
              <a:t>TREE FRIENDLY</a:t>
            </a:r>
          </a:p>
          <a:p>
            <a:r>
              <a:rPr lang="fr-FR" sz="1100" dirty="0">
                <a:solidFill>
                  <a:schemeClr val="bg2"/>
                </a:solidFill>
              </a:rPr>
              <a:t>HARVEST</a:t>
            </a:r>
          </a:p>
        </p:txBody>
      </p: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735CB342-4F78-4F8E-B7F6-71DAB0390916}"/>
              </a:ext>
            </a:extLst>
          </p:cNvPr>
          <p:cNvCxnSpPr/>
          <p:nvPr/>
        </p:nvCxnSpPr>
        <p:spPr>
          <a:xfrm>
            <a:off x="8299886" y="4040941"/>
            <a:ext cx="0" cy="57223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!!Groupe 51">
            <a:extLst>
              <a:ext uri="{FF2B5EF4-FFF2-40B4-BE49-F238E27FC236}">
                <a16:creationId xmlns:a16="http://schemas.microsoft.com/office/drawing/2014/main" id="{6B78908A-1451-4520-B144-EA7FEB312F55}"/>
              </a:ext>
            </a:extLst>
          </p:cNvPr>
          <p:cNvGrpSpPr/>
          <p:nvPr/>
        </p:nvGrpSpPr>
        <p:grpSpPr>
          <a:xfrm>
            <a:off x="12082770" y="2051335"/>
            <a:ext cx="5293129" cy="4014153"/>
            <a:chOff x="2293975" y="2269535"/>
            <a:chExt cx="5462027" cy="4142240"/>
          </a:xfrm>
        </p:grpSpPr>
        <p:pic>
          <p:nvPicPr>
            <p:cNvPr id="65" name="Picture 3">
              <a:extLst>
                <a:ext uri="{FF2B5EF4-FFF2-40B4-BE49-F238E27FC236}">
                  <a16:creationId xmlns:a16="http://schemas.microsoft.com/office/drawing/2014/main" id="{FAD0C3D6-6E78-4999-AA0D-F3A8827DA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3975" y="2269535"/>
              <a:ext cx="5462027" cy="4142240"/>
            </a:xfrm>
            <a:prstGeom prst="rect">
              <a:avLst/>
            </a:prstGeom>
          </p:spPr>
        </p:pic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362E38CE-2515-401D-A1B4-E9CCCB2C3475}"/>
                </a:ext>
              </a:extLst>
            </p:cNvPr>
            <p:cNvSpPr/>
            <p:nvPr/>
          </p:nvSpPr>
          <p:spPr>
            <a:xfrm>
              <a:off x="3098800" y="3511550"/>
              <a:ext cx="501650" cy="165079"/>
            </a:xfrm>
            <a:prstGeom prst="rect">
              <a:avLst/>
            </a:prstGeom>
            <a:solidFill>
              <a:srgbClr val="0095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US" sz="900" dirty="0"/>
                <a:t>SENEGAL</a:t>
              </a:r>
              <a:endParaRPr lang="fr-FR" sz="800" dirty="0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75A11AED-7EFF-488A-9095-D53A1671436C}"/>
                </a:ext>
              </a:extLst>
            </p:cNvPr>
            <p:cNvSpPr/>
            <p:nvPr/>
          </p:nvSpPr>
          <p:spPr>
            <a:xfrm>
              <a:off x="5327650" y="3722227"/>
              <a:ext cx="869947" cy="165079"/>
            </a:xfrm>
            <a:prstGeom prst="rect">
              <a:avLst/>
            </a:prstGeom>
            <a:solidFill>
              <a:srgbClr val="0095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US" sz="900" dirty="0"/>
                <a:t>SOUTH SUDAN</a:t>
              </a:r>
              <a:endParaRPr lang="fr-FR" sz="800" dirty="0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C841249C-47A9-40A8-B98F-234A5168C46D}"/>
                </a:ext>
              </a:extLst>
            </p:cNvPr>
            <p:cNvSpPr/>
            <p:nvPr/>
          </p:nvSpPr>
          <p:spPr>
            <a:xfrm>
              <a:off x="5546846" y="3364136"/>
              <a:ext cx="501650" cy="165079"/>
            </a:xfrm>
            <a:prstGeom prst="rect">
              <a:avLst/>
            </a:prstGeom>
            <a:solidFill>
              <a:srgbClr val="A132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US" sz="900" dirty="0"/>
                <a:t>SUDAN</a:t>
              </a:r>
              <a:endParaRPr lang="fr-FR"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505284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7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!!Image 14">
            <a:extLst>
              <a:ext uri="{FF2B5EF4-FFF2-40B4-BE49-F238E27FC236}">
                <a16:creationId xmlns:a16="http://schemas.microsoft.com/office/drawing/2014/main" id="{B4B6E651-55C5-4671-BA48-C178984326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643" y="1309731"/>
            <a:ext cx="11451202" cy="5025894"/>
          </a:xfrm>
          <a:prstGeom prst="rect">
            <a:avLst/>
          </a:prstGeom>
        </p:spPr>
      </p:pic>
      <p:pic>
        <p:nvPicPr>
          <p:cNvPr id="8" name="!!IZ">
            <a:extLst>
              <a:ext uri="{FF2B5EF4-FFF2-40B4-BE49-F238E27FC236}">
                <a16:creationId xmlns:a16="http://schemas.microsoft.com/office/drawing/2014/main" id="{43F21861-57F2-4682-BE8E-156CCDB98F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701480" y="1312445"/>
            <a:ext cx="3808240" cy="5025894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05F78DE-289D-49AE-A6A3-33F5CAA48F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0216" y="6492875"/>
            <a:ext cx="761496" cy="365125"/>
          </a:xfrm>
        </p:spPr>
        <p:txBody>
          <a:bodyPr/>
          <a:lstStyle/>
          <a:p>
            <a:fld id="{41B732A3-3298-4B17-ABD6-6B679B23A20D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7" name="!!ZoneTexte 6">
            <a:extLst>
              <a:ext uri="{FF2B5EF4-FFF2-40B4-BE49-F238E27FC236}">
                <a16:creationId xmlns:a16="http://schemas.microsoft.com/office/drawing/2014/main" id="{EC485004-67BC-4DE6-B580-D96BFD6DA580}"/>
              </a:ext>
            </a:extLst>
          </p:cNvPr>
          <p:cNvSpPr txBox="1"/>
          <p:nvPr/>
        </p:nvSpPr>
        <p:spPr>
          <a:xfrm>
            <a:off x="390495" y="-1238214"/>
            <a:ext cx="114512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00" b="1" dirty="0">
                <a:solidFill>
                  <a:schemeClr val="accent3"/>
                </a:solidFill>
                <a:latin typeface="Arial" panose="020B0604020202020204" pitchFamily="34" charset="0"/>
              </a:rPr>
              <a:t>MAIN PRODUCING COUNTRIES </a:t>
            </a:r>
          </a:p>
        </p:txBody>
      </p:sp>
      <p:grpSp>
        <p:nvGrpSpPr>
          <p:cNvPr id="52" name="!!Groupe 51">
            <a:extLst>
              <a:ext uri="{FF2B5EF4-FFF2-40B4-BE49-F238E27FC236}">
                <a16:creationId xmlns:a16="http://schemas.microsoft.com/office/drawing/2014/main" id="{B80897AA-17D1-4BD4-97E1-E308CA6668A6}"/>
              </a:ext>
            </a:extLst>
          </p:cNvPr>
          <p:cNvGrpSpPr/>
          <p:nvPr/>
        </p:nvGrpSpPr>
        <p:grpSpPr>
          <a:xfrm>
            <a:off x="12611789" y="2051335"/>
            <a:ext cx="5293129" cy="4014153"/>
            <a:chOff x="2293975" y="2269535"/>
            <a:chExt cx="5462027" cy="4142240"/>
          </a:xfrm>
        </p:grpSpPr>
        <p:pic>
          <p:nvPicPr>
            <p:cNvPr id="53" name="Picture 3">
              <a:extLst>
                <a:ext uri="{FF2B5EF4-FFF2-40B4-BE49-F238E27FC236}">
                  <a16:creationId xmlns:a16="http://schemas.microsoft.com/office/drawing/2014/main" id="{5DC6F192-EFF4-4967-813F-39F4C8025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3975" y="2269535"/>
              <a:ext cx="5462027" cy="4142240"/>
            </a:xfrm>
            <a:prstGeom prst="rect">
              <a:avLst/>
            </a:prstGeom>
          </p:spPr>
        </p:pic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8968C3A0-82B4-493D-8375-377EE3750BD9}"/>
                </a:ext>
              </a:extLst>
            </p:cNvPr>
            <p:cNvSpPr/>
            <p:nvPr/>
          </p:nvSpPr>
          <p:spPr>
            <a:xfrm>
              <a:off x="3098800" y="3511550"/>
              <a:ext cx="501650" cy="165079"/>
            </a:xfrm>
            <a:prstGeom prst="rect">
              <a:avLst/>
            </a:prstGeom>
            <a:solidFill>
              <a:srgbClr val="0095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US" sz="900" dirty="0"/>
                <a:t>SENEGAL</a:t>
              </a:r>
              <a:endParaRPr lang="fr-FR" sz="800" dirty="0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7957988-B4F6-4B61-96F3-7DDC9CA83936}"/>
                </a:ext>
              </a:extLst>
            </p:cNvPr>
            <p:cNvSpPr/>
            <p:nvPr/>
          </p:nvSpPr>
          <p:spPr>
            <a:xfrm>
              <a:off x="5327650" y="3722227"/>
              <a:ext cx="869947" cy="165079"/>
            </a:xfrm>
            <a:prstGeom prst="rect">
              <a:avLst/>
            </a:prstGeom>
            <a:solidFill>
              <a:srgbClr val="0095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US" sz="900" dirty="0"/>
                <a:t>SOUTH SUDAN</a:t>
              </a:r>
              <a:endParaRPr lang="fr-FR" sz="800" dirty="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1FBE3287-71CC-4D8C-B987-63AA4DAF222F}"/>
                </a:ext>
              </a:extLst>
            </p:cNvPr>
            <p:cNvSpPr/>
            <p:nvPr/>
          </p:nvSpPr>
          <p:spPr>
            <a:xfrm>
              <a:off x="5546846" y="3364136"/>
              <a:ext cx="501650" cy="165079"/>
            </a:xfrm>
            <a:prstGeom prst="rect">
              <a:avLst/>
            </a:prstGeom>
            <a:solidFill>
              <a:srgbClr val="A132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US" sz="900" dirty="0"/>
                <a:t>SUDAN</a:t>
              </a:r>
              <a:endParaRPr lang="fr-FR" sz="800" dirty="0"/>
            </a:p>
          </p:txBody>
        </p:sp>
      </p:grpSp>
      <p:sp>
        <p:nvSpPr>
          <p:cNvPr id="70" name="!!Rectangle rouge">
            <a:extLst>
              <a:ext uri="{FF2B5EF4-FFF2-40B4-BE49-F238E27FC236}">
                <a16:creationId xmlns:a16="http://schemas.microsoft.com/office/drawing/2014/main" id="{0FEFABB9-2110-4D12-9308-A097D5E57189}"/>
              </a:ext>
            </a:extLst>
          </p:cNvPr>
          <p:cNvSpPr/>
          <p:nvPr/>
        </p:nvSpPr>
        <p:spPr>
          <a:xfrm>
            <a:off x="16808137" y="4314781"/>
            <a:ext cx="1438742" cy="603399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72" name="!!ZoneTexte Z">
            <a:extLst>
              <a:ext uri="{FF2B5EF4-FFF2-40B4-BE49-F238E27FC236}">
                <a16:creationId xmlns:a16="http://schemas.microsoft.com/office/drawing/2014/main" id="{19811FF3-93B1-4110-B76A-E427E858A3DE}"/>
              </a:ext>
            </a:extLst>
          </p:cNvPr>
          <p:cNvSpPr txBox="1"/>
          <p:nvPr/>
        </p:nvSpPr>
        <p:spPr>
          <a:xfrm>
            <a:off x="16746066" y="4325710"/>
            <a:ext cx="1561888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en-GB" sz="1300" b="1" cap="all" dirty="0">
                <a:solidFill>
                  <a:schemeClr val="bg1"/>
                </a:solidFill>
              </a:rPr>
              <a:t>New opportunities</a:t>
            </a:r>
          </a:p>
          <a:p>
            <a:pPr algn="ctr">
              <a:lnSpc>
                <a:spcPts val="1300"/>
              </a:lnSpc>
            </a:pPr>
            <a:r>
              <a:rPr lang="en-GB" sz="1300" b="1" cap="all" dirty="0">
                <a:solidFill>
                  <a:schemeClr val="bg1"/>
                </a:solidFill>
              </a:rPr>
              <a:t>for acacia gum</a:t>
            </a:r>
          </a:p>
        </p:txBody>
      </p:sp>
      <p:sp>
        <p:nvSpPr>
          <p:cNvPr id="10" name="!!Rectangle 9">
            <a:extLst>
              <a:ext uri="{FF2B5EF4-FFF2-40B4-BE49-F238E27FC236}">
                <a16:creationId xmlns:a16="http://schemas.microsoft.com/office/drawing/2014/main" id="{459B177D-D837-4B08-8D53-A561F1905A36}"/>
              </a:ext>
            </a:extLst>
          </p:cNvPr>
          <p:cNvSpPr/>
          <p:nvPr/>
        </p:nvSpPr>
        <p:spPr>
          <a:xfrm>
            <a:off x="12329584" y="4012595"/>
            <a:ext cx="1170916" cy="32427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24" name="!!Rectangle 9">
            <a:extLst>
              <a:ext uri="{FF2B5EF4-FFF2-40B4-BE49-F238E27FC236}">
                <a16:creationId xmlns:a16="http://schemas.microsoft.com/office/drawing/2014/main" id="{3E01A9BE-0A74-44CB-97C9-051D1DDF5CB2}"/>
              </a:ext>
            </a:extLst>
          </p:cNvPr>
          <p:cNvSpPr/>
          <p:nvPr/>
        </p:nvSpPr>
        <p:spPr>
          <a:xfrm>
            <a:off x="16111151" y="1918859"/>
            <a:ext cx="1269829" cy="425758"/>
          </a:xfrm>
          <a:prstGeom prst="rect">
            <a:avLst/>
          </a:prstGeom>
          <a:solidFill>
            <a:srgbClr val="E3993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75" name="!!ZoneTexte 20">
            <a:extLst>
              <a:ext uri="{FF2B5EF4-FFF2-40B4-BE49-F238E27FC236}">
                <a16:creationId xmlns:a16="http://schemas.microsoft.com/office/drawing/2014/main" id="{C3DECC83-84E8-41E6-A208-B965AE0C0CFB}"/>
              </a:ext>
            </a:extLst>
          </p:cNvPr>
          <p:cNvSpPr txBox="1"/>
          <p:nvPr/>
        </p:nvSpPr>
        <p:spPr>
          <a:xfrm>
            <a:off x="16111151" y="1935003"/>
            <a:ext cx="1269829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fr-FR" sz="1300" b="1" cap="all" dirty="0">
                <a:solidFill>
                  <a:schemeClr val="bg1"/>
                </a:solidFill>
              </a:rPr>
              <a:t>1</a:t>
            </a:r>
            <a:r>
              <a:rPr lang="fr-FR" sz="1300" cap="all" baseline="30000" dirty="0">
                <a:solidFill>
                  <a:schemeClr val="bg1"/>
                </a:solidFill>
              </a:rPr>
              <a:t>st</a:t>
            </a:r>
            <a:r>
              <a:rPr lang="fr-FR" sz="1300" b="1" cap="all" dirty="0">
                <a:solidFill>
                  <a:schemeClr val="bg1"/>
                </a:solidFill>
              </a:rPr>
              <a:t> producing</a:t>
            </a:r>
          </a:p>
          <a:p>
            <a:pPr algn="ctr">
              <a:lnSpc>
                <a:spcPts val="1300"/>
              </a:lnSpc>
            </a:pPr>
            <a:r>
              <a:rPr lang="fr-FR" sz="1300" b="1" cap="all" dirty="0">
                <a:solidFill>
                  <a:schemeClr val="bg1"/>
                </a:solidFill>
              </a:rPr>
              <a:t>country</a:t>
            </a:r>
          </a:p>
        </p:txBody>
      </p:sp>
      <p:sp>
        <p:nvSpPr>
          <p:cNvPr id="76" name="!!ZoneTexte 32">
            <a:extLst>
              <a:ext uri="{FF2B5EF4-FFF2-40B4-BE49-F238E27FC236}">
                <a16:creationId xmlns:a16="http://schemas.microsoft.com/office/drawing/2014/main" id="{53DC5CE6-6BB7-4500-80D4-1B0ADE635330}"/>
              </a:ext>
            </a:extLst>
          </p:cNvPr>
          <p:cNvSpPr txBox="1"/>
          <p:nvPr/>
        </p:nvSpPr>
        <p:spPr>
          <a:xfrm>
            <a:off x="12329585" y="4026809"/>
            <a:ext cx="117091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00" b="1" dirty="0">
                <a:solidFill>
                  <a:schemeClr val="bg1"/>
                </a:solidFill>
              </a:rPr>
              <a:t>PLANTATIONS</a:t>
            </a:r>
          </a:p>
        </p:txBody>
      </p:sp>
      <p:sp>
        <p:nvSpPr>
          <p:cNvPr id="3" name="!!ZoneTexte 2">
            <a:extLst>
              <a:ext uri="{FF2B5EF4-FFF2-40B4-BE49-F238E27FC236}">
                <a16:creationId xmlns:a16="http://schemas.microsoft.com/office/drawing/2014/main" id="{0FD3DA53-EDB7-4F94-8A90-4E1BA86C227F}"/>
              </a:ext>
            </a:extLst>
          </p:cNvPr>
          <p:cNvSpPr txBox="1"/>
          <p:nvPr/>
        </p:nvSpPr>
        <p:spPr>
          <a:xfrm>
            <a:off x="390495" y="327950"/>
            <a:ext cx="114512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00" b="1" dirty="0">
                <a:solidFill>
                  <a:schemeClr val="accent3"/>
                </a:solidFill>
                <a:latin typeface="Arial" panose="020B0604020202020204" pitchFamily="34" charset="0"/>
              </a:rPr>
              <a:t>ALLAND &amp; ROBERT</a:t>
            </a:r>
          </a:p>
        </p:txBody>
      </p:sp>
      <p:sp>
        <p:nvSpPr>
          <p:cNvPr id="29" name="!!Rectangle 33">
            <a:extLst>
              <a:ext uri="{FF2B5EF4-FFF2-40B4-BE49-F238E27FC236}">
                <a16:creationId xmlns:a16="http://schemas.microsoft.com/office/drawing/2014/main" id="{673CDC48-FBAE-4CCC-AC2C-F7834C4EDE3D}"/>
              </a:ext>
            </a:extLst>
          </p:cNvPr>
          <p:cNvSpPr/>
          <p:nvPr/>
        </p:nvSpPr>
        <p:spPr>
          <a:xfrm>
            <a:off x="2435016" y="1101715"/>
            <a:ext cx="7310587" cy="456373"/>
          </a:xfrm>
          <a:prstGeom prst="rect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100"/>
              </a:lnSpc>
            </a:pP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30" name="!!ZoneTexte 5">
            <a:extLst>
              <a:ext uri="{FF2B5EF4-FFF2-40B4-BE49-F238E27FC236}">
                <a16:creationId xmlns:a16="http://schemas.microsoft.com/office/drawing/2014/main" id="{61B248E9-0377-4016-A494-317991D69F52}"/>
              </a:ext>
            </a:extLst>
          </p:cNvPr>
          <p:cNvSpPr txBox="1"/>
          <p:nvPr/>
        </p:nvSpPr>
        <p:spPr>
          <a:xfrm>
            <a:off x="2342521" y="1089273"/>
            <a:ext cx="75069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700" dirty="0">
                <a:solidFill>
                  <a:schemeClr val="bg1"/>
                </a:solidFill>
              </a:rPr>
              <a:t>WORKS WITH RAW MATERIAL SUPPLIERS</a:t>
            </a:r>
            <a:endParaRPr lang="en-GB" sz="2700" b="1" dirty="0"/>
          </a:p>
        </p:txBody>
      </p:sp>
      <p:grpSp>
        <p:nvGrpSpPr>
          <p:cNvPr id="34" name="!!Groupe 33">
            <a:extLst>
              <a:ext uri="{FF2B5EF4-FFF2-40B4-BE49-F238E27FC236}">
                <a16:creationId xmlns:a16="http://schemas.microsoft.com/office/drawing/2014/main" id="{7E6DC8F8-6C12-4DC7-9506-7ABC10AF1F89}"/>
              </a:ext>
            </a:extLst>
          </p:cNvPr>
          <p:cNvGrpSpPr/>
          <p:nvPr/>
        </p:nvGrpSpPr>
        <p:grpSpPr>
          <a:xfrm>
            <a:off x="1124321" y="3861181"/>
            <a:ext cx="1893672" cy="2299229"/>
            <a:chOff x="1124321" y="3861181"/>
            <a:chExt cx="1893672" cy="2299229"/>
          </a:xfrm>
        </p:grpSpPr>
        <p:sp>
          <p:nvSpPr>
            <p:cNvPr id="16" name="!!Rectangle 15">
              <a:extLst>
                <a:ext uri="{FF2B5EF4-FFF2-40B4-BE49-F238E27FC236}">
                  <a16:creationId xmlns:a16="http://schemas.microsoft.com/office/drawing/2014/main" id="{BC6BE99C-48E3-4B82-A5A0-DC8F56A3B878}"/>
                </a:ext>
              </a:extLst>
            </p:cNvPr>
            <p:cNvSpPr/>
            <p:nvPr/>
          </p:nvSpPr>
          <p:spPr>
            <a:xfrm>
              <a:off x="1317594" y="4026809"/>
              <a:ext cx="1692961" cy="2133601"/>
            </a:xfrm>
            <a:prstGeom prst="rect">
              <a:avLst/>
            </a:prstGeom>
            <a:solidFill>
              <a:schemeClr val="accent4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!!ZoneTexte 10">
              <a:extLst>
                <a:ext uri="{FF2B5EF4-FFF2-40B4-BE49-F238E27FC236}">
                  <a16:creationId xmlns:a16="http://schemas.microsoft.com/office/drawing/2014/main" id="{09545B5D-9819-4B80-A83C-1F259C451EB4}"/>
                </a:ext>
              </a:extLst>
            </p:cNvPr>
            <p:cNvSpPr txBox="1"/>
            <p:nvPr/>
          </p:nvSpPr>
          <p:spPr>
            <a:xfrm>
              <a:off x="1317594" y="5193823"/>
              <a:ext cx="1700399" cy="733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US" sz="900" dirty="0">
                  <a:solidFill>
                    <a:schemeClr val="bg1"/>
                  </a:solidFill>
                </a:rPr>
                <a:t>Working with suppliers</a:t>
              </a:r>
            </a:p>
            <a:p>
              <a:pPr algn="ctr">
                <a:lnSpc>
                  <a:spcPts val="1000"/>
                </a:lnSpc>
              </a:pPr>
              <a:r>
                <a:rPr lang="en-US" sz="900" dirty="0">
                  <a:solidFill>
                    <a:schemeClr val="bg1"/>
                  </a:solidFill>
                </a:rPr>
                <a:t>to </a:t>
              </a:r>
              <a:r>
                <a:rPr lang="en-US" sz="900" b="1" dirty="0">
                  <a:solidFill>
                    <a:schemeClr val="bg1"/>
                  </a:solidFill>
                </a:rPr>
                <a:t>improve harversting </a:t>
              </a:r>
              <a:r>
                <a:rPr lang="en-US" sz="900" dirty="0">
                  <a:solidFill>
                    <a:schemeClr val="bg1"/>
                  </a:solidFill>
                </a:rPr>
                <a:t>and selection</a:t>
              </a:r>
              <a:r>
                <a:rPr lang="en-US" sz="900" b="1" dirty="0">
                  <a:solidFill>
                    <a:schemeClr val="bg1"/>
                  </a:solidFill>
                </a:rPr>
                <a:t> </a:t>
              </a:r>
              <a:r>
                <a:rPr lang="en-US" sz="900" dirty="0">
                  <a:solidFill>
                    <a:schemeClr val="bg1"/>
                  </a:solidFill>
                </a:rPr>
                <a:t>of crude gum and </a:t>
              </a:r>
              <a:r>
                <a:rPr lang="en-US" sz="900" b="1" dirty="0">
                  <a:solidFill>
                    <a:schemeClr val="bg1"/>
                  </a:solidFill>
                </a:rPr>
                <a:t>ensure</a:t>
              </a:r>
              <a:r>
                <a:rPr lang="en-US" sz="900" dirty="0">
                  <a:solidFill>
                    <a:schemeClr val="bg1"/>
                  </a:solidFill>
                </a:rPr>
                <a:t> </a:t>
              </a:r>
              <a:r>
                <a:rPr lang="en-US" sz="900" b="1" dirty="0">
                  <a:solidFill>
                    <a:schemeClr val="bg1"/>
                  </a:solidFill>
                </a:rPr>
                <a:t>safety</a:t>
              </a:r>
            </a:p>
            <a:p>
              <a:pPr algn="ctr">
                <a:lnSpc>
                  <a:spcPts val="1000"/>
                </a:lnSpc>
              </a:pPr>
              <a:r>
                <a:rPr lang="en-US" sz="900" b="1" dirty="0">
                  <a:solidFill>
                    <a:schemeClr val="bg1"/>
                  </a:solidFill>
                </a:rPr>
                <a:t>of supplies</a:t>
              </a:r>
              <a:endParaRPr lang="fr-FR" sz="900" b="1" dirty="0">
                <a:solidFill>
                  <a:schemeClr val="bg1"/>
                </a:solidFill>
              </a:endParaRPr>
            </a:p>
          </p:txBody>
        </p:sp>
        <p:pic>
          <p:nvPicPr>
            <p:cNvPr id="13" name="!!Image 12">
              <a:extLst>
                <a:ext uri="{FF2B5EF4-FFF2-40B4-BE49-F238E27FC236}">
                  <a16:creationId xmlns:a16="http://schemas.microsoft.com/office/drawing/2014/main" id="{7246C186-C69B-4151-AF13-C70AEA6E5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3925" y="4132016"/>
              <a:ext cx="720298" cy="748002"/>
            </a:xfrm>
            <a:prstGeom prst="rect">
              <a:avLst/>
            </a:prstGeom>
          </p:spPr>
        </p:pic>
        <p:cxnSp>
          <p:nvCxnSpPr>
            <p:cNvPr id="19" name="!!Connecteur droit 18">
              <a:extLst>
                <a:ext uri="{FF2B5EF4-FFF2-40B4-BE49-F238E27FC236}">
                  <a16:creationId xmlns:a16="http://schemas.microsoft.com/office/drawing/2014/main" id="{5A305DDE-C88D-4508-92B6-FF9678060A11}"/>
                </a:ext>
              </a:extLst>
            </p:cNvPr>
            <p:cNvCxnSpPr/>
            <p:nvPr/>
          </p:nvCxnSpPr>
          <p:spPr>
            <a:xfrm>
              <a:off x="1369315" y="5023236"/>
              <a:ext cx="158951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!!Ellipse 19">
              <a:extLst>
                <a:ext uri="{FF2B5EF4-FFF2-40B4-BE49-F238E27FC236}">
                  <a16:creationId xmlns:a16="http://schemas.microsoft.com/office/drawing/2014/main" id="{52380EA1-101C-41C9-8B2D-7836B800B1E1}"/>
                </a:ext>
              </a:extLst>
            </p:cNvPr>
            <p:cNvSpPr/>
            <p:nvPr/>
          </p:nvSpPr>
          <p:spPr>
            <a:xfrm>
              <a:off x="1124321" y="3861181"/>
              <a:ext cx="395680" cy="3956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accent4"/>
                  </a:solidFill>
                </a:rPr>
                <a:t>1</a:t>
              </a:r>
            </a:p>
          </p:txBody>
        </p:sp>
      </p:grpSp>
      <p:grpSp>
        <p:nvGrpSpPr>
          <p:cNvPr id="36" name="!!Groupe 35">
            <a:extLst>
              <a:ext uri="{FF2B5EF4-FFF2-40B4-BE49-F238E27FC236}">
                <a16:creationId xmlns:a16="http://schemas.microsoft.com/office/drawing/2014/main" id="{1B6DDB76-BFA1-4FBA-96C5-A59196AC85DB}"/>
              </a:ext>
            </a:extLst>
          </p:cNvPr>
          <p:cNvGrpSpPr/>
          <p:nvPr/>
        </p:nvGrpSpPr>
        <p:grpSpPr>
          <a:xfrm>
            <a:off x="3051186" y="3861181"/>
            <a:ext cx="1939194" cy="2299229"/>
            <a:chOff x="3051186" y="3861181"/>
            <a:chExt cx="1939194" cy="2299229"/>
          </a:xfrm>
        </p:grpSpPr>
        <p:sp>
          <p:nvSpPr>
            <p:cNvPr id="42" name="!!Rectangle 41">
              <a:extLst>
                <a:ext uri="{FF2B5EF4-FFF2-40B4-BE49-F238E27FC236}">
                  <a16:creationId xmlns:a16="http://schemas.microsoft.com/office/drawing/2014/main" id="{D1D9ACA9-47E7-48FD-98A0-71B54A58BFE3}"/>
                </a:ext>
              </a:extLst>
            </p:cNvPr>
            <p:cNvSpPr/>
            <p:nvPr/>
          </p:nvSpPr>
          <p:spPr>
            <a:xfrm>
              <a:off x="3241037" y="4026809"/>
              <a:ext cx="1692961" cy="2133601"/>
            </a:xfrm>
            <a:prstGeom prst="rect">
              <a:avLst/>
            </a:prstGeom>
            <a:solidFill>
              <a:schemeClr val="accent4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3" name="!!ZoneTexte 42">
              <a:extLst>
                <a:ext uri="{FF2B5EF4-FFF2-40B4-BE49-F238E27FC236}">
                  <a16:creationId xmlns:a16="http://schemas.microsoft.com/office/drawing/2014/main" id="{B3774862-9CB4-4753-B3B6-75B9EF70E564}"/>
                </a:ext>
              </a:extLst>
            </p:cNvPr>
            <p:cNvSpPr txBox="1"/>
            <p:nvPr/>
          </p:nvSpPr>
          <p:spPr>
            <a:xfrm>
              <a:off x="3199360" y="5188865"/>
              <a:ext cx="179102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GB" sz="900" b="1" dirty="0">
                  <a:solidFill>
                    <a:schemeClr val="bg1"/>
                  </a:solidFill>
                </a:rPr>
                <a:t>Helping the development </a:t>
              </a:r>
              <a:r>
                <a:rPr lang="en-GB" sz="900" dirty="0">
                  <a:solidFill>
                    <a:schemeClr val="bg1"/>
                  </a:solidFill>
                </a:rPr>
                <a:t>of the local acacia gum industry</a:t>
              </a:r>
            </a:p>
            <a:p>
              <a:pPr algn="ctr">
                <a:lnSpc>
                  <a:spcPts val="1000"/>
                </a:lnSpc>
              </a:pPr>
              <a:r>
                <a:rPr lang="en-GB" sz="900" dirty="0">
                  <a:solidFill>
                    <a:schemeClr val="bg1"/>
                  </a:solidFill>
                </a:rPr>
                <a:t>in Africa </a:t>
              </a:r>
            </a:p>
            <a:p>
              <a:pPr algn="ctr">
                <a:lnSpc>
                  <a:spcPts val="1000"/>
                </a:lnSpc>
              </a:pPr>
              <a:r>
                <a:rPr lang="en-GB" sz="900" dirty="0">
                  <a:solidFill>
                    <a:schemeClr val="bg1"/>
                  </a:solidFill>
                </a:rPr>
                <a:t>Kibbling and sorting installations in Senegal, Chad and Mali</a:t>
              </a:r>
            </a:p>
          </p:txBody>
        </p:sp>
        <p:cxnSp>
          <p:nvCxnSpPr>
            <p:cNvPr id="45" name="!!Connecteur droit 44">
              <a:extLst>
                <a:ext uri="{FF2B5EF4-FFF2-40B4-BE49-F238E27FC236}">
                  <a16:creationId xmlns:a16="http://schemas.microsoft.com/office/drawing/2014/main" id="{A64565EE-FECF-4B72-828E-1C2DFF3B117D}"/>
                </a:ext>
              </a:extLst>
            </p:cNvPr>
            <p:cNvCxnSpPr/>
            <p:nvPr/>
          </p:nvCxnSpPr>
          <p:spPr>
            <a:xfrm>
              <a:off x="3292758" y="5023236"/>
              <a:ext cx="158951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!!Ellipse 65">
              <a:extLst>
                <a:ext uri="{FF2B5EF4-FFF2-40B4-BE49-F238E27FC236}">
                  <a16:creationId xmlns:a16="http://schemas.microsoft.com/office/drawing/2014/main" id="{00D9D569-6318-4C3B-A400-4DD59C5FA4FE}"/>
                </a:ext>
              </a:extLst>
            </p:cNvPr>
            <p:cNvSpPr/>
            <p:nvPr/>
          </p:nvSpPr>
          <p:spPr>
            <a:xfrm>
              <a:off x="3051186" y="3861181"/>
              <a:ext cx="395680" cy="3956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accent4"/>
                  </a:solidFill>
                </a:rPr>
                <a:t>2</a:t>
              </a:r>
            </a:p>
          </p:txBody>
        </p:sp>
        <p:pic>
          <p:nvPicPr>
            <p:cNvPr id="22" name="!!Graphique 21" descr="Engrenage">
              <a:extLst>
                <a:ext uri="{FF2B5EF4-FFF2-40B4-BE49-F238E27FC236}">
                  <a16:creationId xmlns:a16="http://schemas.microsoft.com/office/drawing/2014/main" id="{F8D19F74-1314-42C1-9834-6FB9EF320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627340" y="4079611"/>
              <a:ext cx="914400" cy="914400"/>
            </a:xfrm>
            <a:prstGeom prst="rect">
              <a:avLst/>
            </a:prstGeom>
          </p:spPr>
        </p:pic>
      </p:grpSp>
      <p:grpSp>
        <p:nvGrpSpPr>
          <p:cNvPr id="37" name="!!Groupe 36">
            <a:extLst>
              <a:ext uri="{FF2B5EF4-FFF2-40B4-BE49-F238E27FC236}">
                <a16:creationId xmlns:a16="http://schemas.microsoft.com/office/drawing/2014/main" id="{D74EB20C-FAD9-4353-A8DE-FF461F9135A2}"/>
              </a:ext>
            </a:extLst>
          </p:cNvPr>
          <p:cNvGrpSpPr/>
          <p:nvPr/>
        </p:nvGrpSpPr>
        <p:grpSpPr>
          <a:xfrm>
            <a:off x="4966640" y="3861181"/>
            <a:ext cx="1949145" cy="2299229"/>
            <a:chOff x="4966640" y="3861181"/>
            <a:chExt cx="1949145" cy="2299229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A670436-BBDE-4DD6-953F-106BAFD3A5F1}"/>
                </a:ext>
              </a:extLst>
            </p:cNvPr>
            <p:cNvSpPr/>
            <p:nvPr/>
          </p:nvSpPr>
          <p:spPr>
            <a:xfrm>
              <a:off x="5157042" y="4026809"/>
              <a:ext cx="1692961" cy="2133601"/>
            </a:xfrm>
            <a:prstGeom prst="rect">
              <a:avLst/>
            </a:prstGeom>
            <a:solidFill>
              <a:schemeClr val="accent4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C639922E-869C-4D0F-BDFD-14356B92B49B}"/>
                </a:ext>
              </a:extLst>
            </p:cNvPr>
            <p:cNvSpPr txBox="1"/>
            <p:nvPr/>
          </p:nvSpPr>
          <p:spPr>
            <a:xfrm>
              <a:off x="5091259" y="5052759"/>
              <a:ext cx="1824526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GB" sz="900" dirty="0">
                  <a:solidFill>
                    <a:schemeClr val="bg1"/>
                  </a:solidFill>
                </a:rPr>
                <a:t>- Working with all stakeholders to </a:t>
              </a:r>
              <a:r>
                <a:rPr lang="en-GB" sz="900" b="1" dirty="0">
                  <a:solidFill>
                    <a:schemeClr val="bg1"/>
                  </a:solidFill>
                </a:rPr>
                <a:t>share information</a:t>
              </a:r>
            </a:p>
          </p:txBody>
        </p:sp>
        <p:cxnSp>
          <p:nvCxnSpPr>
            <p:cNvPr id="50" name="Connecteur droit 49">
              <a:extLst>
                <a:ext uri="{FF2B5EF4-FFF2-40B4-BE49-F238E27FC236}">
                  <a16:creationId xmlns:a16="http://schemas.microsoft.com/office/drawing/2014/main" id="{A4338B42-3DB5-479A-A8FA-6D096DAD9435}"/>
                </a:ext>
              </a:extLst>
            </p:cNvPr>
            <p:cNvCxnSpPr/>
            <p:nvPr/>
          </p:nvCxnSpPr>
          <p:spPr>
            <a:xfrm>
              <a:off x="5208763" y="5023236"/>
              <a:ext cx="158951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Ellipse 66">
              <a:extLst>
                <a:ext uri="{FF2B5EF4-FFF2-40B4-BE49-F238E27FC236}">
                  <a16:creationId xmlns:a16="http://schemas.microsoft.com/office/drawing/2014/main" id="{47E58AF3-E296-4AF7-B6CE-9A8215CD4A3D}"/>
                </a:ext>
              </a:extLst>
            </p:cNvPr>
            <p:cNvSpPr/>
            <p:nvPr/>
          </p:nvSpPr>
          <p:spPr>
            <a:xfrm>
              <a:off x="4966640" y="3861181"/>
              <a:ext cx="395680" cy="3956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71" name="ZoneTexte 70">
              <a:extLst>
                <a:ext uri="{FF2B5EF4-FFF2-40B4-BE49-F238E27FC236}">
                  <a16:creationId xmlns:a16="http://schemas.microsoft.com/office/drawing/2014/main" id="{B374FE0E-6D16-4665-B76D-3BA69A7D4D0B}"/>
                </a:ext>
              </a:extLst>
            </p:cNvPr>
            <p:cNvSpPr txBox="1"/>
            <p:nvPr/>
          </p:nvSpPr>
          <p:spPr>
            <a:xfrm>
              <a:off x="5091259" y="5407472"/>
              <a:ext cx="1824526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GB" sz="900" dirty="0">
                  <a:solidFill>
                    <a:schemeClr val="bg1"/>
                  </a:solidFill>
                </a:rPr>
                <a:t>- </a:t>
              </a:r>
              <a:r>
                <a:rPr lang="en-GB" sz="900" b="1" dirty="0">
                  <a:solidFill>
                    <a:schemeClr val="bg1"/>
                  </a:solidFill>
                </a:rPr>
                <a:t>Technical assistance</a:t>
              </a:r>
            </a:p>
            <a:p>
              <a:pPr algn="ctr">
                <a:lnSpc>
                  <a:spcPts val="1000"/>
                </a:lnSpc>
              </a:pPr>
              <a:r>
                <a:rPr lang="en-GB" sz="900" dirty="0">
                  <a:solidFill>
                    <a:schemeClr val="bg1"/>
                  </a:solidFill>
                </a:rPr>
                <a:t>to our providers</a:t>
              </a:r>
            </a:p>
          </p:txBody>
        </p:sp>
        <p:sp>
          <p:nvSpPr>
            <p:cNvPr id="73" name="ZoneTexte 72">
              <a:extLst>
                <a:ext uri="{FF2B5EF4-FFF2-40B4-BE49-F238E27FC236}">
                  <a16:creationId xmlns:a16="http://schemas.microsoft.com/office/drawing/2014/main" id="{692079D9-736E-4A31-B11E-1AE6EB6D4069}"/>
                </a:ext>
              </a:extLst>
            </p:cNvPr>
            <p:cNvSpPr txBox="1"/>
            <p:nvPr/>
          </p:nvSpPr>
          <p:spPr>
            <a:xfrm>
              <a:off x="5150274" y="5770817"/>
              <a:ext cx="1699729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GB" sz="900" dirty="0">
                  <a:solidFill>
                    <a:schemeClr val="bg1"/>
                  </a:solidFill>
                </a:rPr>
                <a:t>- Installation of warehouses</a:t>
              </a:r>
            </a:p>
            <a:p>
              <a:pPr algn="ctr">
                <a:lnSpc>
                  <a:spcPts val="1000"/>
                </a:lnSpc>
              </a:pPr>
              <a:r>
                <a:rPr lang="en-GB" sz="900" dirty="0">
                  <a:solidFill>
                    <a:schemeClr val="bg1"/>
                  </a:solidFill>
                </a:rPr>
                <a:t>in </a:t>
              </a:r>
              <a:r>
                <a:rPr lang="en-GB" sz="900" b="1" dirty="0">
                  <a:solidFill>
                    <a:schemeClr val="bg1"/>
                  </a:solidFill>
                </a:rPr>
                <a:t>Senegal, Chad and Mali</a:t>
              </a:r>
            </a:p>
          </p:txBody>
        </p:sp>
        <p:pic>
          <p:nvPicPr>
            <p:cNvPr id="23" name="Graphique 22">
              <a:extLst>
                <a:ext uri="{FF2B5EF4-FFF2-40B4-BE49-F238E27FC236}">
                  <a16:creationId xmlns:a16="http://schemas.microsoft.com/office/drawing/2014/main" id="{651B73BF-1A97-4EDA-BB82-8F3FE716E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683084" y="4188469"/>
              <a:ext cx="642190" cy="688266"/>
            </a:xfrm>
            <a:prstGeom prst="rect">
              <a:avLst/>
            </a:prstGeom>
          </p:spPr>
        </p:pic>
      </p:grpSp>
      <p:grpSp>
        <p:nvGrpSpPr>
          <p:cNvPr id="38" name="!!Groupe 37">
            <a:extLst>
              <a:ext uri="{FF2B5EF4-FFF2-40B4-BE49-F238E27FC236}">
                <a16:creationId xmlns:a16="http://schemas.microsoft.com/office/drawing/2014/main" id="{FBC480E3-4AC8-4C8B-90C8-A48F6C29D6B0}"/>
              </a:ext>
            </a:extLst>
          </p:cNvPr>
          <p:cNvGrpSpPr/>
          <p:nvPr/>
        </p:nvGrpSpPr>
        <p:grpSpPr>
          <a:xfrm>
            <a:off x="6933216" y="3861181"/>
            <a:ext cx="1852855" cy="2299229"/>
            <a:chOff x="6933216" y="3861181"/>
            <a:chExt cx="1852855" cy="2299229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3A669AE-7D1D-4DDA-9676-B93B884D11E7}"/>
                </a:ext>
              </a:extLst>
            </p:cNvPr>
            <p:cNvSpPr/>
            <p:nvPr/>
          </p:nvSpPr>
          <p:spPr>
            <a:xfrm>
              <a:off x="7093110" y="4026809"/>
              <a:ext cx="1692961" cy="2133601"/>
            </a:xfrm>
            <a:prstGeom prst="rect">
              <a:avLst/>
            </a:prstGeom>
            <a:solidFill>
              <a:schemeClr val="accent4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59" name="Connecteur droit 58">
              <a:extLst>
                <a:ext uri="{FF2B5EF4-FFF2-40B4-BE49-F238E27FC236}">
                  <a16:creationId xmlns:a16="http://schemas.microsoft.com/office/drawing/2014/main" id="{7F5CD713-9358-4C90-B5DF-D3A58820025B}"/>
                </a:ext>
              </a:extLst>
            </p:cNvPr>
            <p:cNvCxnSpPr/>
            <p:nvPr/>
          </p:nvCxnSpPr>
          <p:spPr>
            <a:xfrm>
              <a:off x="7144831" y="5023236"/>
              <a:ext cx="158951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Ellipse 67">
              <a:extLst>
                <a:ext uri="{FF2B5EF4-FFF2-40B4-BE49-F238E27FC236}">
                  <a16:creationId xmlns:a16="http://schemas.microsoft.com/office/drawing/2014/main" id="{B98A0AB6-D565-4C2D-A8AD-9A92E948335F}"/>
                </a:ext>
              </a:extLst>
            </p:cNvPr>
            <p:cNvSpPr/>
            <p:nvPr/>
          </p:nvSpPr>
          <p:spPr>
            <a:xfrm>
              <a:off x="6933216" y="3861181"/>
              <a:ext cx="395680" cy="3956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79" name="ZoneTexte 78">
              <a:extLst>
                <a:ext uri="{FF2B5EF4-FFF2-40B4-BE49-F238E27FC236}">
                  <a16:creationId xmlns:a16="http://schemas.microsoft.com/office/drawing/2014/main" id="{A1F1CC0F-D76C-47EE-BC14-405150EDB230}"/>
                </a:ext>
              </a:extLst>
            </p:cNvPr>
            <p:cNvSpPr txBox="1"/>
            <p:nvPr/>
          </p:nvSpPr>
          <p:spPr>
            <a:xfrm>
              <a:off x="7093109" y="5166455"/>
              <a:ext cx="1692961" cy="220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GB" sz="900" dirty="0">
                  <a:solidFill>
                    <a:schemeClr val="bg1"/>
                  </a:solidFill>
                </a:rPr>
                <a:t>- </a:t>
              </a:r>
              <a:r>
                <a:rPr lang="en-GB" sz="900" b="1" dirty="0">
                  <a:solidFill>
                    <a:schemeClr val="bg1"/>
                  </a:solidFill>
                </a:rPr>
                <a:t>Fair trade relations</a:t>
              </a:r>
            </a:p>
          </p:txBody>
        </p:sp>
        <p:sp>
          <p:nvSpPr>
            <p:cNvPr id="80" name="ZoneTexte 79">
              <a:extLst>
                <a:ext uri="{FF2B5EF4-FFF2-40B4-BE49-F238E27FC236}">
                  <a16:creationId xmlns:a16="http://schemas.microsoft.com/office/drawing/2014/main" id="{82706DE1-1C47-421C-96A1-B63B4B5D5E71}"/>
                </a:ext>
              </a:extLst>
            </p:cNvPr>
            <p:cNvSpPr txBox="1"/>
            <p:nvPr/>
          </p:nvSpPr>
          <p:spPr>
            <a:xfrm>
              <a:off x="7093109" y="5427210"/>
              <a:ext cx="1692961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GB" sz="900" dirty="0">
                  <a:solidFill>
                    <a:schemeClr val="bg1"/>
                  </a:solidFill>
                </a:rPr>
                <a:t>- </a:t>
              </a:r>
              <a:r>
                <a:rPr lang="en-GB" sz="900" b="1" dirty="0">
                  <a:solidFill>
                    <a:schemeClr val="bg1"/>
                  </a:solidFill>
                </a:rPr>
                <a:t>Transparent and honest </a:t>
              </a:r>
              <a:r>
                <a:rPr lang="en-GB" sz="900" dirty="0">
                  <a:solidFill>
                    <a:schemeClr val="bg1"/>
                  </a:solidFill>
                </a:rPr>
                <a:t>relationships </a:t>
              </a:r>
            </a:p>
          </p:txBody>
        </p:sp>
        <p:sp>
          <p:nvSpPr>
            <p:cNvPr id="81" name="ZoneTexte 80">
              <a:extLst>
                <a:ext uri="{FF2B5EF4-FFF2-40B4-BE49-F238E27FC236}">
                  <a16:creationId xmlns:a16="http://schemas.microsoft.com/office/drawing/2014/main" id="{2FAC4490-4F5F-41A4-91C0-90FF2B03C170}"/>
                </a:ext>
              </a:extLst>
            </p:cNvPr>
            <p:cNvSpPr txBox="1"/>
            <p:nvPr/>
          </p:nvSpPr>
          <p:spPr>
            <a:xfrm>
              <a:off x="7093109" y="5789615"/>
              <a:ext cx="1692961" cy="220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GB" sz="900" dirty="0">
                  <a:solidFill>
                    <a:schemeClr val="bg1"/>
                  </a:solidFill>
                </a:rPr>
                <a:t>- Offering </a:t>
              </a:r>
              <a:r>
                <a:rPr lang="en-GB" sz="900" b="1" dirty="0">
                  <a:solidFill>
                    <a:schemeClr val="bg1"/>
                  </a:solidFill>
                </a:rPr>
                <a:t>Fair Price</a:t>
              </a:r>
            </a:p>
          </p:txBody>
        </p:sp>
        <p:pic>
          <p:nvPicPr>
            <p:cNvPr id="26" name="Graphique 25">
              <a:extLst>
                <a:ext uri="{FF2B5EF4-FFF2-40B4-BE49-F238E27FC236}">
                  <a16:creationId xmlns:a16="http://schemas.microsoft.com/office/drawing/2014/main" id="{15624E42-15F7-453A-BEE0-384DCD7AB8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609813" y="4208546"/>
              <a:ext cx="659552" cy="659552"/>
            </a:xfrm>
            <a:prstGeom prst="rect">
              <a:avLst/>
            </a:prstGeom>
          </p:spPr>
        </p:pic>
      </p:grpSp>
      <p:grpSp>
        <p:nvGrpSpPr>
          <p:cNvPr id="39" name="!!Groupe 38">
            <a:extLst>
              <a:ext uri="{FF2B5EF4-FFF2-40B4-BE49-F238E27FC236}">
                <a16:creationId xmlns:a16="http://schemas.microsoft.com/office/drawing/2014/main" id="{66D75033-22CB-4672-ADBE-1B23694193F1}"/>
              </a:ext>
            </a:extLst>
          </p:cNvPr>
          <p:cNvGrpSpPr/>
          <p:nvPr/>
        </p:nvGrpSpPr>
        <p:grpSpPr>
          <a:xfrm>
            <a:off x="8831338" y="3861181"/>
            <a:ext cx="1878176" cy="2299229"/>
            <a:chOff x="8831338" y="3861181"/>
            <a:chExt cx="1878176" cy="2299229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7B5CBB5C-7F98-4276-AF06-A2C8F6919E8D}"/>
                </a:ext>
              </a:extLst>
            </p:cNvPr>
            <p:cNvSpPr/>
            <p:nvPr/>
          </p:nvSpPr>
          <p:spPr>
            <a:xfrm>
              <a:off x="9016553" y="4026809"/>
              <a:ext cx="1692961" cy="2133601"/>
            </a:xfrm>
            <a:prstGeom prst="rect">
              <a:avLst/>
            </a:prstGeom>
            <a:solidFill>
              <a:schemeClr val="accent4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4" name="Connecteur droit 63">
              <a:extLst>
                <a:ext uri="{FF2B5EF4-FFF2-40B4-BE49-F238E27FC236}">
                  <a16:creationId xmlns:a16="http://schemas.microsoft.com/office/drawing/2014/main" id="{1A92243B-DE91-491A-AE43-2692B8614FA4}"/>
                </a:ext>
              </a:extLst>
            </p:cNvPr>
            <p:cNvCxnSpPr/>
            <p:nvPr/>
          </p:nvCxnSpPr>
          <p:spPr>
            <a:xfrm>
              <a:off x="9068274" y="5023236"/>
              <a:ext cx="158951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Ellipse 68">
              <a:extLst>
                <a:ext uri="{FF2B5EF4-FFF2-40B4-BE49-F238E27FC236}">
                  <a16:creationId xmlns:a16="http://schemas.microsoft.com/office/drawing/2014/main" id="{C0172416-0827-4C68-AEBF-63A8EED93171}"/>
                </a:ext>
              </a:extLst>
            </p:cNvPr>
            <p:cNvSpPr/>
            <p:nvPr/>
          </p:nvSpPr>
          <p:spPr>
            <a:xfrm>
              <a:off x="8831338" y="3861181"/>
              <a:ext cx="395680" cy="3956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accent4"/>
                  </a:solidFill>
                </a:rPr>
                <a:t>5</a:t>
              </a:r>
            </a:p>
          </p:txBody>
        </p:sp>
        <p:sp>
          <p:nvSpPr>
            <p:cNvPr id="82" name="ZoneTexte 81">
              <a:extLst>
                <a:ext uri="{FF2B5EF4-FFF2-40B4-BE49-F238E27FC236}">
                  <a16:creationId xmlns:a16="http://schemas.microsoft.com/office/drawing/2014/main" id="{B98729F9-D3EB-4B89-9892-6E0D0B846AFD}"/>
                </a:ext>
              </a:extLst>
            </p:cNvPr>
            <p:cNvSpPr txBox="1"/>
            <p:nvPr/>
          </p:nvSpPr>
          <p:spPr>
            <a:xfrm>
              <a:off x="9016553" y="5207870"/>
              <a:ext cx="1692961" cy="733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GB" sz="1000" b="1" dirty="0">
                  <a:solidFill>
                    <a:schemeClr val="bg1"/>
                  </a:solidFill>
                </a:rPr>
                <a:t>Yearly audits</a:t>
              </a:r>
            </a:p>
            <a:p>
              <a:pPr algn="ctr">
                <a:lnSpc>
                  <a:spcPts val="1000"/>
                </a:lnSpc>
              </a:pPr>
              <a:r>
                <a:rPr lang="en-GB" sz="1000" dirty="0">
                  <a:solidFill>
                    <a:schemeClr val="bg1"/>
                  </a:solidFill>
                </a:rPr>
                <a:t>to our </a:t>
              </a:r>
              <a:r>
                <a:rPr lang="en-GB" sz="900" dirty="0">
                  <a:solidFill>
                    <a:schemeClr val="bg1"/>
                  </a:solidFill>
                </a:rPr>
                <a:t>suppliers</a:t>
              </a:r>
              <a:r>
                <a:rPr lang="en-GB" sz="1000" dirty="0">
                  <a:solidFill>
                    <a:schemeClr val="bg1"/>
                  </a:solidFill>
                </a:rPr>
                <a:t>, including </a:t>
              </a:r>
              <a:r>
                <a:rPr lang="en-GB" sz="1000" b="1" dirty="0">
                  <a:solidFill>
                    <a:schemeClr val="bg1"/>
                  </a:solidFill>
                </a:rPr>
                <a:t>safety, ethical, environmental</a:t>
              </a:r>
              <a:r>
                <a:rPr lang="en-GB" sz="1000" dirty="0">
                  <a:solidFill>
                    <a:schemeClr val="bg1"/>
                  </a:solidFill>
                </a:rPr>
                <a:t> and </a:t>
              </a:r>
              <a:r>
                <a:rPr lang="en-GB" sz="1000" b="1" dirty="0">
                  <a:solidFill>
                    <a:schemeClr val="bg1"/>
                  </a:solidFill>
                </a:rPr>
                <a:t>societal</a:t>
              </a:r>
              <a:r>
                <a:rPr lang="en-GB" sz="1000" dirty="0">
                  <a:solidFill>
                    <a:schemeClr val="bg1"/>
                  </a:solidFill>
                </a:rPr>
                <a:t> standards</a:t>
              </a:r>
            </a:p>
          </p:txBody>
        </p:sp>
        <p:pic>
          <p:nvPicPr>
            <p:cNvPr id="33" name="Graphique 32" descr="Liste de vérification (droite à gauche)">
              <a:extLst>
                <a:ext uri="{FF2B5EF4-FFF2-40B4-BE49-F238E27FC236}">
                  <a16:creationId xmlns:a16="http://schemas.microsoft.com/office/drawing/2014/main" id="{8EA1D2CD-660C-4A4B-AF34-E52F35434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474933" y="4141974"/>
              <a:ext cx="776199" cy="7761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89518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9" grpId="0" animBg="1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!!Image 14">
            <a:extLst>
              <a:ext uri="{FF2B5EF4-FFF2-40B4-BE49-F238E27FC236}">
                <a16:creationId xmlns:a16="http://schemas.microsoft.com/office/drawing/2014/main" id="{B4B6E651-55C5-4671-BA48-C178984326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515" y="1309731"/>
            <a:ext cx="5780330" cy="5025894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05F78DE-289D-49AE-A6A3-33F5CAA48F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0216" y="6492875"/>
            <a:ext cx="761496" cy="365125"/>
          </a:xfrm>
        </p:spPr>
        <p:txBody>
          <a:bodyPr/>
          <a:lstStyle/>
          <a:p>
            <a:fld id="{41B732A3-3298-4B17-ABD6-6B679B23A20D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3" name="!!ZoneTexte 2">
            <a:extLst>
              <a:ext uri="{FF2B5EF4-FFF2-40B4-BE49-F238E27FC236}">
                <a16:creationId xmlns:a16="http://schemas.microsoft.com/office/drawing/2014/main" id="{0FD3DA53-EDB7-4F94-8A90-4E1BA86C227F}"/>
              </a:ext>
            </a:extLst>
          </p:cNvPr>
          <p:cNvSpPr txBox="1"/>
          <p:nvPr/>
        </p:nvSpPr>
        <p:spPr>
          <a:xfrm>
            <a:off x="390495" y="327950"/>
            <a:ext cx="114512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00" b="1" dirty="0">
                <a:solidFill>
                  <a:schemeClr val="accent3"/>
                </a:solidFill>
                <a:latin typeface="Arial" panose="020B0604020202020204" pitchFamily="34" charset="0"/>
              </a:rPr>
              <a:t>ALLAND &amp; ROBERT</a:t>
            </a:r>
          </a:p>
        </p:txBody>
      </p:sp>
      <p:sp>
        <p:nvSpPr>
          <p:cNvPr id="29" name="!!Rectangle 33">
            <a:extLst>
              <a:ext uri="{FF2B5EF4-FFF2-40B4-BE49-F238E27FC236}">
                <a16:creationId xmlns:a16="http://schemas.microsoft.com/office/drawing/2014/main" id="{673CDC48-FBAE-4CCC-AC2C-F7834C4EDE3D}"/>
              </a:ext>
            </a:extLst>
          </p:cNvPr>
          <p:cNvSpPr/>
          <p:nvPr/>
        </p:nvSpPr>
        <p:spPr>
          <a:xfrm>
            <a:off x="2708959" y="1101715"/>
            <a:ext cx="6774080" cy="456373"/>
          </a:xfrm>
          <a:prstGeom prst="rect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100"/>
              </a:lnSpc>
            </a:pP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30" name="!!ZoneTexte 5">
            <a:extLst>
              <a:ext uri="{FF2B5EF4-FFF2-40B4-BE49-F238E27FC236}">
                <a16:creationId xmlns:a16="http://schemas.microsoft.com/office/drawing/2014/main" id="{61B248E9-0377-4016-A494-317991D69F52}"/>
              </a:ext>
            </a:extLst>
          </p:cNvPr>
          <p:cNvSpPr txBox="1"/>
          <p:nvPr/>
        </p:nvSpPr>
        <p:spPr>
          <a:xfrm>
            <a:off x="2633052" y="1076916"/>
            <a:ext cx="692589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700" dirty="0">
                <a:solidFill>
                  <a:schemeClr val="bg1"/>
                </a:solidFill>
              </a:rPr>
              <a:t>WORKS TO PREVENT DEFORESTATION</a:t>
            </a:r>
            <a:endParaRPr lang="en-GB" sz="2700" b="1" dirty="0"/>
          </a:p>
        </p:txBody>
      </p:sp>
      <p:grpSp>
        <p:nvGrpSpPr>
          <p:cNvPr id="36" name="!!Groupe 35">
            <a:extLst>
              <a:ext uri="{FF2B5EF4-FFF2-40B4-BE49-F238E27FC236}">
                <a16:creationId xmlns:a16="http://schemas.microsoft.com/office/drawing/2014/main" id="{1B6DDB76-BFA1-4FBA-96C5-A59196AC85DB}"/>
              </a:ext>
            </a:extLst>
          </p:cNvPr>
          <p:cNvGrpSpPr/>
          <p:nvPr/>
        </p:nvGrpSpPr>
        <p:grpSpPr>
          <a:xfrm>
            <a:off x="7064057" y="3788161"/>
            <a:ext cx="1849557" cy="2372249"/>
            <a:chOff x="3199359" y="3788161"/>
            <a:chExt cx="1849557" cy="2372249"/>
          </a:xfrm>
        </p:grpSpPr>
        <p:sp>
          <p:nvSpPr>
            <p:cNvPr id="42" name="!!Rectangle 41">
              <a:extLst>
                <a:ext uri="{FF2B5EF4-FFF2-40B4-BE49-F238E27FC236}">
                  <a16:creationId xmlns:a16="http://schemas.microsoft.com/office/drawing/2014/main" id="{D1D9ACA9-47E7-48FD-98A0-71B54A58BFE3}"/>
                </a:ext>
              </a:extLst>
            </p:cNvPr>
            <p:cNvSpPr/>
            <p:nvPr/>
          </p:nvSpPr>
          <p:spPr>
            <a:xfrm>
              <a:off x="3241037" y="3788161"/>
              <a:ext cx="1692961" cy="2372249"/>
            </a:xfrm>
            <a:prstGeom prst="rect">
              <a:avLst/>
            </a:prstGeom>
            <a:solidFill>
              <a:srgbClr val="00A853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45" name="!!Connecteur droit 44">
              <a:extLst>
                <a:ext uri="{FF2B5EF4-FFF2-40B4-BE49-F238E27FC236}">
                  <a16:creationId xmlns:a16="http://schemas.microsoft.com/office/drawing/2014/main" id="{A64565EE-FECF-4B72-828E-1C2DFF3B117D}"/>
                </a:ext>
              </a:extLst>
            </p:cNvPr>
            <p:cNvCxnSpPr>
              <a:cxnSpLocks/>
            </p:cNvCxnSpPr>
            <p:nvPr/>
          </p:nvCxnSpPr>
          <p:spPr>
            <a:xfrm>
              <a:off x="3464198" y="5093609"/>
              <a:ext cx="124600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!!ZoneTexte 42">
              <a:extLst>
                <a:ext uri="{FF2B5EF4-FFF2-40B4-BE49-F238E27FC236}">
                  <a16:creationId xmlns:a16="http://schemas.microsoft.com/office/drawing/2014/main" id="{08D0D8FA-B23D-4093-B55E-54DC386657F8}"/>
                </a:ext>
              </a:extLst>
            </p:cNvPr>
            <p:cNvSpPr txBox="1"/>
            <p:nvPr/>
          </p:nvSpPr>
          <p:spPr>
            <a:xfrm>
              <a:off x="3199360" y="4062744"/>
              <a:ext cx="1791020" cy="9900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en-GB" sz="1200" b="1" dirty="0">
                  <a:solidFill>
                    <a:schemeClr val="bg1"/>
                  </a:solidFill>
                </a:rPr>
                <a:t>Support the reforestation</a:t>
              </a:r>
            </a:p>
            <a:p>
              <a:pPr algn="ctr">
                <a:lnSpc>
                  <a:spcPts val="1400"/>
                </a:lnSpc>
              </a:pPr>
              <a:r>
                <a:rPr lang="en-GB" sz="1200" dirty="0">
                  <a:solidFill>
                    <a:schemeClr val="bg1"/>
                  </a:solidFill>
                </a:rPr>
                <a:t>of </a:t>
              </a:r>
              <a:r>
                <a:rPr lang="en-GB" sz="1200" b="1" dirty="0">
                  <a:solidFill>
                    <a:schemeClr val="bg1"/>
                  </a:solidFill>
                </a:rPr>
                <a:t>acacias</a:t>
              </a:r>
              <a:r>
                <a:rPr lang="en-GB" sz="1200" dirty="0">
                  <a:solidFill>
                    <a:schemeClr val="bg1"/>
                  </a:solidFill>
                </a:rPr>
                <a:t> and other trees in their native environment</a:t>
              </a:r>
            </a:p>
          </p:txBody>
        </p:sp>
        <p:sp>
          <p:nvSpPr>
            <p:cNvPr id="62" name="!!ZoneTexte 42">
              <a:extLst>
                <a:ext uri="{FF2B5EF4-FFF2-40B4-BE49-F238E27FC236}">
                  <a16:creationId xmlns:a16="http://schemas.microsoft.com/office/drawing/2014/main" id="{2879D432-BB0D-41E2-9F33-95B5FD990503}"/>
                </a:ext>
              </a:extLst>
            </p:cNvPr>
            <p:cNvSpPr txBox="1"/>
            <p:nvPr/>
          </p:nvSpPr>
          <p:spPr>
            <a:xfrm>
              <a:off x="3199359" y="5221348"/>
              <a:ext cx="1849557" cy="810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en-GB" sz="1200" b="1" dirty="0">
                  <a:solidFill>
                    <a:schemeClr val="bg1"/>
                  </a:solidFill>
                </a:rPr>
                <a:t>Create</a:t>
              </a:r>
            </a:p>
            <a:p>
              <a:pPr algn="ctr">
                <a:lnSpc>
                  <a:spcPts val="1400"/>
                </a:lnSpc>
              </a:pPr>
              <a:r>
                <a:rPr lang="en-GB" sz="1200" b="1" dirty="0">
                  <a:solidFill>
                    <a:schemeClr val="bg1"/>
                  </a:solidFill>
                </a:rPr>
                <a:t>land restoration</a:t>
              </a:r>
            </a:p>
            <a:p>
              <a:pPr algn="ctr">
                <a:lnSpc>
                  <a:spcPts val="1400"/>
                </a:lnSpc>
              </a:pPr>
              <a:r>
                <a:rPr lang="en-GB" sz="1200" dirty="0">
                  <a:solidFill>
                    <a:schemeClr val="bg1"/>
                  </a:solidFill>
                </a:rPr>
                <a:t>and </a:t>
              </a:r>
              <a:r>
                <a:rPr lang="en-GB" sz="1200" b="1" dirty="0">
                  <a:solidFill>
                    <a:schemeClr val="bg1"/>
                  </a:solidFill>
                </a:rPr>
                <a:t>climate resilience</a:t>
              </a:r>
            </a:p>
            <a:p>
              <a:pPr algn="ctr">
                <a:lnSpc>
                  <a:spcPts val="1400"/>
                </a:lnSpc>
              </a:pPr>
              <a:r>
                <a:rPr lang="en-GB" sz="1200" dirty="0">
                  <a:solidFill>
                    <a:schemeClr val="bg1"/>
                  </a:solidFill>
                </a:rPr>
                <a:t>in the Sahel</a:t>
              </a:r>
            </a:p>
          </p:txBody>
        </p:sp>
      </p:grpSp>
      <p:grpSp>
        <p:nvGrpSpPr>
          <p:cNvPr id="37" name="!!Groupe 36">
            <a:extLst>
              <a:ext uri="{FF2B5EF4-FFF2-40B4-BE49-F238E27FC236}">
                <a16:creationId xmlns:a16="http://schemas.microsoft.com/office/drawing/2014/main" id="{D74EB20C-FAD9-4353-A8DE-FF461F9135A2}"/>
              </a:ext>
            </a:extLst>
          </p:cNvPr>
          <p:cNvGrpSpPr/>
          <p:nvPr/>
        </p:nvGrpSpPr>
        <p:grpSpPr>
          <a:xfrm>
            <a:off x="9021740" y="3788161"/>
            <a:ext cx="1692961" cy="2372249"/>
            <a:chOff x="5157042" y="3788161"/>
            <a:chExt cx="1692961" cy="2372249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A670436-BBDE-4DD6-953F-106BAFD3A5F1}"/>
                </a:ext>
              </a:extLst>
            </p:cNvPr>
            <p:cNvSpPr/>
            <p:nvPr/>
          </p:nvSpPr>
          <p:spPr>
            <a:xfrm>
              <a:off x="5157042" y="3788161"/>
              <a:ext cx="1692961" cy="2372249"/>
            </a:xfrm>
            <a:prstGeom prst="rect">
              <a:avLst/>
            </a:prstGeom>
            <a:solidFill>
              <a:srgbClr val="00A853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50" name="Connecteur droit 49">
              <a:extLst>
                <a:ext uri="{FF2B5EF4-FFF2-40B4-BE49-F238E27FC236}">
                  <a16:creationId xmlns:a16="http://schemas.microsoft.com/office/drawing/2014/main" id="{A4338B42-3DB5-479A-A8FA-6D096DAD9435}"/>
                </a:ext>
              </a:extLst>
            </p:cNvPr>
            <p:cNvCxnSpPr>
              <a:cxnSpLocks/>
            </p:cNvCxnSpPr>
            <p:nvPr/>
          </p:nvCxnSpPr>
          <p:spPr>
            <a:xfrm>
              <a:off x="5400796" y="5093609"/>
              <a:ext cx="1237317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!!Groupe 37">
            <a:extLst>
              <a:ext uri="{FF2B5EF4-FFF2-40B4-BE49-F238E27FC236}">
                <a16:creationId xmlns:a16="http://schemas.microsoft.com/office/drawing/2014/main" id="{FBC480E3-4AC8-4C8B-90C8-A48F6C29D6B0}"/>
              </a:ext>
            </a:extLst>
          </p:cNvPr>
          <p:cNvGrpSpPr/>
          <p:nvPr/>
        </p:nvGrpSpPr>
        <p:grpSpPr>
          <a:xfrm>
            <a:off x="6933216" y="6988486"/>
            <a:ext cx="1852855" cy="2299229"/>
            <a:chOff x="6933216" y="3861181"/>
            <a:chExt cx="1852855" cy="2299229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3A669AE-7D1D-4DDA-9676-B93B884D11E7}"/>
                </a:ext>
              </a:extLst>
            </p:cNvPr>
            <p:cNvSpPr/>
            <p:nvPr/>
          </p:nvSpPr>
          <p:spPr>
            <a:xfrm>
              <a:off x="7093110" y="4026809"/>
              <a:ext cx="1692961" cy="2133601"/>
            </a:xfrm>
            <a:prstGeom prst="rect">
              <a:avLst/>
            </a:prstGeom>
            <a:solidFill>
              <a:schemeClr val="accent4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59" name="Connecteur droit 58">
              <a:extLst>
                <a:ext uri="{FF2B5EF4-FFF2-40B4-BE49-F238E27FC236}">
                  <a16:creationId xmlns:a16="http://schemas.microsoft.com/office/drawing/2014/main" id="{7F5CD713-9358-4C90-B5DF-D3A58820025B}"/>
                </a:ext>
              </a:extLst>
            </p:cNvPr>
            <p:cNvCxnSpPr/>
            <p:nvPr/>
          </p:nvCxnSpPr>
          <p:spPr>
            <a:xfrm>
              <a:off x="7144831" y="5023236"/>
              <a:ext cx="158951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Ellipse 67">
              <a:extLst>
                <a:ext uri="{FF2B5EF4-FFF2-40B4-BE49-F238E27FC236}">
                  <a16:creationId xmlns:a16="http://schemas.microsoft.com/office/drawing/2014/main" id="{B98A0AB6-D565-4C2D-A8AD-9A92E948335F}"/>
                </a:ext>
              </a:extLst>
            </p:cNvPr>
            <p:cNvSpPr/>
            <p:nvPr/>
          </p:nvSpPr>
          <p:spPr>
            <a:xfrm>
              <a:off x="6933216" y="3861181"/>
              <a:ext cx="395680" cy="39567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/>
                <a:t>4</a:t>
              </a:r>
            </a:p>
          </p:txBody>
        </p:sp>
        <p:sp>
          <p:nvSpPr>
            <p:cNvPr id="79" name="ZoneTexte 78">
              <a:extLst>
                <a:ext uri="{FF2B5EF4-FFF2-40B4-BE49-F238E27FC236}">
                  <a16:creationId xmlns:a16="http://schemas.microsoft.com/office/drawing/2014/main" id="{A1F1CC0F-D76C-47EE-BC14-405150EDB230}"/>
                </a:ext>
              </a:extLst>
            </p:cNvPr>
            <p:cNvSpPr txBox="1"/>
            <p:nvPr/>
          </p:nvSpPr>
          <p:spPr>
            <a:xfrm>
              <a:off x="7093109" y="5166455"/>
              <a:ext cx="1692961" cy="220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GB" sz="1000" dirty="0">
                  <a:solidFill>
                    <a:schemeClr val="bg1"/>
                  </a:solidFill>
                </a:rPr>
                <a:t>- </a:t>
              </a:r>
              <a:r>
                <a:rPr lang="en-GB" sz="1000" b="1" dirty="0">
                  <a:solidFill>
                    <a:schemeClr val="bg1"/>
                  </a:solidFill>
                </a:rPr>
                <a:t>Fair trade relations</a:t>
              </a:r>
            </a:p>
          </p:txBody>
        </p:sp>
        <p:sp>
          <p:nvSpPr>
            <p:cNvPr id="80" name="ZoneTexte 79">
              <a:extLst>
                <a:ext uri="{FF2B5EF4-FFF2-40B4-BE49-F238E27FC236}">
                  <a16:creationId xmlns:a16="http://schemas.microsoft.com/office/drawing/2014/main" id="{82706DE1-1C47-421C-96A1-B63B4B5D5E71}"/>
                </a:ext>
              </a:extLst>
            </p:cNvPr>
            <p:cNvSpPr txBox="1"/>
            <p:nvPr/>
          </p:nvSpPr>
          <p:spPr>
            <a:xfrm>
              <a:off x="7093109" y="5427210"/>
              <a:ext cx="1692961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GB" sz="1000" dirty="0">
                  <a:solidFill>
                    <a:schemeClr val="bg1"/>
                  </a:solidFill>
                </a:rPr>
                <a:t>- </a:t>
              </a:r>
              <a:r>
                <a:rPr lang="en-GB" sz="1000" b="1" dirty="0">
                  <a:solidFill>
                    <a:schemeClr val="bg1"/>
                  </a:solidFill>
                </a:rPr>
                <a:t>Transparent and honest </a:t>
              </a:r>
              <a:r>
                <a:rPr lang="en-GB" sz="1000" dirty="0">
                  <a:solidFill>
                    <a:schemeClr val="bg1"/>
                  </a:solidFill>
                </a:rPr>
                <a:t>relationships </a:t>
              </a:r>
            </a:p>
          </p:txBody>
        </p:sp>
        <p:sp>
          <p:nvSpPr>
            <p:cNvPr id="81" name="ZoneTexte 80">
              <a:extLst>
                <a:ext uri="{FF2B5EF4-FFF2-40B4-BE49-F238E27FC236}">
                  <a16:creationId xmlns:a16="http://schemas.microsoft.com/office/drawing/2014/main" id="{2FAC4490-4F5F-41A4-91C0-90FF2B03C170}"/>
                </a:ext>
              </a:extLst>
            </p:cNvPr>
            <p:cNvSpPr txBox="1"/>
            <p:nvPr/>
          </p:nvSpPr>
          <p:spPr>
            <a:xfrm>
              <a:off x="7093109" y="5789615"/>
              <a:ext cx="1692961" cy="220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GB" sz="1000" dirty="0">
                  <a:solidFill>
                    <a:schemeClr val="bg1"/>
                  </a:solidFill>
                </a:rPr>
                <a:t>- Offering </a:t>
              </a:r>
              <a:r>
                <a:rPr lang="en-GB" sz="1000" b="1" dirty="0">
                  <a:solidFill>
                    <a:schemeClr val="bg1"/>
                  </a:solidFill>
                </a:rPr>
                <a:t>Fair Price</a:t>
              </a:r>
            </a:p>
          </p:txBody>
        </p:sp>
        <p:pic>
          <p:nvPicPr>
            <p:cNvPr id="26" name="Graphique 25">
              <a:extLst>
                <a:ext uri="{FF2B5EF4-FFF2-40B4-BE49-F238E27FC236}">
                  <a16:creationId xmlns:a16="http://schemas.microsoft.com/office/drawing/2014/main" id="{15624E42-15F7-453A-BEE0-384DCD7AB8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09813" y="4208546"/>
              <a:ext cx="659552" cy="659552"/>
            </a:xfrm>
            <a:prstGeom prst="rect">
              <a:avLst/>
            </a:prstGeom>
          </p:spPr>
        </p:pic>
      </p:grpSp>
      <p:grpSp>
        <p:nvGrpSpPr>
          <p:cNvPr id="39" name="!!Groupe 38">
            <a:extLst>
              <a:ext uri="{FF2B5EF4-FFF2-40B4-BE49-F238E27FC236}">
                <a16:creationId xmlns:a16="http://schemas.microsoft.com/office/drawing/2014/main" id="{66D75033-22CB-4672-ADBE-1B23694193F1}"/>
              </a:ext>
            </a:extLst>
          </p:cNvPr>
          <p:cNvGrpSpPr/>
          <p:nvPr/>
        </p:nvGrpSpPr>
        <p:grpSpPr>
          <a:xfrm>
            <a:off x="8831338" y="6994346"/>
            <a:ext cx="1878176" cy="2299229"/>
            <a:chOff x="8831338" y="3861181"/>
            <a:chExt cx="1878176" cy="2299229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7B5CBB5C-7F98-4276-AF06-A2C8F6919E8D}"/>
                </a:ext>
              </a:extLst>
            </p:cNvPr>
            <p:cNvSpPr/>
            <p:nvPr/>
          </p:nvSpPr>
          <p:spPr>
            <a:xfrm>
              <a:off x="9016553" y="4026809"/>
              <a:ext cx="1692961" cy="2133601"/>
            </a:xfrm>
            <a:prstGeom prst="rect">
              <a:avLst/>
            </a:prstGeom>
            <a:solidFill>
              <a:schemeClr val="accent4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4" name="Connecteur droit 63">
              <a:extLst>
                <a:ext uri="{FF2B5EF4-FFF2-40B4-BE49-F238E27FC236}">
                  <a16:creationId xmlns:a16="http://schemas.microsoft.com/office/drawing/2014/main" id="{1A92243B-DE91-491A-AE43-2692B8614FA4}"/>
                </a:ext>
              </a:extLst>
            </p:cNvPr>
            <p:cNvCxnSpPr/>
            <p:nvPr/>
          </p:nvCxnSpPr>
          <p:spPr>
            <a:xfrm>
              <a:off x="9068274" y="5023236"/>
              <a:ext cx="158951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Ellipse 68">
              <a:extLst>
                <a:ext uri="{FF2B5EF4-FFF2-40B4-BE49-F238E27FC236}">
                  <a16:creationId xmlns:a16="http://schemas.microsoft.com/office/drawing/2014/main" id="{C0172416-0827-4C68-AEBF-63A8EED93171}"/>
                </a:ext>
              </a:extLst>
            </p:cNvPr>
            <p:cNvSpPr/>
            <p:nvPr/>
          </p:nvSpPr>
          <p:spPr>
            <a:xfrm>
              <a:off x="8831338" y="3861181"/>
              <a:ext cx="395680" cy="39567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/>
                <a:t>5</a:t>
              </a:r>
            </a:p>
          </p:txBody>
        </p:sp>
        <p:sp>
          <p:nvSpPr>
            <p:cNvPr id="82" name="ZoneTexte 81">
              <a:extLst>
                <a:ext uri="{FF2B5EF4-FFF2-40B4-BE49-F238E27FC236}">
                  <a16:creationId xmlns:a16="http://schemas.microsoft.com/office/drawing/2014/main" id="{B98729F9-D3EB-4B89-9892-6E0D0B846AFD}"/>
                </a:ext>
              </a:extLst>
            </p:cNvPr>
            <p:cNvSpPr txBox="1"/>
            <p:nvPr/>
          </p:nvSpPr>
          <p:spPr>
            <a:xfrm>
              <a:off x="9016553" y="5207870"/>
              <a:ext cx="1692961" cy="733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GB" sz="1000" b="1" dirty="0">
                  <a:solidFill>
                    <a:schemeClr val="bg1"/>
                  </a:solidFill>
                </a:rPr>
                <a:t>Yearly audits</a:t>
              </a:r>
            </a:p>
            <a:p>
              <a:pPr algn="ctr">
                <a:lnSpc>
                  <a:spcPts val="1000"/>
                </a:lnSpc>
              </a:pPr>
              <a:r>
                <a:rPr lang="en-GB" sz="1000" dirty="0">
                  <a:solidFill>
                    <a:schemeClr val="bg1"/>
                  </a:solidFill>
                </a:rPr>
                <a:t>to our suppliers, including </a:t>
              </a:r>
              <a:r>
                <a:rPr lang="en-GB" sz="1000" b="1" dirty="0">
                  <a:solidFill>
                    <a:schemeClr val="bg1"/>
                  </a:solidFill>
                </a:rPr>
                <a:t>safety, ethical, environmental</a:t>
              </a:r>
              <a:r>
                <a:rPr lang="en-GB" sz="1000" dirty="0">
                  <a:solidFill>
                    <a:schemeClr val="bg1"/>
                  </a:solidFill>
                </a:rPr>
                <a:t> and </a:t>
              </a:r>
              <a:r>
                <a:rPr lang="en-GB" sz="1000" b="1" dirty="0">
                  <a:solidFill>
                    <a:schemeClr val="bg1"/>
                  </a:solidFill>
                </a:rPr>
                <a:t>societal</a:t>
              </a:r>
              <a:r>
                <a:rPr lang="en-GB" sz="1000" dirty="0">
                  <a:solidFill>
                    <a:schemeClr val="bg1"/>
                  </a:solidFill>
                </a:rPr>
                <a:t> standards</a:t>
              </a:r>
            </a:p>
          </p:txBody>
        </p:sp>
        <p:pic>
          <p:nvPicPr>
            <p:cNvPr id="33" name="Graphique 32" descr="Liste de vérification (droite à gauche)">
              <a:extLst>
                <a:ext uri="{FF2B5EF4-FFF2-40B4-BE49-F238E27FC236}">
                  <a16:creationId xmlns:a16="http://schemas.microsoft.com/office/drawing/2014/main" id="{8EA1D2CD-660C-4A4B-AF34-E52F35434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474933" y="4141974"/>
              <a:ext cx="776199" cy="776199"/>
            </a:xfrm>
            <a:prstGeom prst="rect">
              <a:avLst/>
            </a:prstGeom>
          </p:spPr>
        </p:pic>
      </p:grpSp>
      <p:sp>
        <p:nvSpPr>
          <p:cNvPr id="9" name="!!ZoneTexte 8">
            <a:extLst>
              <a:ext uri="{FF2B5EF4-FFF2-40B4-BE49-F238E27FC236}">
                <a16:creationId xmlns:a16="http://schemas.microsoft.com/office/drawing/2014/main" id="{9D026F71-13F7-48AA-9B1A-EEF4F7C7F9E2}"/>
              </a:ext>
            </a:extLst>
          </p:cNvPr>
          <p:cNvSpPr txBox="1"/>
          <p:nvPr/>
        </p:nvSpPr>
        <p:spPr>
          <a:xfrm>
            <a:off x="757045" y="2130211"/>
            <a:ext cx="494162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US" sz="4400" b="1" i="1" dirty="0">
                <a:solidFill>
                  <a:srgbClr val="00A853"/>
                </a:solidFill>
              </a:rPr>
              <a:t>“Let’s plant trees</a:t>
            </a:r>
          </a:p>
          <a:p>
            <a:pPr>
              <a:lnSpc>
                <a:spcPts val="4500"/>
              </a:lnSpc>
            </a:pPr>
            <a:r>
              <a:rPr lang="en-US" sz="4400" b="1" i="1" dirty="0">
                <a:solidFill>
                  <a:srgbClr val="00A853"/>
                </a:solidFill>
              </a:rPr>
              <a:t> together!”</a:t>
            </a:r>
            <a:endParaRPr lang="fr-FR" sz="4400" b="1" i="1" dirty="0">
              <a:solidFill>
                <a:srgbClr val="00A853"/>
              </a:solidFill>
            </a:endParaRPr>
          </a:p>
        </p:txBody>
      </p:sp>
      <p:sp>
        <p:nvSpPr>
          <p:cNvPr id="63" name="!!ZoneTexte 42">
            <a:extLst>
              <a:ext uri="{FF2B5EF4-FFF2-40B4-BE49-F238E27FC236}">
                <a16:creationId xmlns:a16="http://schemas.microsoft.com/office/drawing/2014/main" id="{3EFB9A48-8460-4254-A70F-DAFC489CCBE3}"/>
              </a:ext>
            </a:extLst>
          </p:cNvPr>
          <p:cNvSpPr txBox="1"/>
          <p:nvPr/>
        </p:nvSpPr>
        <p:spPr>
          <a:xfrm>
            <a:off x="9016552" y="4155068"/>
            <a:ext cx="1700107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GB" sz="1200" dirty="0">
                <a:solidFill>
                  <a:schemeClr val="bg1"/>
                </a:solidFill>
              </a:rPr>
              <a:t>Use </a:t>
            </a:r>
            <a:r>
              <a:rPr lang="en-GB" sz="1200" b="1" dirty="0">
                <a:solidFill>
                  <a:schemeClr val="bg1"/>
                </a:solidFill>
              </a:rPr>
              <a:t>acacias unique properties</a:t>
            </a:r>
            <a:r>
              <a:rPr lang="en-GB" sz="1200" dirty="0">
                <a:solidFill>
                  <a:schemeClr val="bg1"/>
                </a:solidFill>
              </a:rPr>
              <a:t> to tackle desertification and climate change</a:t>
            </a:r>
          </a:p>
        </p:txBody>
      </p:sp>
      <p:sp>
        <p:nvSpPr>
          <p:cNvPr id="65" name="!!ZoneTexte 42">
            <a:extLst>
              <a:ext uri="{FF2B5EF4-FFF2-40B4-BE49-F238E27FC236}">
                <a16:creationId xmlns:a16="http://schemas.microsoft.com/office/drawing/2014/main" id="{EE3CA84B-E1B6-4E82-81FF-341A8F0D666E}"/>
              </a:ext>
            </a:extLst>
          </p:cNvPr>
          <p:cNvSpPr txBox="1"/>
          <p:nvPr/>
        </p:nvSpPr>
        <p:spPr>
          <a:xfrm>
            <a:off x="8967522" y="5183940"/>
            <a:ext cx="1791020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GB" sz="1200" b="1" dirty="0">
                <a:solidFill>
                  <a:schemeClr val="bg1"/>
                </a:solidFill>
              </a:rPr>
              <a:t>Support communities </a:t>
            </a:r>
            <a:r>
              <a:rPr lang="en-GB" sz="1200" dirty="0">
                <a:solidFill>
                  <a:schemeClr val="bg1"/>
                </a:solidFill>
              </a:rPr>
              <a:t>and </a:t>
            </a:r>
            <a:r>
              <a:rPr lang="en-GB" sz="1200" b="1" dirty="0">
                <a:solidFill>
                  <a:schemeClr val="bg1"/>
                </a:solidFill>
              </a:rPr>
              <a:t>protect their environment </a:t>
            </a:r>
            <a:r>
              <a:rPr lang="en-GB" sz="1200" dirty="0">
                <a:solidFill>
                  <a:schemeClr val="bg1"/>
                </a:solidFill>
              </a:rPr>
              <a:t>where</a:t>
            </a:r>
          </a:p>
          <a:p>
            <a:pPr algn="ctr">
              <a:lnSpc>
                <a:spcPts val="1400"/>
              </a:lnSpc>
            </a:pPr>
            <a:r>
              <a:rPr lang="en-GB" sz="1200" dirty="0">
                <a:solidFill>
                  <a:schemeClr val="bg1"/>
                </a:solidFill>
              </a:rPr>
              <a:t>we source natural gums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10DF93-CAF7-46C6-A34D-D573E3DAA047}"/>
              </a:ext>
            </a:extLst>
          </p:cNvPr>
          <p:cNvSpPr/>
          <p:nvPr/>
        </p:nvSpPr>
        <p:spPr>
          <a:xfrm rot="2700000">
            <a:off x="5801723" y="4844819"/>
            <a:ext cx="497579" cy="497579"/>
          </a:xfrm>
          <a:prstGeom prst="rect">
            <a:avLst/>
          </a:prstGeom>
          <a:solidFill>
            <a:srgbClr val="F8F4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!!ZoneTexte 11">
            <a:extLst>
              <a:ext uri="{FF2B5EF4-FFF2-40B4-BE49-F238E27FC236}">
                <a16:creationId xmlns:a16="http://schemas.microsoft.com/office/drawing/2014/main" id="{25193C7E-9C10-4848-9D5E-10E04E72F02F}"/>
              </a:ext>
            </a:extLst>
          </p:cNvPr>
          <p:cNvSpPr txBox="1"/>
          <p:nvPr/>
        </p:nvSpPr>
        <p:spPr>
          <a:xfrm>
            <a:off x="3530458" y="4354945"/>
            <a:ext cx="249294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fr-FR" sz="2800" b="1" dirty="0">
                <a:solidFill>
                  <a:schemeClr val="tx2"/>
                </a:solidFill>
              </a:rPr>
              <a:t>Since 2020</a:t>
            </a:r>
            <a:r>
              <a:rPr lang="fr-FR" altLang="fr-FR" sz="2400" dirty="0">
                <a:solidFill>
                  <a:schemeClr val="tx2"/>
                </a:solidFill>
              </a:rPr>
              <a:t>,</a:t>
            </a:r>
          </a:p>
          <a:p>
            <a:r>
              <a:rPr lang="fr-FR" altLang="fr-FR" sz="2400" dirty="0">
                <a:solidFill>
                  <a:schemeClr val="tx2"/>
                </a:solidFill>
              </a:rPr>
              <a:t>an innovative</a:t>
            </a:r>
          </a:p>
          <a:p>
            <a:r>
              <a:rPr lang="fr-FR" altLang="fr-FR" sz="2400" dirty="0">
                <a:solidFill>
                  <a:schemeClr val="tx2"/>
                </a:solidFill>
              </a:rPr>
              <a:t>campaign to…</a:t>
            </a:r>
            <a:endParaRPr lang="fr-FR" sz="2400" dirty="0">
              <a:solidFill>
                <a:schemeClr val="tx2"/>
              </a:solidFill>
            </a:endParaRPr>
          </a:p>
          <a:p>
            <a:endParaRPr lang="en-GB" dirty="0"/>
          </a:p>
        </p:txBody>
      </p:sp>
      <p:grpSp>
        <p:nvGrpSpPr>
          <p:cNvPr id="34" name="!!Groupe 33">
            <a:extLst>
              <a:ext uri="{FF2B5EF4-FFF2-40B4-BE49-F238E27FC236}">
                <a16:creationId xmlns:a16="http://schemas.microsoft.com/office/drawing/2014/main" id="{7E6DC8F8-6C12-4DC7-9506-7ABC10AF1F89}"/>
              </a:ext>
            </a:extLst>
          </p:cNvPr>
          <p:cNvGrpSpPr/>
          <p:nvPr/>
        </p:nvGrpSpPr>
        <p:grpSpPr>
          <a:xfrm>
            <a:off x="1260354" y="3729410"/>
            <a:ext cx="1886234" cy="2249421"/>
            <a:chOff x="1124321" y="3861181"/>
            <a:chExt cx="1886234" cy="2249421"/>
          </a:xfrm>
        </p:grpSpPr>
        <p:sp>
          <p:nvSpPr>
            <p:cNvPr id="16" name="!!Rectangle 15">
              <a:extLst>
                <a:ext uri="{FF2B5EF4-FFF2-40B4-BE49-F238E27FC236}">
                  <a16:creationId xmlns:a16="http://schemas.microsoft.com/office/drawing/2014/main" id="{BC6BE99C-48E3-4B82-A5A0-DC8F56A3B878}"/>
                </a:ext>
              </a:extLst>
            </p:cNvPr>
            <p:cNvSpPr/>
            <p:nvPr/>
          </p:nvSpPr>
          <p:spPr>
            <a:xfrm>
              <a:off x="1355324" y="4053942"/>
              <a:ext cx="1655231" cy="2056660"/>
            </a:xfrm>
            <a:prstGeom prst="rect">
              <a:avLst/>
            </a:pr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!!Ellipse 19">
              <a:extLst>
                <a:ext uri="{FF2B5EF4-FFF2-40B4-BE49-F238E27FC236}">
                  <a16:creationId xmlns:a16="http://schemas.microsoft.com/office/drawing/2014/main" id="{52380EA1-101C-41C9-8B2D-7836B800B1E1}"/>
                </a:ext>
              </a:extLst>
            </p:cNvPr>
            <p:cNvSpPr/>
            <p:nvPr/>
          </p:nvSpPr>
          <p:spPr>
            <a:xfrm>
              <a:off x="1124321" y="3861181"/>
              <a:ext cx="395680" cy="395677"/>
            </a:xfrm>
            <a:prstGeom prst="ellipse">
              <a:avLst/>
            </a:prstGeom>
            <a:solidFill>
              <a:srgbClr val="00A8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/>
            </a:p>
          </p:txBody>
        </p:sp>
      </p:grpSp>
      <p:pic>
        <p:nvPicPr>
          <p:cNvPr id="6" name="Graphique 5" descr="Coche">
            <a:extLst>
              <a:ext uri="{FF2B5EF4-FFF2-40B4-BE49-F238E27FC236}">
                <a16:creationId xmlns:a16="http://schemas.microsoft.com/office/drawing/2014/main" id="{B09DB145-390B-4F1C-BAEC-CF3F2C6FCA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25974" y="3789951"/>
            <a:ext cx="264439" cy="264439"/>
          </a:xfrm>
          <a:prstGeom prst="rect">
            <a:avLst/>
          </a:prstGeom>
        </p:spPr>
      </p:pic>
      <p:sp>
        <p:nvSpPr>
          <p:cNvPr id="43" name="!!Ellipse 42">
            <a:extLst>
              <a:ext uri="{FF2B5EF4-FFF2-40B4-BE49-F238E27FC236}">
                <a16:creationId xmlns:a16="http://schemas.microsoft.com/office/drawing/2014/main" id="{27316C2F-A2EF-47C9-8CAE-0F7917E06740}"/>
              </a:ext>
            </a:extLst>
          </p:cNvPr>
          <p:cNvSpPr/>
          <p:nvPr/>
        </p:nvSpPr>
        <p:spPr>
          <a:xfrm>
            <a:off x="-4112605" y="1989577"/>
            <a:ext cx="3973716" cy="3973714"/>
          </a:xfrm>
          <a:prstGeom prst="ellipse">
            <a:avLst/>
          </a:prstGeom>
          <a:solidFill>
            <a:schemeClr val="tx2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!!Ellipse 43">
            <a:extLst>
              <a:ext uri="{FF2B5EF4-FFF2-40B4-BE49-F238E27FC236}">
                <a16:creationId xmlns:a16="http://schemas.microsoft.com/office/drawing/2014/main" id="{B8713EC9-86CD-4B5B-9E96-EBE4344BD2CB}"/>
              </a:ext>
            </a:extLst>
          </p:cNvPr>
          <p:cNvSpPr/>
          <p:nvPr/>
        </p:nvSpPr>
        <p:spPr>
          <a:xfrm>
            <a:off x="-3715924" y="2386258"/>
            <a:ext cx="3180354" cy="318035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!!ZoneTexte 46">
            <a:extLst>
              <a:ext uri="{FF2B5EF4-FFF2-40B4-BE49-F238E27FC236}">
                <a16:creationId xmlns:a16="http://schemas.microsoft.com/office/drawing/2014/main" id="{8C1BD4C9-E5A1-4EE0-B76C-C6094A64B902}"/>
              </a:ext>
            </a:extLst>
          </p:cNvPr>
          <p:cNvSpPr txBox="1"/>
          <p:nvPr/>
        </p:nvSpPr>
        <p:spPr>
          <a:xfrm>
            <a:off x="-2970728" y="2680165"/>
            <a:ext cx="16899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schemeClr val="bg1"/>
                </a:solidFill>
              </a:rPr>
              <a:t>NO</a:t>
            </a:r>
          </a:p>
        </p:txBody>
      </p:sp>
      <p:sp>
        <p:nvSpPr>
          <p:cNvPr id="48" name="!!ZoneTexte 47">
            <a:extLst>
              <a:ext uri="{FF2B5EF4-FFF2-40B4-BE49-F238E27FC236}">
                <a16:creationId xmlns:a16="http://schemas.microsoft.com/office/drawing/2014/main" id="{AF735910-F1A2-41FB-BC4D-F3E43C520C31}"/>
              </a:ext>
            </a:extLst>
          </p:cNvPr>
          <p:cNvSpPr txBox="1"/>
          <p:nvPr/>
        </p:nvSpPr>
        <p:spPr>
          <a:xfrm>
            <a:off x="-3535492" y="3695902"/>
            <a:ext cx="28194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CHEMICALS 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</a:rPr>
              <a:t>PESTICIDES 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</a:rPr>
              <a:t>GMOs 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</a:rPr>
              <a:t>PRESERVATIVE</a:t>
            </a:r>
          </a:p>
        </p:txBody>
      </p:sp>
      <p:sp>
        <p:nvSpPr>
          <p:cNvPr id="49" name="!!Ellipse 48">
            <a:extLst>
              <a:ext uri="{FF2B5EF4-FFF2-40B4-BE49-F238E27FC236}">
                <a16:creationId xmlns:a16="http://schemas.microsoft.com/office/drawing/2014/main" id="{0D5FE7A1-C83E-4302-9D57-B1CA6BE8B958}"/>
              </a:ext>
            </a:extLst>
          </p:cNvPr>
          <p:cNvSpPr/>
          <p:nvPr/>
        </p:nvSpPr>
        <p:spPr>
          <a:xfrm>
            <a:off x="12350511" y="1989577"/>
            <a:ext cx="3973716" cy="3973714"/>
          </a:xfrm>
          <a:prstGeom prst="ellipse">
            <a:avLst/>
          </a:prstGeom>
          <a:solidFill>
            <a:schemeClr val="accent6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!!Ellipse 51">
            <a:extLst>
              <a:ext uri="{FF2B5EF4-FFF2-40B4-BE49-F238E27FC236}">
                <a16:creationId xmlns:a16="http://schemas.microsoft.com/office/drawing/2014/main" id="{C6842858-F2E5-4E81-9C7C-1F7DA4134C74}"/>
              </a:ext>
            </a:extLst>
          </p:cNvPr>
          <p:cNvSpPr/>
          <p:nvPr/>
        </p:nvSpPr>
        <p:spPr>
          <a:xfrm>
            <a:off x="12747192" y="2386258"/>
            <a:ext cx="3180354" cy="318035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!!ZoneTexte 52">
            <a:extLst>
              <a:ext uri="{FF2B5EF4-FFF2-40B4-BE49-F238E27FC236}">
                <a16:creationId xmlns:a16="http://schemas.microsoft.com/office/drawing/2014/main" id="{A0154A88-E702-44CD-A14E-AECC21248365}"/>
              </a:ext>
            </a:extLst>
          </p:cNvPr>
          <p:cNvSpPr txBox="1"/>
          <p:nvPr/>
        </p:nvSpPr>
        <p:spPr>
          <a:xfrm>
            <a:off x="13277359" y="2487082"/>
            <a:ext cx="21200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schemeClr val="bg1"/>
                </a:solidFill>
              </a:rPr>
              <a:t>100</a:t>
            </a:r>
            <a:r>
              <a:rPr lang="en-GB" sz="4000" b="1" dirty="0">
                <a:solidFill>
                  <a:schemeClr val="bg1"/>
                </a:solidFill>
              </a:rPr>
              <a:t>%</a:t>
            </a:r>
            <a:endParaRPr lang="en-GB" sz="6600" b="1" dirty="0">
              <a:solidFill>
                <a:schemeClr val="bg1"/>
              </a:solidFill>
            </a:endParaRPr>
          </a:p>
        </p:txBody>
      </p:sp>
      <p:sp>
        <p:nvSpPr>
          <p:cNvPr id="54" name="!!ZoneTexte 53">
            <a:extLst>
              <a:ext uri="{FF2B5EF4-FFF2-40B4-BE49-F238E27FC236}">
                <a16:creationId xmlns:a16="http://schemas.microsoft.com/office/drawing/2014/main" id="{DD2D28E8-6F50-4636-8DEE-C9B8B1601CF6}"/>
              </a:ext>
            </a:extLst>
          </p:cNvPr>
          <p:cNvSpPr txBox="1"/>
          <p:nvPr/>
        </p:nvSpPr>
        <p:spPr>
          <a:xfrm>
            <a:off x="12639067" y="3450301"/>
            <a:ext cx="33966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VEGETAL, GLUTEN FREE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</a:rPr>
              <a:t>AND ALLERGEN FREE</a:t>
            </a:r>
          </a:p>
        </p:txBody>
      </p:sp>
      <p:sp>
        <p:nvSpPr>
          <p:cNvPr id="55" name="!!ZoneTexte 54">
            <a:extLst>
              <a:ext uri="{FF2B5EF4-FFF2-40B4-BE49-F238E27FC236}">
                <a16:creationId xmlns:a16="http://schemas.microsoft.com/office/drawing/2014/main" id="{49BD9653-33A3-4F42-BDAB-D8B2C777B174}"/>
              </a:ext>
            </a:extLst>
          </p:cNvPr>
          <p:cNvSpPr txBox="1"/>
          <p:nvPr/>
        </p:nvSpPr>
        <p:spPr>
          <a:xfrm>
            <a:off x="12639067" y="4242615"/>
            <a:ext cx="33966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FULL TRACEABILITY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</a:rPr>
              <a:t>THROUGH ORGANIC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</a:rPr>
              <a:t>CERTIFICATION</a:t>
            </a:r>
          </a:p>
        </p:txBody>
      </p:sp>
      <p:cxnSp>
        <p:nvCxnSpPr>
          <p:cNvPr id="56" name="!!Connecteur droit 55">
            <a:extLst>
              <a:ext uri="{FF2B5EF4-FFF2-40B4-BE49-F238E27FC236}">
                <a16:creationId xmlns:a16="http://schemas.microsoft.com/office/drawing/2014/main" id="{61A6F02F-CE40-4794-A6E3-E0F411234B88}"/>
              </a:ext>
            </a:extLst>
          </p:cNvPr>
          <p:cNvCxnSpPr/>
          <p:nvPr/>
        </p:nvCxnSpPr>
        <p:spPr>
          <a:xfrm>
            <a:off x="13120074" y="4192477"/>
            <a:ext cx="243459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e 4">
            <a:extLst>
              <a:ext uri="{FF2B5EF4-FFF2-40B4-BE49-F238E27FC236}">
                <a16:creationId xmlns:a16="http://schemas.microsoft.com/office/drawing/2014/main" id="{0399A4E3-2A9D-4EE8-87E5-6B64ABC216BD}"/>
              </a:ext>
            </a:extLst>
          </p:cNvPr>
          <p:cNvGrpSpPr/>
          <p:nvPr/>
        </p:nvGrpSpPr>
        <p:grpSpPr>
          <a:xfrm>
            <a:off x="7728339" y="3561453"/>
            <a:ext cx="447116" cy="447116"/>
            <a:chOff x="7510110" y="3285703"/>
            <a:chExt cx="447116" cy="447116"/>
          </a:xfrm>
        </p:grpSpPr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D200EC42-AEFB-480A-BC30-42AA0D6A713E}"/>
                </a:ext>
              </a:extLst>
            </p:cNvPr>
            <p:cNvSpPr/>
            <p:nvPr/>
          </p:nvSpPr>
          <p:spPr>
            <a:xfrm>
              <a:off x="7510110" y="3285703"/>
              <a:ext cx="447116" cy="4471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7" name="Graphique 56" descr="Coche">
              <a:extLst>
                <a:ext uri="{FF2B5EF4-FFF2-40B4-BE49-F238E27FC236}">
                  <a16:creationId xmlns:a16="http://schemas.microsoft.com/office/drawing/2014/main" id="{1C6C3FAB-174F-40F1-94F5-F6D63E153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614630" y="3384735"/>
              <a:ext cx="264439" cy="264439"/>
            </a:xfrm>
            <a:prstGeom prst="rect">
              <a:avLst/>
            </a:prstGeom>
          </p:spPr>
        </p:pic>
      </p:grpSp>
      <p:grpSp>
        <p:nvGrpSpPr>
          <p:cNvPr id="60" name="Groupe 59">
            <a:extLst>
              <a:ext uri="{FF2B5EF4-FFF2-40B4-BE49-F238E27FC236}">
                <a16:creationId xmlns:a16="http://schemas.microsoft.com/office/drawing/2014/main" id="{3E0A0646-D563-4BDF-AECA-A9D353EDAA33}"/>
              </a:ext>
            </a:extLst>
          </p:cNvPr>
          <p:cNvGrpSpPr/>
          <p:nvPr/>
        </p:nvGrpSpPr>
        <p:grpSpPr>
          <a:xfrm>
            <a:off x="9660594" y="3561453"/>
            <a:ext cx="447116" cy="447116"/>
            <a:chOff x="7510110" y="3285703"/>
            <a:chExt cx="447116" cy="447116"/>
          </a:xfrm>
        </p:grpSpPr>
        <p:sp>
          <p:nvSpPr>
            <p:cNvPr id="66" name="Ellipse 65">
              <a:extLst>
                <a:ext uri="{FF2B5EF4-FFF2-40B4-BE49-F238E27FC236}">
                  <a16:creationId xmlns:a16="http://schemas.microsoft.com/office/drawing/2014/main" id="{86AA36B1-6503-4148-9B12-0A6FC8284962}"/>
                </a:ext>
              </a:extLst>
            </p:cNvPr>
            <p:cNvSpPr/>
            <p:nvPr/>
          </p:nvSpPr>
          <p:spPr>
            <a:xfrm>
              <a:off x="7510110" y="3285703"/>
              <a:ext cx="447116" cy="4471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7" name="Graphique 66" descr="Coche">
              <a:extLst>
                <a:ext uri="{FF2B5EF4-FFF2-40B4-BE49-F238E27FC236}">
                  <a16:creationId xmlns:a16="http://schemas.microsoft.com/office/drawing/2014/main" id="{A695F594-98F6-4080-95AD-0025DAE24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614630" y="3384735"/>
              <a:ext cx="264439" cy="264439"/>
            </a:xfrm>
            <a:prstGeom prst="rect">
              <a:avLst/>
            </a:prstGeom>
          </p:spPr>
        </p:pic>
      </p:grp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CDCD979-2E51-4296-9759-BF303FF0B25E}"/>
              </a:ext>
            </a:extLst>
          </p:cNvPr>
          <p:cNvCxnSpPr/>
          <p:nvPr/>
        </p:nvCxnSpPr>
        <p:spPr>
          <a:xfrm>
            <a:off x="865301" y="3470438"/>
            <a:ext cx="4562573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91756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3" presetClass="path" presetSubtype="0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578 -2.22222E-6 L 2.29167E-6 -2.22222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15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3" presetClass="path" presetSubtype="0" decel="9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7513 -2.59259E-6 L -3.95833E-6 -2.59259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2" grpId="0"/>
      <p:bldP spid="1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!!Image 14">
            <a:extLst>
              <a:ext uri="{FF2B5EF4-FFF2-40B4-BE49-F238E27FC236}">
                <a16:creationId xmlns:a16="http://schemas.microsoft.com/office/drawing/2014/main" id="{B4B6E651-55C5-4671-BA48-C178984326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50439" y="1311843"/>
            <a:ext cx="5780330" cy="5025894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05F78DE-289D-49AE-A6A3-33F5CAA48F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0216" y="6492875"/>
            <a:ext cx="761496" cy="365125"/>
          </a:xfrm>
        </p:spPr>
        <p:txBody>
          <a:bodyPr/>
          <a:lstStyle/>
          <a:p>
            <a:fld id="{41B732A3-3298-4B17-ABD6-6B679B23A20D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3" name="!!ZoneTexte 2">
            <a:extLst>
              <a:ext uri="{FF2B5EF4-FFF2-40B4-BE49-F238E27FC236}">
                <a16:creationId xmlns:a16="http://schemas.microsoft.com/office/drawing/2014/main" id="{0FD3DA53-EDB7-4F94-8A90-4E1BA86C227F}"/>
              </a:ext>
            </a:extLst>
          </p:cNvPr>
          <p:cNvSpPr txBox="1"/>
          <p:nvPr/>
        </p:nvSpPr>
        <p:spPr>
          <a:xfrm>
            <a:off x="390495" y="327950"/>
            <a:ext cx="114512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00" b="1" dirty="0">
                <a:solidFill>
                  <a:schemeClr val="accent3"/>
                </a:solidFill>
                <a:latin typeface="Arial" panose="020B0604020202020204" pitchFamily="34" charset="0"/>
              </a:rPr>
              <a:t>ALLAND &amp; ROBERT</a:t>
            </a:r>
          </a:p>
        </p:txBody>
      </p:sp>
      <p:sp>
        <p:nvSpPr>
          <p:cNvPr id="29" name="!!Rectangle 33">
            <a:extLst>
              <a:ext uri="{FF2B5EF4-FFF2-40B4-BE49-F238E27FC236}">
                <a16:creationId xmlns:a16="http://schemas.microsoft.com/office/drawing/2014/main" id="{673CDC48-FBAE-4CCC-AC2C-F7834C4EDE3D}"/>
              </a:ext>
            </a:extLst>
          </p:cNvPr>
          <p:cNvSpPr/>
          <p:nvPr/>
        </p:nvSpPr>
        <p:spPr>
          <a:xfrm>
            <a:off x="1781908" y="1101715"/>
            <a:ext cx="9155723" cy="456373"/>
          </a:xfrm>
          <a:prstGeom prst="rect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100"/>
              </a:lnSpc>
            </a:pP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30" name="!!ZoneTexte 5">
            <a:extLst>
              <a:ext uri="{FF2B5EF4-FFF2-40B4-BE49-F238E27FC236}">
                <a16:creationId xmlns:a16="http://schemas.microsoft.com/office/drawing/2014/main" id="{61B248E9-0377-4016-A494-317991D69F52}"/>
              </a:ext>
            </a:extLst>
          </p:cNvPr>
          <p:cNvSpPr txBox="1"/>
          <p:nvPr/>
        </p:nvSpPr>
        <p:spPr>
          <a:xfrm>
            <a:off x="1781908" y="1076916"/>
            <a:ext cx="91557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700" dirty="0">
                <a:solidFill>
                  <a:schemeClr val="bg1"/>
                </a:solidFill>
              </a:rPr>
              <a:t>ENSURES THE </a:t>
            </a:r>
            <a:r>
              <a:rPr lang="en-GB" sz="2700" b="1" dirty="0">
                <a:solidFill>
                  <a:schemeClr val="bg1"/>
                </a:solidFill>
              </a:rPr>
              <a:t>HIGHEST QUALITY </a:t>
            </a:r>
            <a:r>
              <a:rPr lang="en-GB" sz="2700" dirty="0">
                <a:solidFill>
                  <a:schemeClr val="bg1"/>
                </a:solidFill>
              </a:rPr>
              <a:t>OF RAW MATERIAL</a:t>
            </a:r>
            <a:endParaRPr lang="en-GB" sz="2700" b="1" dirty="0"/>
          </a:p>
        </p:txBody>
      </p:sp>
      <p:sp>
        <p:nvSpPr>
          <p:cNvPr id="9" name="!!ZoneTexte 8">
            <a:extLst>
              <a:ext uri="{FF2B5EF4-FFF2-40B4-BE49-F238E27FC236}">
                <a16:creationId xmlns:a16="http://schemas.microsoft.com/office/drawing/2014/main" id="{9D026F71-13F7-48AA-9B1A-EEF4F7C7F9E2}"/>
              </a:ext>
            </a:extLst>
          </p:cNvPr>
          <p:cNvSpPr txBox="1"/>
          <p:nvPr/>
        </p:nvSpPr>
        <p:spPr>
          <a:xfrm>
            <a:off x="-5048515" y="2385819"/>
            <a:ext cx="494162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US" sz="4400" b="1" i="1" dirty="0">
                <a:solidFill>
                  <a:srgbClr val="00A853"/>
                </a:solidFill>
              </a:rPr>
              <a:t>“Let’s plant trees</a:t>
            </a:r>
          </a:p>
          <a:p>
            <a:pPr>
              <a:lnSpc>
                <a:spcPts val="4500"/>
              </a:lnSpc>
            </a:pPr>
            <a:r>
              <a:rPr lang="en-US" sz="4400" b="1" i="1" dirty="0">
                <a:solidFill>
                  <a:srgbClr val="00A853"/>
                </a:solidFill>
              </a:rPr>
              <a:t>together!”</a:t>
            </a:r>
            <a:endParaRPr lang="fr-FR" sz="4400" b="1" i="1" dirty="0">
              <a:solidFill>
                <a:srgbClr val="00A853"/>
              </a:solidFill>
            </a:endParaRPr>
          </a:p>
        </p:txBody>
      </p:sp>
      <p:sp>
        <p:nvSpPr>
          <p:cNvPr id="12" name="!!ZoneTexte 11">
            <a:extLst>
              <a:ext uri="{FF2B5EF4-FFF2-40B4-BE49-F238E27FC236}">
                <a16:creationId xmlns:a16="http://schemas.microsoft.com/office/drawing/2014/main" id="{25193C7E-9C10-4848-9D5E-10E04E72F02F}"/>
              </a:ext>
            </a:extLst>
          </p:cNvPr>
          <p:cNvSpPr txBox="1"/>
          <p:nvPr/>
        </p:nvSpPr>
        <p:spPr>
          <a:xfrm>
            <a:off x="3530458" y="6858000"/>
            <a:ext cx="249294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fr-FR" sz="2800" b="1" dirty="0">
                <a:solidFill>
                  <a:schemeClr val="tx2"/>
                </a:solidFill>
              </a:rPr>
              <a:t>Since 2020</a:t>
            </a:r>
            <a:r>
              <a:rPr lang="fr-FR" altLang="fr-FR" sz="2400" dirty="0">
                <a:solidFill>
                  <a:schemeClr val="tx2"/>
                </a:solidFill>
              </a:rPr>
              <a:t>,</a:t>
            </a:r>
          </a:p>
          <a:p>
            <a:r>
              <a:rPr lang="fr-FR" altLang="fr-FR" sz="2400" dirty="0">
                <a:solidFill>
                  <a:schemeClr val="tx2"/>
                </a:solidFill>
              </a:rPr>
              <a:t>an innovative</a:t>
            </a:r>
          </a:p>
          <a:p>
            <a:r>
              <a:rPr lang="fr-FR" altLang="fr-FR" sz="2400" dirty="0">
                <a:solidFill>
                  <a:schemeClr val="tx2"/>
                </a:solidFill>
              </a:rPr>
              <a:t>campaign to…</a:t>
            </a:r>
            <a:endParaRPr lang="fr-FR" sz="2400" dirty="0">
              <a:solidFill>
                <a:schemeClr val="tx2"/>
              </a:solidFill>
            </a:endParaRPr>
          </a:p>
          <a:p>
            <a:endParaRPr lang="en-GB" dirty="0"/>
          </a:p>
        </p:txBody>
      </p:sp>
      <p:grpSp>
        <p:nvGrpSpPr>
          <p:cNvPr id="22" name="!!Groupe 33">
            <a:extLst>
              <a:ext uri="{FF2B5EF4-FFF2-40B4-BE49-F238E27FC236}">
                <a16:creationId xmlns:a16="http://schemas.microsoft.com/office/drawing/2014/main" id="{2F59FBB5-B359-465F-8B84-220E35FEDE8D}"/>
              </a:ext>
            </a:extLst>
          </p:cNvPr>
          <p:cNvGrpSpPr/>
          <p:nvPr/>
        </p:nvGrpSpPr>
        <p:grpSpPr>
          <a:xfrm>
            <a:off x="-3754831" y="3729410"/>
            <a:ext cx="1886234" cy="2249421"/>
            <a:chOff x="1124321" y="3861181"/>
            <a:chExt cx="1886234" cy="2249421"/>
          </a:xfrm>
        </p:grpSpPr>
        <p:sp>
          <p:nvSpPr>
            <p:cNvPr id="23" name="!!Rectangle 15">
              <a:extLst>
                <a:ext uri="{FF2B5EF4-FFF2-40B4-BE49-F238E27FC236}">
                  <a16:creationId xmlns:a16="http://schemas.microsoft.com/office/drawing/2014/main" id="{552C6028-227B-4808-9F17-9DADCDABF595}"/>
                </a:ext>
              </a:extLst>
            </p:cNvPr>
            <p:cNvSpPr/>
            <p:nvPr/>
          </p:nvSpPr>
          <p:spPr>
            <a:xfrm>
              <a:off x="1355324" y="4053942"/>
              <a:ext cx="1655231" cy="2056660"/>
            </a:xfrm>
            <a:prstGeom prst="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!!Ellipse 19">
              <a:extLst>
                <a:ext uri="{FF2B5EF4-FFF2-40B4-BE49-F238E27FC236}">
                  <a16:creationId xmlns:a16="http://schemas.microsoft.com/office/drawing/2014/main" id="{04020308-91DB-4188-88BF-2F0BB2E0309A}"/>
                </a:ext>
              </a:extLst>
            </p:cNvPr>
            <p:cNvSpPr/>
            <p:nvPr/>
          </p:nvSpPr>
          <p:spPr>
            <a:xfrm>
              <a:off x="1124321" y="3861181"/>
              <a:ext cx="395680" cy="395677"/>
            </a:xfrm>
            <a:prstGeom prst="ellipse">
              <a:avLst/>
            </a:prstGeom>
            <a:solidFill>
              <a:srgbClr val="00A8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/>
            </a:p>
          </p:txBody>
        </p:sp>
      </p:grpSp>
      <p:sp>
        <p:nvSpPr>
          <p:cNvPr id="39" name="!!Ellipse 42">
            <a:extLst>
              <a:ext uri="{FF2B5EF4-FFF2-40B4-BE49-F238E27FC236}">
                <a16:creationId xmlns:a16="http://schemas.microsoft.com/office/drawing/2014/main" id="{73A66312-84B8-406A-A8E2-648EF0A812F5}"/>
              </a:ext>
            </a:extLst>
          </p:cNvPr>
          <p:cNvSpPr/>
          <p:nvPr/>
        </p:nvSpPr>
        <p:spPr>
          <a:xfrm>
            <a:off x="2321848" y="1989577"/>
            <a:ext cx="3973716" cy="3973714"/>
          </a:xfrm>
          <a:prstGeom prst="ellipse">
            <a:avLst/>
          </a:prstGeom>
          <a:solidFill>
            <a:schemeClr val="tx2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!!Ellipse 43">
            <a:extLst>
              <a:ext uri="{FF2B5EF4-FFF2-40B4-BE49-F238E27FC236}">
                <a16:creationId xmlns:a16="http://schemas.microsoft.com/office/drawing/2014/main" id="{6D29518E-901A-4A6A-ADFA-28C23BA2552B}"/>
              </a:ext>
            </a:extLst>
          </p:cNvPr>
          <p:cNvSpPr/>
          <p:nvPr/>
        </p:nvSpPr>
        <p:spPr>
          <a:xfrm>
            <a:off x="2718529" y="2386258"/>
            <a:ext cx="3180354" cy="318035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!!ZoneTexte 46">
            <a:extLst>
              <a:ext uri="{FF2B5EF4-FFF2-40B4-BE49-F238E27FC236}">
                <a16:creationId xmlns:a16="http://schemas.microsoft.com/office/drawing/2014/main" id="{87A16860-1A28-4BB3-A69E-28D2F41CD689}"/>
              </a:ext>
            </a:extLst>
          </p:cNvPr>
          <p:cNvSpPr txBox="1"/>
          <p:nvPr/>
        </p:nvSpPr>
        <p:spPr>
          <a:xfrm>
            <a:off x="3463725" y="2858124"/>
            <a:ext cx="16899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schemeClr val="bg1"/>
                </a:solidFill>
              </a:rPr>
              <a:t>NO</a:t>
            </a:r>
          </a:p>
        </p:txBody>
      </p:sp>
      <p:sp>
        <p:nvSpPr>
          <p:cNvPr id="43" name="!!ZoneTexte 47">
            <a:extLst>
              <a:ext uri="{FF2B5EF4-FFF2-40B4-BE49-F238E27FC236}">
                <a16:creationId xmlns:a16="http://schemas.microsoft.com/office/drawing/2014/main" id="{BDA00EFC-8AEF-4D07-8543-857AC77653F8}"/>
              </a:ext>
            </a:extLst>
          </p:cNvPr>
          <p:cNvSpPr txBox="1"/>
          <p:nvPr/>
        </p:nvSpPr>
        <p:spPr>
          <a:xfrm>
            <a:off x="2898961" y="3829925"/>
            <a:ext cx="28194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CHEMICALS 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</a:rPr>
              <a:t>PESTICIDES 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</a:rPr>
              <a:t>GMOs 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</a:rPr>
              <a:t>PRESERVATIVE</a:t>
            </a:r>
          </a:p>
        </p:txBody>
      </p:sp>
      <p:sp>
        <p:nvSpPr>
          <p:cNvPr id="44" name="!!Ellipse 48">
            <a:extLst>
              <a:ext uri="{FF2B5EF4-FFF2-40B4-BE49-F238E27FC236}">
                <a16:creationId xmlns:a16="http://schemas.microsoft.com/office/drawing/2014/main" id="{8647C2F1-C3E4-491E-A262-0F25F098D52C}"/>
              </a:ext>
            </a:extLst>
          </p:cNvPr>
          <p:cNvSpPr/>
          <p:nvPr/>
        </p:nvSpPr>
        <p:spPr>
          <a:xfrm>
            <a:off x="5898883" y="1989577"/>
            <a:ext cx="3973716" cy="3973714"/>
          </a:xfrm>
          <a:prstGeom prst="ellipse">
            <a:avLst/>
          </a:prstGeom>
          <a:solidFill>
            <a:schemeClr val="accent6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!!Ellipse 51">
            <a:extLst>
              <a:ext uri="{FF2B5EF4-FFF2-40B4-BE49-F238E27FC236}">
                <a16:creationId xmlns:a16="http://schemas.microsoft.com/office/drawing/2014/main" id="{F68DDF19-0990-477C-9F11-C73BE7391F55}"/>
              </a:ext>
            </a:extLst>
          </p:cNvPr>
          <p:cNvSpPr/>
          <p:nvPr/>
        </p:nvSpPr>
        <p:spPr>
          <a:xfrm>
            <a:off x="6295564" y="2386258"/>
            <a:ext cx="3180354" cy="318035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!!ZoneTexte 52">
            <a:extLst>
              <a:ext uri="{FF2B5EF4-FFF2-40B4-BE49-F238E27FC236}">
                <a16:creationId xmlns:a16="http://schemas.microsoft.com/office/drawing/2014/main" id="{F4A4F929-D6A8-4768-AD35-6509EF4EED32}"/>
              </a:ext>
            </a:extLst>
          </p:cNvPr>
          <p:cNvSpPr txBox="1"/>
          <p:nvPr/>
        </p:nvSpPr>
        <p:spPr>
          <a:xfrm>
            <a:off x="6687796" y="2487082"/>
            <a:ext cx="23958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schemeClr val="bg1"/>
                </a:solidFill>
              </a:rPr>
              <a:t>100</a:t>
            </a:r>
            <a:r>
              <a:rPr lang="en-GB" sz="4000" dirty="0">
                <a:solidFill>
                  <a:schemeClr val="bg1"/>
                </a:solidFill>
              </a:rPr>
              <a:t>%</a:t>
            </a:r>
            <a:endParaRPr lang="en-GB" sz="6600" dirty="0">
              <a:solidFill>
                <a:schemeClr val="bg1"/>
              </a:solidFill>
            </a:endParaRPr>
          </a:p>
        </p:txBody>
      </p:sp>
      <p:sp>
        <p:nvSpPr>
          <p:cNvPr id="49" name="!!ZoneTexte 53">
            <a:extLst>
              <a:ext uri="{FF2B5EF4-FFF2-40B4-BE49-F238E27FC236}">
                <a16:creationId xmlns:a16="http://schemas.microsoft.com/office/drawing/2014/main" id="{624C2E31-8619-46CA-A639-88862B133A88}"/>
              </a:ext>
            </a:extLst>
          </p:cNvPr>
          <p:cNvSpPr txBox="1"/>
          <p:nvPr/>
        </p:nvSpPr>
        <p:spPr>
          <a:xfrm>
            <a:off x="6187439" y="3450301"/>
            <a:ext cx="33966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VEGETAL, GLUTEN FREE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</a:rPr>
              <a:t>AND ALLERGEN FREE</a:t>
            </a:r>
          </a:p>
        </p:txBody>
      </p:sp>
      <p:sp>
        <p:nvSpPr>
          <p:cNvPr id="51" name="!!ZoneTexte 54">
            <a:extLst>
              <a:ext uri="{FF2B5EF4-FFF2-40B4-BE49-F238E27FC236}">
                <a16:creationId xmlns:a16="http://schemas.microsoft.com/office/drawing/2014/main" id="{4556BF37-5232-46DC-91BE-09EB7D361BA1}"/>
              </a:ext>
            </a:extLst>
          </p:cNvPr>
          <p:cNvSpPr txBox="1"/>
          <p:nvPr/>
        </p:nvSpPr>
        <p:spPr>
          <a:xfrm>
            <a:off x="6187439" y="4242615"/>
            <a:ext cx="33966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FULL TRACEABILITY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</a:rPr>
              <a:t>THROUGH ORGANIC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</a:rPr>
              <a:t>CERTIFICATION</a:t>
            </a:r>
          </a:p>
        </p:txBody>
      </p:sp>
      <p:cxnSp>
        <p:nvCxnSpPr>
          <p:cNvPr id="52" name="!!Connecteur droit 55">
            <a:extLst>
              <a:ext uri="{FF2B5EF4-FFF2-40B4-BE49-F238E27FC236}">
                <a16:creationId xmlns:a16="http://schemas.microsoft.com/office/drawing/2014/main" id="{8C0714DA-E783-402D-B0C3-892A5749818D}"/>
              </a:ext>
            </a:extLst>
          </p:cNvPr>
          <p:cNvCxnSpPr/>
          <p:nvPr/>
        </p:nvCxnSpPr>
        <p:spPr>
          <a:xfrm>
            <a:off x="6668446" y="4135327"/>
            <a:ext cx="243459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ipse 9">
            <a:extLst>
              <a:ext uri="{FF2B5EF4-FFF2-40B4-BE49-F238E27FC236}">
                <a16:creationId xmlns:a16="http://schemas.microsoft.com/office/drawing/2014/main" id="{20ED8BEF-BEA5-47AB-B112-E0F497AC17C7}"/>
              </a:ext>
            </a:extLst>
          </p:cNvPr>
          <p:cNvSpPr/>
          <p:nvPr/>
        </p:nvSpPr>
        <p:spPr>
          <a:xfrm>
            <a:off x="2192598" y="3873787"/>
            <a:ext cx="271634" cy="27163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5" name="!!Groupe 4">
            <a:extLst>
              <a:ext uri="{FF2B5EF4-FFF2-40B4-BE49-F238E27FC236}">
                <a16:creationId xmlns:a16="http://schemas.microsoft.com/office/drawing/2014/main" id="{0608DDC1-BEBF-4F75-8B7F-325D8BC4E5F3}"/>
              </a:ext>
            </a:extLst>
          </p:cNvPr>
          <p:cNvGrpSpPr/>
          <p:nvPr/>
        </p:nvGrpSpPr>
        <p:grpSpPr>
          <a:xfrm>
            <a:off x="12490772" y="1016845"/>
            <a:ext cx="1379687" cy="1629945"/>
            <a:chOff x="10164614" y="2507715"/>
            <a:chExt cx="1379687" cy="1629945"/>
          </a:xfrm>
        </p:grpSpPr>
        <p:sp>
          <p:nvSpPr>
            <p:cNvPr id="26" name="!!Rectangle 14">
              <a:extLst>
                <a:ext uri="{FF2B5EF4-FFF2-40B4-BE49-F238E27FC236}">
                  <a16:creationId xmlns:a16="http://schemas.microsoft.com/office/drawing/2014/main" id="{4FFECD5F-C358-48BD-ADC3-355B87D11C66}"/>
                </a:ext>
              </a:extLst>
            </p:cNvPr>
            <p:cNvSpPr/>
            <p:nvPr/>
          </p:nvSpPr>
          <p:spPr>
            <a:xfrm>
              <a:off x="10164615" y="2670741"/>
              <a:ext cx="1231615" cy="146691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!!Rectangle 78">
              <a:extLst>
                <a:ext uri="{FF2B5EF4-FFF2-40B4-BE49-F238E27FC236}">
                  <a16:creationId xmlns:a16="http://schemas.microsoft.com/office/drawing/2014/main" id="{FFF9C4B4-EA3C-407A-8E4E-FDCD5F74C347}"/>
                </a:ext>
              </a:extLst>
            </p:cNvPr>
            <p:cNvSpPr/>
            <p:nvPr/>
          </p:nvSpPr>
          <p:spPr>
            <a:xfrm>
              <a:off x="10164614" y="2507715"/>
              <a:ext cx="1360019" cy="58643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!!ZoneTexte 15">
              <a:extLst>
                <a:ext uri="{FF2B5EF4-FFF2-40B4-BE49-F238E27FC236}">
                  <a16:creationId xmlns:a16="http://schemas.microsoft.com/office/drawing/2014/main" id="{2D595617-76A5-4C2E-9A28-F275492ED445}"/>
                </a:ext>
              </a:extLst>
            </p:cNvPr>
            <p:cNvSpPr txBox="1"/>
            <p:nvPr/>
          </p:nvSpPr>
          <p:spPr>
            <a:xfrm>
              <a:off x="10164617" y="2518248"/>
              <a:ext cx="137968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en-GB" sz="1200" dirty="0">
                  <a:solidFill>
                    <a:schemeClr val="bg2"/>
                  </a:solidFill>
                </a:rPr>
                <a:t>For more on our supply chain,</a:t>
              </a:r>
            </a:p>
            <a:p>
              <a:pPr algn="ctr">
                <a:lnSpc>
                  <a:spcPts val="1200"/>
                </a:lnSpc>
              </a:pPr>
              <a:r>
                <a:rPr lang="en-GB" sz="1200" b="1" dirty="0">
                  <a:solidFill>
                    <a:schemeClr val="bg2"/>
                  </a:solidFill>
                </a:rPr>
                <a:t>see our video:</a:t>
              </a:r>
            </a:p>
          </p:txBody>
        </p:sp>
        <p:sp>
          <p:nvSpPr>
            <p:cNvPr id="31" name="Triangle isocèle 30">
              <a:extLst>
                <a:ext uri="{FF2B5EF4-FFF2-40B4-BE49-F238E27FC236}">
                  <a16:creationId xmlns:a16="http://schemas.microsoft.com/office/drawing/2014/main" id="{41DD1475-ED93-406D-9244-91525C77B4AD}"/>
                </a:ext>
              </a:extLst>
            </p:cNvPr>
            <p:cNvSpPr/>
            <p:nvPr/>
          </p:nvSpPr>
          <p:spPr>
            <a:xfrm rot="10800000">
              <a:off x="11396230" y="3094152"/>
              <a:ext cx="128404" cy="98628"/>
            </a:xfrm>
            <a:prstGeom prst="triangle">
              <a:avLst>
                <a:gd name="adj" fmla="val 100000"/>
              </a:avLst>
            </a:prstGeom>
            <a:solidFill>
              <a:srgbClr val="AE8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!!Rectangle : coins arrondis 28">
              <a:extLst>
                <a:ext uri="{FF2B5EF4-FFF2-40B4-BE49-F238E27FC236}">
                  <a16:creationId xmlns:a16="http://schemas.microsoft.com/office/drawing/2014/main" id="{753F7222-1BD3-4017-99BF-6CFE4D68302B}"/>
                </a:ext>
              </a:extLst>
            </p:cNvPr>
            <p:cNvSpPr/>
            <p:nvPr/>
          </p:nvSpPr>
          <p:spPr>
            <a:xfrm>
              <a:off x="10380579" y="3211389"/>
              <a:ext cx="736918" cy="51163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3" name="!!Graphique 18">
              <a:extLst>
                <a:ext uri="{FF2B5EF4-FFF2-40B4-BE49-F238E27FC236}">
                  <a16:creationId xmlns:a16="http://schemas.microsoft.com/office/drawing/2014/main" id="{FB8F0D3B-4FAD-4F1C-9BA6-F13DD1585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553952" y="3267993"/>
              <a:ext cx="390171" cy="390171"/>
            </a:xfrm>
            <a:prstGeom prst="rect">
              <a:avLst/>
            </a:prstGeom>
          </p:spPr>
        </p:pic>
        <p:grpSp>
          <p:nvGrpSpPr>
            <p:cNvPr id="34" name="!!Graphique 22">
              <a:extLst>
                <a:ext uri="{FF2B5EF4-FFF2-40B4-BE49-F238E27FC236}">
                  <a16:creationId xmlns:a16="http://schemas.microsoft.com/office/drawing/2014/main" id="{FA02AC26-D8F7-46C3-9422-7B088ACBB36A}"/>
                </a:ext>
              </a:extLst>
            </p:cNvPr>
            <p:cNvGrpSpPr/>
            <p:nvPr/>
          </p:nvGrpSpPr>
          <p:grpSpPr>
            <a:xfrm>
              <a:off x="10789211" y="3596261"/>
              <a:ext cx="338455" cy="408205"/>
              <a:chOff x="7636445" y="3397169"/>
              <a:chExt cx="2946070" cy="3553205"/>
            </a:xfrm>
          </p:grpSpPr>
          <p:sp>
            <p:nvSpPr>
              <p:cNvPr id="36" name="Graphique 22">
                <a:extLst>
                  <a:ext uri="{FF2B5EF4-FFF2-40B4-BE49-F238E27FC236}">
                    <a16:creationId xmlns:a16="http://schemas.microsoft.com/office/drawing/2014/main" id="{BB0FCDE8-3FE3-45DA-BBF4-01F8840EDD44}"/>
                  </a:ext>
                </a:extLst>
              </p:cNvPr>
              <p:cNvSpPr/>
              <p:nvPr/>
            </p:nvSpPr>
            <p:spPr>
              <a:xfrm>
                <a:off x="7850644" y="3555377"/>
                <a:ext cx="2573571" cy="3216790"/>
              </a:xfrm>
              <a:custGeom>
                <a:avLst/>
                <a:gdLst>
                  <a:gd name="connsiteX0" fmla="*/ 2459275 w 2573574"/>
                  <a:gd name="connsiteY0" fmla="*/ 1132808 h 3216782"/>
                  <a:gd name="connsiteX1" fmla="*/ 2277157 w 2573574"/>
                  <a:gd name="connsiteY1" fmla="*/ 1132808 h 3216782"/>
                  <a:gd name="connsiteX2" fmla="*/ 2162857 w 2573574"/>
                  <a:gd name="connsiteY2" fmla="*/ 1247108 h 3216782"/>
                  <a:gd name="connsiteX3" fmla="*/ 2162857 w 2573574"/>
                  <a:gd name="connsiteY3" fmla="*/ 1609535 h 3216782"/>
                  <a:gd name="connsiteX4" fmla="*/ 2118375 w 2573574"/>
                  <a:gd name="connsiteY4" fmla="*/ 1609535 h 3216782"/>
                  <a:gd name="connsiteX5" fmla="*/ 2118375 w 2573574"/>
                  <a:gd name="connsiteY5" fmla="*/ 1046893 h 3216782"/>
                  <a:gd name="connsiteX6" fmla="*/ 2004075 w 2573574"/>
                  <a:gd name="connsiteY6" fmla="*/ 932593 h 3216782"/>
                  <a:gd name="connsiteX7" fmla="*/ 1821957 w 2573574"/>
                  <a:gd name="connsiteY7" fmla="*/ 932593 h 3216782"/>
                  <a:gd name="connsiteX8" fmla="*/ 1707657 w 2573574"/>
                  <a:gd name="connsiteY8" fmla="*/ 1046893 h 3216782"/>
                  <a:gd name="connsiteX9" fmla="*/ 1707657 w 2573574"/>
                  <a:gd name="connsiteY9" fmla="*/ 1609535 h 3216782"/>
                  <a:gd name="connsiteX10" fmla="*/ 1651078 w 2573574"/>
                  <a:gd name="connsiteY10" fmla="*/ 1609535 h 3216782"/>
                  <a:gd name="connsiteX11" fmla="*/ 1651078 w 2573574"/>
                  <a:gd name="connsiteY11" fmla="*/ 897731 h 3216782"/>
                  <a:gd name="connsiteX12" fmla="*/ 1536778 w 2573574"/>
                  <a:gd name="connsiteY12" fmla="*/ 783431 h 3216782"/>
                  <a:gd name="connsiteX13" fmla="*/ 1354660 w 2573574"/>
                  <a:gd name="connsiteY13" fmla="*/ 783431 h 3216782"/>
                  <a:gd name="connsiteX14" fmla="*/ 1240360 w 2573574"/>
                  <a:gd name="connsiteY14" fmla="*/ 897731 h 3216782"/>
                  <a:gd name="connsiteX15" fmla="*/ 1240360 w 2573574"/>
                  <a:gd name="connsiteY15" fmla="*/ 1609535 h 3216782"/>
                  <a:gd name="connsiteX16" fmla="*/ 1201974 w 2573574"/>
                  <a:gd name="connsiteY16" fmla="*/ 1609535 h 3216782"/>
                  <a:gd name="connsiteX17" fmla="*/ 1201974 w 2573574"/>
                  <a:gd name="connsiteY17" fmla="*/ 114300 h 3216782"/>
                  <a:gd name="connsiteX18" fmla="*/ 1087674 w 2573574"/>
                  <a:gd name="connsiteY18" fmla="*/ 0 h 3216782"/>
                  <a:gd name="connsiteX19" fmla="*/ 905557 w 2573574"/>
                  <a:gd name="connsiteY19" fmla="*/ 0 h 3216782"/>
                  <a:gd name="connsiteX20" fmla="*/ 791257 w 2573574"/>
                  <a:gd name="connsiteY20" fmla="*/ 114300 h 3216782"/>
                  <a:gd name="connsiteX21" fmla="*/ 791257 w 2573574"/>
                  <a:gd name="connsiteY21" fmla="*/ 1625251 h 3216782"/>
                  <a:gd name="connsiteX22" fmla="*/ 633427 w 2573574"/>
                  <a:gd name="connsiteY22" fmla="*/ 1852994 h 3216782"/>
                  <a:gd name="connsiteX23" fmla="*/ 633427 w 2573574"/>
                  <a:gd name="connsiteY23" fmla="*/ 1869758 h 3216782"/>
                  <a:gd name="connsiteX24" fmla="*/ 384253 w 2573574"/>
                  <a:gd name="connsiteY24" fmla="*/ 1319403 h 3216782"/>
                  <a:gd name="connsiteX25" fmla="*/ 232996 w 2573574"/>
                  <a:gd name="connsiteY25" fmla="*/ 1262444 h 3216782"/>
                  <a:gd name="connsiteX26" fmla="*/ 67071 w 2573574"/>
                  <a:gd name="connsiteY26" fmla="*/ 1337501 h 3216782"/>
                  <a:gd name="connsiteX27" fmla="*/ 10111 w 2573574"/>
                  <a:gd name="connsiteY27" fmla="*/ 1488758 h 3216782"/>
                  <a:gd name="connsiteX28" fmla="*/ 563990 w 2573574"/>
                  <a:gd name="connsiteY28" fmla="*/ 2712149 h 3216782"/>
                  <a:gd name="connsiteX29" fmla="*/ 633427 w 2573574"/>
                  <a:gd name="connsiteY29" fmla="*/ 2773680 h 3216782"/>
                  <a:gd name="connsiteX30" fmla="*/ 633427 w 2573574"/>
                  <a:gd name="connsiteY30" fmla="*/ 2973324 h 3216782"/>
                  <a:gd name="connsiteX31" fmla="*/ 876886 w 2573574"/>
                  <a:gd name="connsiteY31" fmla="*/ 3216783 h 3216782"/>
                  <a:gd name="connsiteX32" fmla="*/ 2198575 w 2573574"/>
                  <a:gd name="connsiteY32" fmla="*/ 3216783 h 3216782"/>
                  <a:gd name="connsiteX33" fmla="*/ 2442034 w 2573574"/>
                  <a:gd name="connsiteY33" fmla="*/ 2973324 h 3216782"/>
                  <a:gd name="connsiteX34" fmla="*/ 2442034 w 2573574"/>
                  <a:gd name="connsiteY34" fmla="*/ 2704433 h 3216782"/>
                  <a:gd name="connsiteX35" fmla="*/ 2459275 w 2573574"/>
                  <a:gd name="connsiteY35" fmla="*/ 2704433 h 3216782"/>
                  <a:gd name="connsiteX36" fmla="*/ 2573575 w 2573574"/>
                  <a:gd name="connsiteY36" fmla="*/ 2590133 h 3216782"/>
                  <a:gd name="connsiteX37" fmla="*/ 2573575 w 2573574"/>
                  <a:gd name="connsiteY37" fmla="*/ 1247108 h 3216782"/>
                  <a:gd name="connsiteX38" fmla="*/ 2459275 w 2573574"/>
                  <a:gd name="connsiteY38" fmla="*/ 1132808 h 3216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2573574" h="3216782">
                    <a:moveTo>
                      <a:pt x="2459275" y="1132808"/>
                    </a:moveTo>
                    <a:lnTo>
                      <a:pt x="2277157" y="1132808"/>
                    </a:lnTo>
                    <a:cubicBezTo>
                      <a:pt x="2214292" y="1132808"/>
                      <a:pt x="2162857" y="1184243"/>
                      <a:pt x="2162857" y="1247108"/>
                    </a:cubicBezTo>
                    <a:lnTo>
                      <a:pt x="2162857" y="1609535"/>
                    </a:lnTo>
                    <a:lnTo>
                      <a:pt x="2118375" y="1609535"/>
                    </a:lnTo>
                    <a:lnTo>
                      <a:pt x="2118375" y="1046893"/>
                    </a:lnTo>
                    <a:cubicBezTo>
                      <a:pt x="2118375" y="984028"/>
                      <a:pt x="2066940" y="932593"/>
                      <a:pt x="2004075" y="932593"/>
                    </a:cubicBezTo>
                    <a:lnTo>
                      <a:pt x="1821957" y="932593"/>
                    </a:lnTo>
                    <a:cubicBezTo>
                      <a:pt x="1759092" y="932593"/>
                      <a:pt x="1707657" y="984028"/>
                      <a:pt x="1707657" y="1046893"/>
                    </a:cubicBezTo>
                    <a:lnTo>
                      <a:pt x="1707657" y="1609535"/>
                    </a:lnTo>
                    <a:lnTo>
                      <a:pt x="1651078" y="1609535"/>
                    </a:lnTo>
                    <a:lnTo>
                      <a:pt x="1651078" y="897731"/>
                    </a:lnTo>
                    <a:cubicBezTo>
                      <a:pt x="1651078" y="834866"/>
                      <a:pt x="1599643" y="783431"/>
                      <a:pt x="1536778" y="783431"/>
                    </a:cubicBezTo>
                    <a:lnTo>
                      <a:pt x="1354660" y="783431"/>
                    </a:lnTo>
                    <a:cubicBezTo>
                      <a:pt x="1291795" y="783431"/>
                      <a:pt x="1240360" y="834866"/>
                      <a:pt x="1240360" y="897731"/>
                    </a:cubicBezTo>
                    <a:lnTo>
                      <a:pt x="1240360" y="1609535"/>
                    </a:lnTo>
                    <a:lnTo>
                      <a:pt x="1201974" y="1609535"/>
                    </a:lnTo>
                    <a:lnTo>
                      <a:pt x="1201974" y="114300"/>
                    </a:lnTo>
                    <a:cubicBezTo>
                      <a:pt x="1201974" y="51435"/>
                      <a:pt x="1150540" y="0"/>
                      <a:pt x="1087674" y="0"/>
                    </a:cubicBezTo>
                    <a:lnTo>
                      <a:pt x="905557" y="0"/>
                    </a:lnTo>
                    <a:cubicBezTo>
                      <a:pt x="842691" y="0"/>
                      <a:pt x="791257" y="51435"/>
                      <a:pt x="791257" y="114300"/>
                    </a:cubicBezTo>
                    <a:lnTo>
                      <a:pt x="791257" y="1625251"/>
                    </a:lnTo>
                    <a:cubicBezTo>
                      <a:pt x="699340" y="1660112"/>
                      <a:pt x="633427" y="1749171"/>
                      <a:pt x="633427" y="1852994"/>
                    </a:cubicBezTo>
                    <a:lnTo>
                      <a:pt x="633427" y="1869758"/>
                    </a:lnTo>
                    <a:lnTo>
                      <a:pt x="384253" y="1319403"/>
                    </a:lnTo>
                    <a:cubicBezTo>
                      <a:pt x="358345" y="1262158"/>
                      <a:pt x="290241" y="1236536"/>
                      <a:pt x="232996" y="1262444"/>
                    </a:cubicBezTo>
                    <a:lnTo>
                      <a:pt x="67071" y="1337501"/>
                    </a:lnTo>
                    <a:cubicBezTo>
                      <a:pt x="9825" y="1363408"/>
                      <a:pt x="-15797" y="1431512"/>
                      <a:pt x="10111" y="1488758"/>
                    </a:cubicBezTo>
                    <a:lnTo>
                      <a:pt x="563990" y="2712149"/>
                    </a:lnTo>
                    <a:cubicBezTo>
                      <a:pt x="577801" y="2742724"/>
                      <a:pt x="603709" y="2764155"/>
                      <a:pt x="633427" y="2773680"/>
                    </a:cubicBezTo>
                    <a:lnTo>
                      <a:pt x="633427" y="2973324"/>
                    </a:lnTo>
                    <a:cubicBezTo>
                      <a:pt x="633427" y="3107246"/>
                      <a:pt x="742965" y="3216783"/>
                      <a:pt x="876886" y="3216783"/>
                    </a:cubicBezTo>
                    <a:lnTo>
                      <a:pt x="2198575" y="3216783"/>
                    </a:lnTo>
                    <a:cubicBezTo>
                      <a:pt x="2332497" y="3216783"/>
                      <a:pt x="2442034" y="3107246"/>
                      <a:pt x="2442034" y="2973324"/>
                    </a:cubicBezTo>
                    <a:lnTo>
                      <a:pt x="2442034" y="2704433"/>
                    </a:lnTo>
                    <a:lnTo>
                      <a:pt x="2459275" y="2704433"/>
                    </a:lnTo>
                    <a:cubicBezTo>
                      <a:pt x="2522140" y="2704433"/>
                      <a:pt x="2573575" y="2652998"/>
                      <a:pt x="2573575" y="2590133"/>
                    </a:cubicBezTo>
                    <a:lnTo>
                      <a:pt x="2573575" y="1247108"/>
                    </a:lnTo>
                    <a:cubicBezTo>
                      <a:pt x="2573575" y="1184243"/>
                      <a:pt x="2522140" y="1132808"/>
                      <a:pt x="2459275" y="113280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7" name="Graphique 22">
                <a:extLst>
                  <a:ext uri="{FF2B5EF4-FFF2-40B4-BE49-F238E27FC236}">
                    <a16:creationId xmlns:a16="http://schemas.microsoft.com/office/drawing/2014/main" id="{9F5150F3-C755-488E-BE48-12E6AB259DBB}"/>
                  </a:ext>
                </a:extLst>
              </p:cNvPr>
              <p:cNvSpPr/>
              <p:nvPr/>
            </p:nvSpPr>
            <p:spPr>
              <a:xfrm>
                <a:off x="7636445" y="3397169"/>
                <a:ext cx="2946070" cy="3553205"/>
              </a:xfrm>
              <a:custGeom>
                <a:avLst/>
                <a:gdLst>
                  <a:gd name="connsiteX0" fmla="*/ 2946071 w 2946070"/>
                  <a:gd name="connsiteY0" fmla="*/ 1532191 h 3553205"/>
                  <a:gd name="connsiteX1" fmla="*/ 2595170 w 2946070"/>
                  <a:gd name="connsiteY1" fmla="*/ 1146715 h 3553205"/>
                  <a:gd name="connsiteX2" fmla="*/ 2439246 w 2946070"/>
                  <a:gd name="connsiteY2" fmla="*/ 1187006 h 3553205"/>
                  <a:gd name="connsiteX3" fmla="*/ 2107776 w 2946070"/>
                  <a:gd name="connsiteY3" fmla="*/ 927640 h 3553205"/>
                  <a:gd name="connsiteX4" fmla="*/ 1920228 w 2946070"/>
                  <a:gd name="connsiteY4" fmla="*/ 987647 h 3553205"/>
                  <a:gd name="connsiteX5" fmla="*/ 1620381 w 2946070"/>
                  <a:gd name="connsiteY5" fmla="*/ 802195 h 3553205"/>
                  <a:gd name="connsiteX6" fmla="*/ 1483793 w 2946070"/>
                  <a:gd name="connsiteY6" fmla="*/ 832580 h 3553205"/>
                  <a:gd name="connsiteX7" fmla="*/ 1483793 w 2946070"/>
                  <a:gd name="connsiteY7" fmla="*/ 371665 h 3553205"/>
                  <a:gd name="connsiteX8" fmla="*/ 1145465 w 2946070"/>
                  <a:gd name="connsiteY8" fmla="*/ 0 h 3553205"/>
                  <a:gd name="connsiteX9" fmla="*/ 807137 w 2946070"/>
                  <a:gd name="connsiteY9" fmla="*/ 371665 h 3553205"/>
                  <a:gd name="connsiteX10" fmla="*/ 807137 w 2946070"/>
                  <a:gd name="connsiteY10" fmla="*/ 1571054 h 3553205"/>
                  <a:gd name="connsiteX11" fmla="*/ 511957 w 2946070"/>
                  <a:gd name="connsiteY11" fmla="*/ 1341406 h 3553205"/>
                  <a:gd name="connsiteX12" fmla="*/ 152198 w 2946070"/>
                  <a:gd name="connsiteY12" fmla="*/ 1407700 h 3553205"/>
                  <a:gd name="connsiteX13" fmla="*/ 50280 w 2946070"/>
                  <a:gd name="connsiteY13" fmla="*/ 1477804 h 3553205"/>
                  <a:gd name="connsiteX14" fmla="*/ 13323 w 2946070"/>
                  <a:gd name="connsiteY14" fmla="*/ 1634300 h 3553205"/>
                  <a:gd name="connsiteX15" fmla="*/ 651879 w 2946070"/>
                  <a:gd name="connsiteY15" fmla="*/ 2974753 h 3553205"/>
                  <a:gd name="connsiteX16" fmla="*/ 661309 w 2946070"/>
                  <a:gd name="connsiteY16" fmla="*/ 2996470 h 3553205"/>
                  <a:gd name="connsiteX17" fmla="*/ 995256 w 2946070"/>
                  <a:gd name="connsiteY17" fmla="*/ 3403283 h 3553205"/>
                  <a:gd name="connsiteX18" fmla="*/ 1474649 w 2946070"/>
                  <a:gd name="connsiteY18" fmla="*/ 3553206 h 3553205"/>
                  <a:gd name="connsiteX19" fmla="*/ 2017955 w 2946070"/>
                  <a:gd name="connsiteY19" fmla="*/ 3553206 h 3553205"/>
                  <a:gd name="connsiteX20" fmla="*/ 2666226 w 2946070"/>
                  <a:gd name="connsiteY20" fmla="*/ 3260217 h 3553205"/>
                  <a:gd name="connsiteX21" fmla="*/ 2939022 w 2946070"/>
                  <a:gd name="connsiteY21" fmla="*/ 2550890 h 3553205"/>
                  <a:gd name="connsiteX22" fmla="*/ 2945976 w 2946070"/>
                  <a:gd name="connsiteY22" fmla="*/ 1730978 h 3553205"/>
                  <a:gd name="connsiteX23" fmla="*/ 2945976 w 2946070"/>
                  <a:gd name="connsiteY23" fmla="*/ 1730407 h 3553205"/>
                  <a:gd name="connsiteX24" fmla="*/ 2945976 w 2946070"/>
                  <a:gd name="connsiteY24" fmla="*/ 1729835 h 3553205"/>
                  <a:gd name="connsiteX25" fmla="*/ 2946071 w 2946070"/>
                  <a:gd name="connsiteY25" fmla="*/ 1532191 h 3553205"/>
                  <a:gd name="connsiteX26" fmla="*/ 2946071 w 2946070"/>
                  <a:gd name="connsiteY26" fmla="*/ 1532191 h 3553205"/>
                  <a:gd name="connsiteX27" fmla="*/ 2515350 w 2946070"/>
                  <a:gd name="connsiteY27" fmla="*/ 3093053 h 3553205"/>
                  <a:gd name="connsiteX28" fmla="*/ 2017860 w 2946070"/>
                  <a:gd name="connsiteY28" fmla="*/ 3317939 h 3553205"/>
                  <a:gd name="connsiteX29" fmla="*/ 1474554 w 2946070"/>
                  <a:gd name="connsiteY29" fmla="*/ 3317939 h 3553205"/>
                  <a:gd name="connsiteX30" fmla="*/ 854190 w 2946070"/>
                  <a:gd name="connsiteY30" fmla="*/ 2894172 h 3553205"/>
                  <a:gd name="connsiteX31" fmla="*/ 846094 w 2946070"/>
                  <a:gd name="connsiteY31" fmla="*/ 2875312 h 3553205"/>
                  <a:gd name="connsiteX32" fmla="*/ 249734 w 2946070"/>
                  <a:gd name="connsiteY32" fmla="*/ 1618488 h 3553205"/>
                  <a:gd name="connsiteX33" fmla="*/ 265926 w 2946070"/>
                  <a:gd name="connsiteY33" fmla="*/ 1607344 h 3553205"/>
                  <a:gd name="connsiteX34" fmla="*/ 463761 w 2946070"/>
                  <a:gd name="connsiteY34" fmla="*/ 1570863 h 3553205"/>
                  <a:gd name="connsiteX35" fmla="*/ 627114 w 2946070"/>
                  <a:gd name="connsiteY35" fmla="*/ 1698879 h 3553205"/>
                  <a:gd name="connsiteX36" fmla="*/ 823329 w 2946070"/>
                  <a:gd name="connsiteY36" fmla="*/ 2044351 h 3553205"/>
                  <a:gd name="connsiteX37" fmla="*/ 943725 w 2946070"/>
                  <a:gd name="connsiteY37" fmla="*/ 2095214 h 3553205"/>
                  <a:gd name="connsiteX38" fmla="*/ 1021354 w 2946070"/>
                  <a:gd name="connsiteY38" fmla="*/ 1982057 h 3553205"/>
                  <a:gd name="connsiteX39" fmla="*/ 1021354 w 2946070"/>
                  <a:gd name="connsiteY39" fmla="*/ 371665 h 3553205"/>
                  <a:gd name="connsiteX40" fmla="*/ 1145370 w 2946070"/>
                  <a:gd name="connsiteY40" fmla="*/ 235363 h 3553205"/>
                  <a:gd name="connsiteX41" fmla="*/ 1269480 w 2946070"/>
                  <a:gd name="connsiteY41" fmla="*/ 371665 h 3553205"/>
                  <a:gd name="connsiteX42" fmla="*/ 1269480 w 2946070"/>
                  <a:gd name="connsiteY42" fmla="*/ 1729931 h 3553205"/>
                  <a:gd name="connsiteX43" fmla="*/ 1376637 w 2946070"/>
                  <a:gd name="connsiteY43" fmla="*/ 1847660 h 3553205"/>
                  <a:gd name="connsiteX44" fmla="*/ 1483793 w 2946070"/>
                  <a:gd name="connsiteY44" fmla="*/ 1729931 h 3553205"/>
                  <a:gd name="connsiteX45" fmla="*/ 1483793 w 2946070"/>
                  <a:gd name="connsiteY45" fmla="*/ 1187577 h 3553205"/>
                  <a:gd name="connsiteX46" fmla="*/ 1620381 w 2946070"/>
                  <a:gd name="connsiteY46" fmla="*/ 1037558 h 3553205"/>
                  <a:gd name="connsiteX47" fmla="*/ 1756970 w 2946070"/>
                  <a:gd name="connsiteY47" fmla="*/ 1187577 h 3553205"/>
                  <a:gd name="connsiteX48" fmla="*/ 1756970 w 2946070"/>
                  <a:gd name="connsiteY48" fmla="*/ 1729931 h 3553205"/>
                  <a:gd name="connsiteX49" fmla="*/ 1864126 w 2946070"/>
                  <a:gd name="connsiteY49" fmla="*/ 1847660 h 3553205"/>
                  <a:gd name="connsiteX50" fmla="*/ 1971282 w 2946070"/>
                  <a:gd name="connsiteY50" fmla="*/ 1729931 h 3553205"/>
                  <a:gd name="connsiteX51" fmla="*/ 1971282 w 2946070"/>
                  <a:gd name="connsiteY51" fmla="*/ 1313212 h 3553205"/>
                  <a:gd name="connsiteX52" fmla="*/ 2107871 w 2946070"/>
                  <a:gd name="connsiteY52" fmla="*/ 1163193 h 3553205"/>
                  <a:gd name="connsiteX53" fmla="*/ 2244460 w 2946070"/>
                  <a:gd name="connsiteY53" fmla="*/ 1313212 h 3553205"/>
                  <a:gd name="connsiteX54" fmla="*/ 2244460 w 2946070"/>
                  <a:gd name="connsiteY54" fmla="*/ 1729931 h 3553205"/>
                  <a:gd name="connsiteX55" fmla="*/ 2351616 w 2946070"/>
                  <a:gd name="connsiteY55" fmla="*/ 1847660 h 3553205"/>
                  <a:gd name="connsiteX56" fmla="*/ 2458772 w 2946070"/>
                  <a:gd name="connsiteY56" fmla="*/ 1729931 h 3553205"/>
                  <a:gd name="connsiteX57" fmla="*/ 2458772 w 2946070"/>
                  <a:gd name="connsiteY57" fmla="*/ 1532191 h 3553205"/>
                  <a:gd name="connsiteX58" fmla="*/ 2595360 w 2946070"/>
                  <a:gd name="connsiteY58" fmla="*/ 1382173 h 3553205"/>
                  <a:gd name="connsiteX59" fmla="*/ 2731949 w 2946070"/>
                  <a:gd name="connsiteY59" fmla="*/ 1532191 h 3553205"/>
                  <a:gd name="connsiteX60" fmla="*/ 2731949 w 2946070"/>
                  <a:gd name="connsiteY60" fmla="*/ 1729169 h 3553205"/>
                  <a:gd name="connsiteX61" fmla="*/ 2724996 w 2946070"/>
                  <a:gd name="connsiteY61" fmla="*/ 2548700 h 3553205"/>
                  <a:gd name="connsiteX62" fmla="*/ 2515350 w 2946070"/>
                  <a:gd name="connsiteY62" fmla="*/ 3093053 h 3553205"/>
                  <a:gd name="connsiteX63" fmla="*/ 2515350 w 2946070"/>
                  <a:gd name="connsiteY63" fmla="*/ 3093053 h 3553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2946070" h="3553205">
                    <a:moveTo>
                      <a:pt x="2946071" y="1532191"/>
                    </a:moveTo>
                    <a:cubicBezTo>
                      <a:pt x="2946071" y="1319689"/>
                      <a:pt x="2788623" y="1146715"/>
                      <a:pt x="2595170" y="1146715"/>
                    </a:cubicBezTo>
                    <a:cubicBezTo>
                      <a:pt x="2539163" y="1146715"/>
                      <a:pt x="2486204" y="1161288"/>
                      <a:pt x="2439246" y="1187006"/>
                    </a:cubicBezTo>
                    <a:cubicBezTo>
                      <a:pt x="2391621" y="1036225"/>
                      <a:pt x="2261033" y="927640"/>
                      <a:pt x="2107776" y="927640"/>
                    </a:cubicBezTo>
                    <a:cubicBezTo>
                      <a:pt x="2038815" y="927640"/>
                      <a:pt x="1974521" y="949738"/>
                      <a:pt x="1920228" y="987647"/>
                    </a:cubicBezTo>
                    <a:cubicBezTo>
                      <a:pt x="1858602" y="876490"/>
                      <a:pt x="1747254" y="802195"/>
                      <a:pt x="1620381" y="802195"/>
                    </a:cubicBezTo>
                    <a:cubicBezTo>
                      <a:pt x="1571899" y="802195"/>
                      <a:pt x="1525798" y="813054"/>
                      <a:pt x="1483793" y="832580"/>
                    </a:cubicBezTo>
                    <a:lnTo>
                      <a:pt x="1483793" y="371665"/>
                    </a:lnTo>
                    <a:cubicBezTo>
                      <a:pt x="1483793" y="166688"/>
                      <a:pt x="1332060" y="0"/>
                      <a:pt x="1145465" y="0"/>
                    </a:cubicBezTo>
                    <a:cubicBezTo>
                      <a:pt x="958965" y="0"/>
                      <a:pt x="807137" y="166688"/>
                      <a:pt x="807137" y="371665"/>
                    </a:cubicBezTo>
                    <a:lnTo>
                      <a:pt x="807137" y="1571054"/>
                    </a:lnTo>
                    <a:cubicBezTo>
                      <a:pt x="739605" y="1454087"/>
                      <a:pt x="634925" y="1372553"/>
                      <a:pt x="511957" y="1341406"/>
                    </a:cubicBezTo>
                    <a:cubicBezTo>
                      <a:pt x="387942" y="1309973"/>
                      <a:pt x="260116" y="1333500"/>
                      <a:pt x="152198" y="1407700"/>
                    </a:cubicBezTo>
                    <a:lnTo>
                      <a:pt x="50280" y="1477804"/>
                    </a:lnTo>
                    <a:cubicBezTo>
                      <a:pt x="2084" y="1510951"/>
                      <a:pt x="-14109" y="1579626"/>
                      <a:pt x="13323" y="1634300"/>
                    </a:cubicBezTo>
                    <a:cubicBezTo>
                      <a:pt x="17895" y="1643348"/>
                      <a:pt x="468904" y="2544032"/>
                      <a:pt x="651879" y="2974753"/>
                    </a:cubicBezTo>
                    <a:cubicBezTo>
                      <a:pt x="655023" y="2982087"/>
                      <a:pt x="658166" y="2989326"/>
                      <a:pt x="661309" y="2996470"/>
                    </a:cubicBezTo>
                    <a:cubicBezTo>
                      <a:pt x="735033" y="3164015"/>
                      <a:pt x="850476" y="3304699"/>
                      <a:pt x="995256" y="3403283"/>
                    </a:cubicBezTo>
                    <a:cubicBezTo>
                      <a:pt x="1139083" y="3501295"/>
                      <a:pt x="1304913" y="3553206"/>
                      <a:pt x="1474649" y="3553206"/>
                    </a:cubicBezTo>
                    <a:lnTo>
                      <a:pt x="2017955" y="3553206"/>
                    </a:lnTo>
                    <a:cubicBezTo>
                      <a:pt x="2262366" y="3553206"/>
                      <a:pt x="2492586" y="3449098"/>
                      <a:pt x="2666226" y="3260217"/>
                    </a:cubicBezTo>
                    <a:cubicBezTo>
                      <a:pt x="2839867" y="3071241"/>
                      <a:pt x="2936737" y="2819305"/>
                      <a:pt x="2939022" y="2550890"/>
                    </a:cubicBezTo>
                    <a:lnTo>
                      <a:pt x="2945976" y="1730978"/>
                    </a:lnTo>
                    <a:cubicBezTo>
                      <a:pt x="2945976" y="1730788"/>
                      <a:pt x="2945976" y="1730597"/>
                      <a:pt x="2945976" y="1730407"/>
                    </a:cubicBezTo>
                    <a:cubicBezTo>
                      <a:pt x="2945976" y="1730216"/>
                      <a:pt x="2945976" y="1730026"/>
                      <a:pt x="2945976" y="1729835"/>
                    </a:cubicBezTo>
                    <a:lnTo>
                      <a:pt x="2946071" y="1532191"/>
                    </a:lnTo>
                    <a:lnTo>
                      <a:pt x="2946071" y="1532191"/>
                    </a:lnTo>
                    <a:close/>
                    <a:moveTo>
                      <a:pt x="2515350" y="3093053"/>
                    </a:moveTo>
                    <a:cubicBezTo>
                      <a:pt x="2382096" y="3238024"/>
                      <a:pt x="2205407" y="3317939"/>
                      <a:pt x="2017860" y="3317939"/>
                    </a:cubicBezTo>
                    <a:lnTo>
                      <a:pt x="1474554" y="3317939"/>
                    </a:lnTo>
                    <a:cubicBezTo>
                      <a:pt x="1210997" y="3317939"/>
                      <a:pt x="967538" y="3151537"/>
                      <a:pt x="854190" y="2894172"/>
                    </a:cubicBezTo>
                    <a:cubicBezTo>
                      <a:pt x="851523" y="2887980"/>
                      <a:pt x="848761" y="2881598"/>
                      <a:pt x="846094" y="2875312"/>
                    </a:cubicBezTo>
                    <a:cubicBezTo>
                      <a:pt x="694170" y="2517743"/>
                      <a:pt x="372702" y="1865852"/>
                      <a:pt x="249734" y="1618488"/>
                    </a:cubicBezTo>
                    <a:lnTo>
                      <a:pt x="265926" y="1607344"/>
                    </a:lnTo>
                    <a:cubicBezTo>
                      <a:pt x="325267" y="1566482"/>
                      <a:pt x="395562" y="1553528"/>
                      <a:pt x="463761" y="1570863"/>
                    </a:cubicBezTo>
                    <a:cubicBezTo>
                      <a:pt x="531960" y="1588199"/>
                      <a:pt x="589967" y="1633633"/>
                      <a:pt x="627114" y="1698879"/>
                    </a:cubicBezTo>
                    <a:lnTo>
                      <a:pt x="823329" y="2044351"/>
                    </a:lnTo>
                    <a:cubicBezTo>
                      <a:pt x="848666" y="2088928"/>
                      <a:pt x="897720" y="2109597"/>
                      <a:pt x="943725" y="2095214"/>
                    </a:cubicBezTo>
                    <a:cubicBezTo>
                      <a:pt x="989636" y="2080736"/>
                      <a:pt x="1021354" y="2034635"/>
                      <a:pt x="1021354" y="1982057"/>
                    </a:cubicBezTo>
                    <a:lnTo>
                      <a:pt x="1021354" y="371665"/>
                    </a:lnTo>
                    <a:cubicBezTo>
                      <a:pt x="1021354" y="296513"/>
                      <a:pt x="1076980" y="235363"/>
                      <a:pt x="1145370" y="235363"/>
                    </a:cubicBezTo>
                    <a:cubicBezTo>
                      <a:pt x="1213759" y="235363"/>
                      <a:pt x="1269480" y="296513"/>
                      <a:pt x="1269480" y="371665"/>
                    </a:cubicBezTo>
                    <a:lnTo>
                      <a:pt x="1269480" y="1729931"/>
                    </a:lnTo>
                    <a:cubicBezTo>
                      <a:pt x="1269480" y="1794986"/>
                      <a:pt x="1317486" y="1847660"/>
                      <a:pt x="1376637" y="1847660"/>
                    </a:cubicBezTo>
                    <a:cubicBezTo>
                      <a:pt x="1435787" y="1847660"/>
                      <a:pt x="1483793" y="1794986"/>
                      <a:pt x="1483793" y="1729931"/>
                    </a:cubicBezTo>
                    <a:lnTo>
                      <a:pt x="1483793" y="1187577"/>
                    </a:lnTo>
                    <a:cubicBezTo>
                      <a:pt x="1483793" y="1104805"/>
                      <a:pt x="1545039" y="1037558"/>
                      <a:pt x="1620381" y="1037558"/>
                    </a:cubicBezTo>
                    <a:cubicBezTo>
                      <a:pt x="1695724" y="1037558"/>
                      <a:pt x="1756970" y="1104805"/>
                      <a:pt x="1756970" y="1187577"/>
                    </a:cubicBezTo>
                    <a:lnTo>
                      <a:pt x="1756970" y="1729931"/>
                    </a:lnTo>
                    <a:cubicBezTo>
                      <a:pt x="1756970" y="1794986"/>
                      <a:pt x="1804976" y="1847660"/>
                      <a:pt x="1864126" y="1847660"/>
                    </a:cubicBezTo>
                    <a:cubicBezTo>
                      <a:pt x="1923276" y="1847660"/>
                      <a:pt x="1971282" y="1794986"/>
                      <a:pt x="1971282" y="1729931"/>
                    </a:cubicBezTo>
                    <a:lnTo>
                      <a:pt x="1971282" y="1313212"/>
                    </a:lnTo>
                    <a:cubicBezTo>
                      <a:pt x="1971282" y="1230440"/>
                      <a:pt x="2032528" y="1163193"/>
                      <a:pt x="2107871" y="1163193"/>
                    </a:cubicBezTo>
                    <a:cubicBezTo>
                      <a:pt x="2183214" y="1163193"/>
                      <a:pt x="2244460" y="1230535"/>
                      <a:pt x="2244460" y="1313212"/>
                    </a:cubicBezTo>
                    <a:lnTo>
                      <a:pt x="2244460" y="1729931"/>
                    </a:lnTo>
                    <a:cubicBezTo>
                      <a:pt x="2244460" y="1794986"/>
                      <a:pt x="2292465" y="1847660"/>
                      <a:pt x="2351616" y="1847660"/>
                    </a:cubicBezTo>
                    <a:cubicBezTo>
                      <a:pt x="2410766" y="1847660"/>
                      <a:pt x="2458772" y="1794986"/>
                      <a:pt x="2458772" y="1729931"/>
                    </a:cubicBezTo>
                    <a:lnTo>
                      <a:pt x="2458772" y="1532191"/>
                    </a:lnTo>
                    <a:cubicBezTo>
                      <a:pt x="2458772" y="1449419"/>
                      <a:pt x="2520018" y="1382173"/>
                      <a:pt x="2595360" y="1382173"/>
                    </a:cubicBezTo>
                    <a:cubicBezTo>
                      <a:pt x="2670703" y="1382173"/>
                      <a:pt x="2731949" y="1449515"/>
                      <a:pt x="2731949" y="1532191"/>
                    </a:cubicBezTo>
                    <a:lnTo>
                      <a:pt x="2731949" y="1729169"/>
                    </a:lnTo>
                    <a:lnTo>
                      <a:pt x="2724996" y="2548700"/>
                    </a:lnTo>
                    <a:cubicBezTo>
                      <a:pt x="2722996" y="2754725"/>
                      <a:pt x="2648605" y="2948083"/>
                      <a:pt x="2515350" y="3093053"/>
                    </a:cubicBezTo>
                    <a:lnTo>
                      <a:pt x="2515350" y="3093053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35" name="!!Rectangle : coins arrondis 80">
              <a:hlinkClick r:id="rId6" tooltip="Codex Alimentarius"/>
              <a:extLst>
                <a:ext uri="{FF2B5EF4-FFF2-40B4-BE49-F238E27FC236}">
                  <a16:creationId xmlns:a16="http://schemas.microsoft.com/office/drawing/2014/main" id="{11B5A576-B007-40EB-A634-011E3E224B00}"/>
                </a:ext>
              </a:extLst>
            </p:cNvPr>
            <p:cNvSpPr/>
            <p:nvPr/>
          </p:nvSpPr>
          <p:spPr>
            <a:xfrm>
              <a:off x="10380579" y="3211389"/>
              <a:ext cx="736918" cy="51163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5271843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path" presetSubtype="0" accel="15000" decel="8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0.00787 C 4.58333E-6 0.1507 0.06666 0.27963 0.14856 0.27963 C 0.24492 0.27963 0.27981 0.13588 0.29466 0.04954 L 0.30963 -0.06551 C 0.32382 -0.15185 0.36145 -0.29444 0.47044 -0.29444 C 0.53984 -0.29444 0.61927 -0.16667 0.61927 -0.00787 C 0.61927 0.1507 0.53984 0.27963 0.47044 0.27963 C 0.36145 0.27963 0.32382 0.13588 0.30963 0.04954 L 0.29466 -0.06551 C 0.27981 -0.15185 0.24492 -0.29444 0.14856 -0.29444 C 0.06666 -0.29444 4.58333E-6 -0.16667 4.58333E-6 -0.00787 Z " pathEditMode="fixed" rAng="0" ptsTypes="AAAAAAAAAAA">
                                      <p:cBhvr>
                                        <p:cTn id="9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64" y="4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numéro de diapositive 17">
            <a:extLst>
              <a:ext uri="{FF2B5EF4-FFF2-40B4-BE49-F238E27FC236}">
                <a16:creationId xmlns:a16="http://schemas.microsoft.com/office/drawing/2014/main" id="{E01992F9-2CB5-4429-8E98-60D9F29D87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732A3-3298-4B17-ABD6-6B679B23A20D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E8CC149-43CE-4FA6-8AB1-2F629DB65E8A}"/>
              </a:ext>
            </a:extLst>
          </p:cNvPr>
          <p:cNvSpPr txBox="1"/>
          <p:nvPr/>
        </p:nvSpPr>
        <p:spPr>
          <a:xfrm>
            <a:off x="6034372" y="1729438"/>
            <a:ext cx="34566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>
                <a:solidFill>
                  <a:schemeClr val="accent3"/>
                </a:solidFill>
                <a:latin typeface="Arial" panose="020B0604020202020204" pitchFamily="34" charset="0"/>
              </a:rPr>
              <a:t>THE COMPANY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DE6941DE-2817-4ABE-9E7B-06E2D3F10679}"/>
              </a:ext>
            </a:extLst>
          </p:cNvPr>
          <p:cNvSpPr txBox="1"/>
          <p:nvPr/>
        </p:nvSpPr>
        <p:spPr>
          <a:xfrm>
            <a:off x="5444571" y="2247696"/>
            <a:ext cx="5635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C00000"/>
                </a:solidFill>
              </a:rPr>
              <a:t>2.  </a:t>
            </a:r>
            <a:r>
              <a:rPr lang="fr-FR" sz="3000" b="1" dirty="0">
                <a:solidFill>
                  <a:schemeClr val="accent3"/>
                </a:solidFill>
                <a:latin typeface="Arial" panose="020B0604020202020204" pitchFamily="34" charset="0"/>
              </a:rPr>
              <a:t>SOURCING ACACIA GUM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311D5A76-F4B0-49FD-9CB6-62B0E5AAFFBE}"/>
              </a:ext>
            </a:extLst>
          </p:cNvPr>
          <p:cNvSpPr txBox="1"/>
          <p:nvPr/>
        </p:nvSpPr>
        <p:spPr>
          <a:xfrm>
            <a:off x="5444571" y="2955582"/>
            <a:ext cx="5635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C00000"/>
                </a:solidFill>
              </a:rPr>
              <a:t>3.  </a:t>
            </a:r>
            <a:r>
              <a:rPr lang="fr-FR" sz="3000" b="1" dirty="0">
                <a:solidFill>
                  <a:schemeClr val="accent3"/>
                </a:solidFill>
                <a:latin typeface="Arial" panose="020B0604020202020204" pitchFamily="34" charset="0"/>
              </a:rPr>
              <a:t>WHAT IS ACACIA GUM?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0C291DB2-4B1E-4283-8B07-800F8FB5FF09}"/>
              </a:ext>
            </a:extLst>
          </p:cNvPr>
          <p:cNvSpPr txBox="1"/>
          <p:nvPr/>
        </p:nvSpPr>
        <p:spPr>
          <a:xfrm>
            <a:off x="5444571" y="3708431"/>
            <a:ext cx="5635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C00000"/>
                </a:solidFill>
              </a:rPr>
              <a:t>4.  </a:t>
            </a:r>
            <a:r>
              <a:rPr lang="fr-FR" sz="3000" b="1" dirty="0">
                <a:solidFill>
                  <a:schemeClr val="accent3"/>
                </a:solidFill>
                <a:latin typeface="Arial" panose="020B0604020202020204" pitchFamily="34" charset="0"/>
              </a:rPr>
              <a:t>APPLICATIONS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E7D4F7B9-A23B-41AB-B3C4-7894AACDC58A}"/>
              </a:ext>
            </a:extLst>
          </p:cNvPr>
          <p:cNvGrpSpPr/>
          <p:nvPr/>
        </p:nvGrpSpPr>
        <p:grpSpPr>
          <a:xfrm>
            <a:off x="700297" y="129514"/>
            <a:ext cx="3752253" cy="3645088"/>
            <a:chOff x="700297" y="129514"/>
            <a:chExt cx="3752253" cy="364508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3FA6426-8C55-430A-A3E0-EC74B40B93BE}"/>
                </a:ext>
              </a:extLst>
            </p:cNvPr>
            <p:cNvSpPr/>
            <p:nvPr/>
          </p:nvSpPr>
          <p:spPr>
            <a:xfrm>
              <a:off x="995917" y="129514"/>
              <a:ext cx="3456633" cy="3645088"/>
            </a:xfrm>
            <a:custGeom>
              <a:avLst/>
              <a:gdLst>
                <a:gd name="connsiteX0" fmla="*/ 0 w 3456633"/>
                <a:gd name="connsiteY0" fmla="*/ 0 h 3456633"/>
                <a:gd name="connsiteX1" fmla="*/ 3456633 w 3456633"/>
                <a:gd name="connsiteY1" fmla="*/ 0 h 3456633"/>
                <a:gd name="connsiteX2" fmla="*/ 3456633 w 3456633"/>
                <a:gd name="connsiteY2" fmla="*/ 3456633 h 3456633"/>
                <a:gd name="connsiteX3" fmla="*/ 0 w 3456633"/>
                <a:gd name="connsiteY3" fmla="*/ 3456633 h 3456633"/>
                <a:gd name="connsiteX4" fmla="*/ 0 w 3456633"/>
                <a:gd name="connsiteY4" fmla="*/ 0 h 3456633"/>
                <a:gd name="connsiteX0" fmla="*/ 0 w 3456633"/>
                <a:gd name="connsiteY0" fmla="*/ 0 h 3456633"/>
                <a:gd name="connsiteX1" fmla="*/ 3456633 w 3456633"/>
                <a:gd name="connsiteY1" fmla="*/ 0 h 3456633"/>
                <a:gd name="connsiteX2" fmla="*/ 3456633 w 3456633"/>
                <a:gd name="connsiteY2" fmla="*/ 3456633 h 3456633"/>
                <a:gd name="connsiteX3" fmla="*/ 1739932 w 3456633"/>
                <a:gd name="connsiteY3" fmla="*/ 3446586 h 3456633"/>
                <a:gd name="connsiteX4" fmla="*/ 0 w 3456633"/>
                <a:gd name="connsiteY4" fmla="*/ 3456633 h 3456633"/>
                <a:gd name="connsiteX5" fmla="*/ 0 w 3456633"/>
                <a:gd name="connsiteY5" fmla="*/ 0 h 3456633"/>
                <a:gd name="connsiteX0" fmla="*/ 0 w 3456633"/>
                <a:gd name="connsiteY0" fmla="*/ 0 h 4019342"/>
                <a:gd name="connsiteX1" fmla="*/ 3456633 w 3456633"/>
                <a:gd name="connsiteY1" fmla="*/ 0 h 4019342"/>
                <a:gd name="connsiteX2" fmla="*/ 3456633 w 3456633"/>
                <a:gd name="connsiteY2" fmla="*/ 3456633 h 4019342"/>
                <a:gd name="connsiteX3" fmla="*/ 1719835 w 3456633"/>
                <a:gd name="connsiteY3" fmla="*/ 4019342 h 4019342"/>
                <a:gd name="connsiteX4" fmla="*/ 0 w 3456633"/>
                <a:gd name="connsiteY4" fmla="*/ 3456633 h 4019342"/>
                <a:gd name="connsiteX5" fmla="*/ 0 w 3456633"/>
                <a:gd name="connsiteY5" fmla="*/ 0 h 4019342"/>
                <a:gd name="connsiteX0" fmla="*/ 0 w 3456633"/>
                <a:gd name="connsiteY0" fmla="*/ 0 h 4424294"/>
                <a:gd name="connsiteX1" fmla="*/ 3456633 w 3456633"/>
                <a:gd name="connsiteY1" fmla="*/ 0 h 4424294"/>
                <a:gd name="connsiteX2" fmla="*/ 3456633 w 3456633"/>
                <a:gd name="connsiteY2" fmla="*/ 3456633 h 4424294"/>
                <a:gd name="connsiteX3" fmla="*/ 1707478 w 3456633"/>
                <a:gd name="connsiteY3" fmla="*/ 4424294 h 4424294"/>
                <a:gd name="connsiteX4" fmla="*/ 0 w 3456633"/>
                <a:gd name="connsiteY4" fmla="*/ 3456633 h 4424294"/>
                <a:gd name="connsiteX5" fmla="*/ 0 w 3456633"/>
                <a:gd name="connsiteY5" fmla="*/ 0 h 442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56633" h="4424294">
                  <a:moveTo>
                    <a:pt x="0" y="0"/>
                  </a:moveTo>
                  <a:lnTo>
                    <a:pt x="3456633" y="0"/>
                  </a:lnTo>
                  <a:lnTo>
                    <a:pt x="3456633" y="3456633"/>
                  </a:lnTo>
                  <a:lnTo>
                    <a:pt x="1707478" y="4424294"/>
                  </a:lnTo>
                  <a:lnTo>
                    <a:pt x="0" y="34566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40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2" name="Graphique 11">
              <a:extLst>
                <a:ext uri="{FF2B5EF4-FFF2-40B4-BE49-F238E27FC236}">
                  <a16:creationId xmlns:a16="http://schemas.microsoft.com/office/drawing/2014/main" id="{0AADE356-2ECD-4CBC-AD2A-9F93D16AC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79511" y="172793"/>
              <a:ext cx="2964389" cy="3155489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FB05DB8E-47F1-44B4-9740-A86C7EDDA4E1}"/>
                </a:ext>
              </a:extLst>
            </p:cNvPr>
            <p:cNvSpPr txBox="1"/>
            <p:nvPr/>
          </p:nvSpPr>
          <p:spPr>
            <a:xfrm>
              <a:off x="995917" y="1102583"/>
              <a:ext cx="34566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AGENDA</a:t>
              </a:r>
              <a:endPara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" name="Triangle isocèle 1">
              <a:extLst>
                <a:ext uri="{FF2B5EF4-FFF2-40B4-BE49-F238E27FC236}">
                  <a16:creationId xmlns:a16="http://schemas.microsoft.com/office/drawing/2014/main" id="{23425D34-4DAE-41E2-AD95-F4D9D093EF22}"/>
                </a:ext>
              </a:extLst>
            </p:cNvPr>
            <p:cNvSpPr/>
            <p:nvPr/>
          </p:nvSpPr>
          <p:spPr>
            <a:xfrm>
              <a:off x="700297" y="129718"/>
              <a:ext cx="295619" cy="177590"/>
            </a:xfrm>
            <a:prstGeom prst="triangle">
              <a:avLst>
                <a:gd name="adj" fmla="val 100000"/>
              </a:avLst>
            </a:prstGeom>
            <a:solidFill>
              <a:srgbClr val="A929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35E4B2FB-E34D-4078-ADCA-9094A6D04614}"/>
              </a:ext>
            </a:extLst>
          </p:cNvPr>
          <p:cNvSpPr txBox="1"/>
          <p:nvPr/>
        </p:nvSpPr>
        <p:spPr>
          <a:xfrm>
            <a:off x="5395662" y="1598781"/>
            <a:ext cx="572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000" b="1" dirty="0">
                <a:solidFill>
                  <a:srgbClr val="C00000"/>
                </a:solidFill>
              </a:rPr>
              <a:t>1</a:t>
            </a:r>
            <a:endParaRPr lang="fr-FR" sz="30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38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8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3" grpId="0"/>
      <p:bldP spid="34" grpId="0"/>
      <p:bldP spid="35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!!Image 24">
            <a:extLst>
              <a:ext uri="{FF2B5EF4-FFF2-40B4-BE49-F238E27FC236}">
                <a16:creationId xmlns:a16="http://schemas.microsoft.com/office/drawing/2014/main" id="{B76C7A96-5F93-40BE-AC99-7B4F7FD63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729" y="382659"/>
            <a:ext cx="9524538" cy="6092681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05F78DE-289D-49AE-A6A3-33F5CAA48F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732A3-3298-4B17-ABD6-6B679B23A20D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3" name="!!ZoneTexte 2">
            <a:extLst>
              <a:ext uri="{FF2B5EF4-FFF2-40B4-BE49-F238E27FC236}">
                <a16:creationId xmlns:a16="http://schemas.microsoft.com/office/drawing/2014/main" id="{0FD3DA53-EDB7-4F94-8A90-4E1BA86C227F}"/>
              </a:ext>
            </a:extLst>
          </p:cNvPr>
          <p:cNvSpPr txBox="1"/>
          <p:nvPr/>
        </p:nvSpPr>
        <p:spPr>
          <a:xfrm>
            <a:off x="390495" y="-952377"/>
            <a:ext cx="114512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00" b="1" dirty="0">
                <a:solidFill>
                  <a:schemeClr val="accent3"/>
                </a:solidFill>
                <a:latin typeface="Arial" panose="020B0604020202020204" pitchFamily="34" charset="0"/>
              </a:rPr>
              <a:t>ALLAND &amp; ROBERT</a:t>
            </a:r>
          </a:p>
        </p:txBody>
      </p:sp>
      <p:sp>
        <p:nvSpPr>
          <p:cNvPr id="39" name="!!Ellipse 42">
            <a:extLst>
              <a:ext uri="{FF2B5EF4-FFF2-40B4-BE49-F238E27FC236}">
                <a16:creationId xmlns:a16="http://schemas.microsoft.com/office/drawing/2014/main" id="{73A66312-84B8-406A-A8E2-648EF0A812F5}"/>
              </a:ext>
            </a:extLst>
          </p:cNvPr>
          <p:cNvSpPr/>
          <p:nvPr/>
        </p:nvSpPr>
        <p:spPr>
          <a:xfrm>
            <a:off x="-14272987" y="-3126268"/>
            <a:ext cx="14205412" cy="14205404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!!Ellipse 43">
            <a:extLst>
              <a:ext uri="{FF2B5EF4-FFF2-40B4-BE49-F238E27FC236}">
                <a16:creationId xmlns:a16="http://schemas.microsoft.com/office/drawing/2014/main" id="{6D29518E-901A-4A6A-ADFA-28C23BA2552B}"/>
              </a:ext>
            </a:extLst>
          </p:cNvPr>
          <p:cNvSpPr/>
          <p:nvPr/>
        </p:nvSpPr>
        <p:spPr>
          <a:xfrm>
            <a:off x="2945831" y="3640277"/>
            <a:ext cx="150074" cy="150074"/>
          </a:xfrm>
          <a:prstGeom prst="ellipse">
            <a:avLst/>
          </a:prstGeom>
          <a:solidFill>
            <a:srgbClr val="3F3E4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!!Ellipse 48">
            <a:extLst>
              <a:ext uri="{FF2B5EF4-FFF2-40B4-BE49-F238E27FC236}">
                <a16:creationId xmlns:a16="http://schemas.microsoft.com/office/drawing/2014/main" id="{8647C2F1-C3E4-491E-A262-0F25F098D52C}"/>
              </a:ext>
            </a:extLst>
          </p:cNvPr>
          <p:cNvSpPr/>
          <p:nvPr/>
        </p:nvSpPr>
        <p:spPr>
          <a:xfrm>
            <a:off x="12340890" y="-2949671"/>
            <a:ext cx="12757348" cy="12757342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!!Ellipse 51">
            <a:extLst>
              <a:ext uri="{FF2B5EF4-FFF2-40B4-BE49-F238E27FC236}">
                <a16:creationId xmlns:a16="http://schemas.microsoft.com/office/drawing/2014/main" id="{F68DDF19-0990-477C-9F11-C73BE7391F55}"/>
              </a:ext>
            </a:extLst>
          </p:cNvPr>
          <p:cNvSpPr/>
          <p:nvPr/>
        </p:nvSpPr>
        <p:spPr>
          <a:xfrm>
            <a:off x="1071514" y="547768"/>
            <a:ext cx="294776" cy="294776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accent1"/>
                </a:solidFill>
              </a:rPr>
              <a:t>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A63B24-A430-4CDC-A9B6-C8C314AEE011}"/>
              </a:ext>
            </a:extLst>
          </p:cNvPr>
          <p:cNvSpPr/>
          <p:nvPr/>
        </p:nvSpPr>
        <p:spPr>
          <a:xfrm>
            <a:off x="941991" y="2255022"/>
            <a:ext cx="174089" cy="1740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" name="!!Groupe 4">
            <a:extLst>
              <a:ext uri="{FF2B5EF4-FFF2-40B4-BE49-F238E27FC236}">
                <a16:creationId xmlns:a16="http://schemas.microsoft.com/office/drawing/2014/main" id="{4A6116F8-5882-443B-B268-6538BCAD7032}"/>
              </a:ext>
            </a:extLst>
          </p:cNvPr>
          <p:cNvGrpSpPr/>
          <p:nvPr/>
        </p:nvGrpSpPr>
        <p:grpSpPr>
          <a:xfrm>
            <a:off x="10456590" y="1016845"/>
            <a:ext cx="1379687" cy="1629945"/>
            <a:chOff x="10164614" y="2507715"/>
            <a:chExt cx="1379687" cy="1629945"/>
          </a:xfrm>
        </p:grpSpPr>
        <p:sp>
          <p:nvSpPr>
            <p:cNvPr id="23" name="!!Rectangle 14">
              <a:extLst>
                <a:ext uri="{FF2B5EF4-FFF2-40B4-BE49-F238E27FC236}">
                  <a16:creationId xmlns:a16="http://schemas.microsoft.com/office/drawing/2014/main" id="{E6569918-2C45-4E68-B159-A28BE874CEEF}"/>
                </a:ext>
              </a:extLst>
            </p:cNvPr>
            <p:cNvSpPr/>
            <p:nvPr/>
          </p:nvSpPr>
          <p:spPr>
            <a:xfrm>
              <a:off x="10164615" y="2670741"/>
              <a:ext cx="1231615" cy="146691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!!Rectangle 78">
              <a:extLst>
                <a:ext uri="{FF2B5EF4-FFF2-40B4-BE49-F238E27FC236}">
                  <a16:creationId xmlns:a16="http://schemas.microsoft.com/office/drawing/2014/main" id="{D2077082-2729-4DAE-8D14-62CCA050CA5D}"/>
                </a:ext>
              </a:extLst>
            </p:cNvPr>
            <p:cNvSpPr/>
            <p:nvPr/>
          </p:nvSpPr>
          <p:spPr>
            <a:xfrm>
              <a:off x="10164614" y="2507715"/>
              <a:ext cx="1360019" cy="58643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!!ZoneTexte 15">
              <a:extLst>
                <a:ext uri="{FF2B5EF4-FFF2-40B4-BE49-F238E27FC236}">
                  <a16:creationId xmlns:a16="http://schemas.microsoft.com/office/drawing/2014/main" id="{4EF08C35-6BC6-4816-8D92-923A28C44B3B}"/>
                </a:ext>
              </a:extLst>
            </p:cNvPr>
            <p:cNvSpPr txBox="1"/>
            <p:nvPr/>
          </p:nvSpPr>
          <p:spPr>
            <a:xfrm>
              <a:off x="10164617" y="2518248"/>
              <a:ext cx="137968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en-GB" sz="1200" dirty="0">
                  <a:solidFill>
                    <a:schemeClr val="bg2"/>
                  </a:solidFill>
                </a:rPr>
                <a:t>For more on our supply chain,</a:t>
              </a:r>
            </a:p>
            <a:p>
              <a:pPr algn="ctr">
                <a:lnSpc>
                  <a:spcPts val="1200"/>
                </a:lnSpc>
              </a:pPr>
              <a:r>
                <a:rPr lang="en-GB" sz="1200" b="1" dirty="0">
                  <a:solidFill>
                    <a:schemeClr val="bg2"/>
                  </a:solidFill>
                </a:rPr>
                <a:t>see our video:</a:t>
              </a:r>
            </a:p>
          </p:txBody>
        </p:sp>
        <p:sp>
          <p:nvSpPr>
            <p:cNvPr id="27" name="Triangle isocèle 26">
              <a:extLst>
                <a:ext uri="{FF2B5EF4-FFF2-40B4-BE49-F238E27FC236}">
                  <a16:creationId xmlns:a16="http://schemas.microsoft.com/office/drawing/2014/main" id="{1A536775-4876-4FA5-9532-A561009CEC42}"/>
                </a:ext>
              </a:extLst>
            </p:cNvPr>
            <p:cNvSpPr/>
            <p:nvPr/>
          </p:nvSpPr>
          <p:spPr>
            <a:xfrm rot="10800000">
              <a:off x="11396230" y="3094152"/>
              <a:ext cx="128404" cy="98628"/>
            </a:xfrm>
            <a:prstGeom prst="triangle">
              <a:avLst>
                <a:gd name="adj" fmla="val 100000"/>
              </a:avLst>
            </a:prstGeom>
            <a:solidFill>
              <a:srgbClr val="AE8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!!Rectangle : coins arrondis 28">
              <a:extLst>
                <a:ext uri="{FF2B5EF4-FFF2-40B4-BE49-F238E27FC236}">
                  <a16:creationId xmlns:a16="http://schemas.microsoft.com/office/drawing/2014/main" id="{136642A8-5366-4253-92AB-D9D307555274}"/>
                </a:ext>
              </a:extLst>
            </p:cNvPr>
            <p:cNvSpPr/>
            <p:nvPr/>
          </p:nvSpPr>
          <p:spPr>
            <a:xfrm>
              <a:off x="10380579" y="3211389"/>
              <a:ext cx="736918" cy="51163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0" name="!!Graphique 18">
              <a:extLst>
                <a:ext uri="{FF2B5EF4-FFF2-40B4-BE49-F238E27FC236}">
                  <a16:creationId xmlns:a16="http://schemas.microsoft.com/office/drawing/2014/main" id="{70BC0C1B-C4FC-405D-B53F-FD71FF95F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553952" y="3267993"/>
              <a:ext cx="390171" cy="390171"/>
            </a:xfrm>
            <a:prstGeom prst="rect">
              <a:avLst/>
            </a:prstGeom>
          </p:spPr>
        </p:pic>
        <p:grpSp>
          <p:nvGrpSpPr>
            <p:cNvPr id="31" name="!!Graphique 22">
              <a:extLst>
                <a:ext uri="{FF2B5EF4-FFF2-40B4-BE49-F238E27FC236}">
                  <a16:creationId xmlns:a16="http://schemas.microsoft.com/office/drawing/2014/main" id="{CED9E371-9607-46F4-850B-DFB93AE900F6}"/>
                </a:ext>
              </a:extLst>
            </p:cNvPr>
            <p:cNvGrpSpPr/>
            <p:nvPr/>
          </p:nvGrpSpPr>
          <p:grpSpPr>
            <a:xfrm>
              <a:off x="10789211" y="3596261"/>
              <a:ext cx="338455" cy="408205"/>
              <a:chOff x="7636445" y="3397169"/>
              <a:chExt cx="2946070" cy="3553205"/>
            </a:xfrm>
          </p:grpSpPr>
          <p:sp>
            <p:nvSpPr>
              <p:cNvPr id="33" name="!!Graphique 22">
                <a:extLst>
                  <a:ext uri="{FF2B5EF4-FFF2-40B4-BE49-F238E27FC236}">
                    <a16:creationId xmlns:a16="http://schemas.microsoft.com/office/drawing/2014/main" id="{32FB0F8A-5AD6-4F08-A3FE-C31C3FB34BE8}"/>
                  </a:ext>
                </a:extLst>
              </p:cNvPr>
              <p:cNvSpPr/>
              <p:nvPr/>
            </p:nvSpPr>
            <p:spPr>
              <a:xfrm>
                <a:off x="7850644" y="3555377"/>
                <a:ext cx="2573571" cy="3216790"/>
              </a:xfrm>
              <a:custGeom>
                <a:avLst/>
                <a:gdLst>
                  <a:gd name="connsiteX0" fmla="*/ 2459275 w 2573574"/>
                  <a:gd name="connsiteY0" fmla="*/ 1132808 h 3216782"/>
                  <a:gd name="connsiteX1" fmla="*/ 2277157 w 2573574"/>
                  <a:gd name="connsiteY1" fmla="*/ 1132808 h 3216782"/>
                  <a:gd name="connsiteX2" fmla="*/ 2162857 w 2573574"/>
                  <a:gd name="connsiteY2" fmla="*/ 1247108 h 3216782"/>
                  <a:gd name="connsiteX3" fmla="*/ 2162857 w 2573574"/>
                  <a:gd name="connsiteY3" fmla="*/ 1609535 h 3216782"/>
                  <a:gd name="connsiteX4" fmla="*/ 2118375 w 2573574"/>
                  <a:gd name="connsiteY4" fmla="*/ 1609535 h 3216782"/>
                  <a:gd name="connsiteX5" fmla="*/ 2118375 w 2573574"/>
                  <a:gd name="connsiteY5" fmla="*/ 1046893 h 3216782"/>
                  <a:gd name="connsiteX6" fmla="*/ 2004075 w 2573574"/>
                  <a:gd name="connsiteY6" fmla="*/ 932593 h 3216782"/>
                  <a:gd name="connsiteX7" fmla="*/ 1821957 w 2573574"/>
                  <a:gd name="connsiteY7" fmla="*/ 932593 h 3216782"/>
                  <a:gd name="connsiteX8" fmla="*/ 1707657 w 2573574"/>
                  <a:gd name="connsiteY8" fmla="*/ 1046893 h 3216782"/>
                  <a:gd name="connsiteX9" fmla="*/ 1707657 w 2573574"/>
                  <a:gd name="connsiteY9" fmla="*/ 1609535 h 3216782"/>
                  <a:gd name="connsiteX10" fmla="*/ 1651078 w 2573574"/>
                  <a:gd name="connsiteY10" fmla="*/ 1609535 h 3216782"/>
                  <a:gd name="connsiteX11" fmla="*/ 1651078 w 2573574"/>
                  <a:gd name="connsiteY11" fmla="*/ 897731 h 3216782"/>
                  <a:gd name="connsiteX12" fmla="*/ 1536778 w 2573574"/>
                  <a:gd name="connsiteY12" fmla="*/ 783431 h 3216782"/>
                  <a:gd name="connsiteX13" fmla="*/ 1354660 w 2573574"/>
                  <a:gd name="connsiteY13" fmla="*/ 783431 h 3216782"/>
                  <a:gd name="connsiteX14" fmla="*/ 1240360 w 2573574"/>
                  <a:gd name="connsiteY14" fmla="*/ 897731 h 3216782"/>
                  <a:gd name="connsiteX15" fmla="*/ 1240360 w 2573574"/>
                  <a:gd name="connsiteY15" fmla="*/ 1609535 h 3216782"/>
                  <a:gd name="connsiteX16" fmla="*/ 1201974 w 2573574"/>
                  <a:gd name="connsiteY16" fmla="*/ 1609535 h 3216782"/>
                  <a:gd name="connsiteX17" fmla="*/ 1201974 w 2573574"/>
                  <a:gd name="connsiteY17" fmla="*/ 114300 h 3216782"/>
                  <a:gd name="connsiteX18" fmla="*/ 1087674 w 2573574"/>
                  <a:gd name="connsiteY18" fmla="*/ 0 h 3216782"/>
                  <a:gd name="connsiteX19" fmla="*/ 905557 w 2573574"/>
                  <a:gd name="connsiteY19" fmla="*/ 0 h 3216782"/>
                  <a:gd name="connsiteX20" fmla="*/ 791257 w 2573574"/>
                  <a:gd name="connsiteY20" fmla="*/ 114300 h 3216782"/>
                  <a:gd name="connsiteX21" fmla="*/ 791257 w 2573574"/>
                  <a:gd name="connsiteY21" fmla="*/ 1625251 h 3216782"/>
                  <a:gd name="connsiteX22" fmla="*/ 633427 w 2573574"/>
                  <a:gd name="connsiteY22" fmla="*/ 1852994 h 3216782"/>
                  <a:gd name="connsiteX23" fmla="*/ 633427 w 2573574"/>
                  <a:gd name="connsiteY23" fmla="*/ 1869758 h 3216782"/>
                  <a:gd name="connsiteX24" fmla="*/ 384253 w 2573574"/>
                  <a:gd name="connsiteY24" fmla="*/ 1319403 h 3216782"/>
                  <a:gd name="connsiteX25" fmla="*/ 232996 w 2573574"/>
                  <a:gd name="connsiteY25" fmla="*/ 1262444 h 3216782"/>
                  <a:gd name="connsiteX26" fmla="*/ 67071 w 2573574"/>
                  <a:gd name="connsiteY26" fmla="*/ 1337501 h 3216782"/>
                  <a:gd name="connsiteX27" fmla="*/ 10111 w 2573574"/>
                  <a:gd name="connsiteY27" fmla="*/ 1488758 h 3216782"/>
                  <a:gd name="connsiteX28" fmla="*/ 563990 w 2573574"/>
                  <a:gd name="connsiteY28" fmla="*/ 2712149 h 3216782"/>
                  <a:gd name="connsiteX29" fmla="*/ 633427 w 2573574"/>
                  <a:gd name="connsiteY29" fmla="*/ 2773680 h 3216782"/>
                  <a:gd name="connsiteX30" fmla="*/ 633427 w 2573574"/>
                  <a:gd name="connsiteY30" fmla="*/ 2973324 h 3216782"/>
                  <a:gd name="connsiteX31" fmla="*/ 876886 w 2573574"/>
                  <a:gd name="connsiteY31" fmla="*/ 3216783 h 3216782"/>
                  <a:gd name="connsiteX32" fmla="*/ 2198575 w 2573574"/>
                  <a:gd name="connsiteY32" fmla="*/ 3216783 h 3216782"/>
                  <a:gd name="connsiteX33" fmla="*/ 2442034 w 2573574"/>
                  <a:gd name="connsiteY33" fmla="*/ 2973324 h 3216782"/>
                  <a:gd name="connsiteX34" fmla="*/ 2442034 w 2573574"/>
                  <a:gd name="connsiteY34" fmla="*/ 2704433 h 3216782"/>
                  <a:gd name="connsiteX35" fmla="*/ 2459275 w 2573574"/>
                  <a:gd name="connsiteY35" fmla="*/ 2704433 h 3216782"/>
                  <a:gd name="connsiteX36" fmla="*/ 2573575 w 2573574"/>
                  <a:gd name="connsiteY36" fmla="*/ 2590133 h 3216782"/>
                  <a:gd name="connsiteX37" fmla="*/ 2573575 w 2573574"/>
                  <a:gd name="connsiteY37" fmla="*/ 1247108 h 3216782"/>
                  <a:gd name="connsiteX38" fmla="*/ 2459275 w 2573574"/>
                  <a:gd name="connsiteY38" fmla="*/ 1132808 h 3216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2573574" h="3216782">
                    <a:moveTo>
                      <a:pt x="2459275" y="1132808"/>
                    </a:moveTo>
                    <a:lnTo>
                      <a:pt x="2277157" y="1132808"/>
                    </a:lnTo>
                    <a:cubicBezTo>
                      <a:pt x="2214292" y="1132808"/>
                      <a:pt x="2162857" y="1184243"/>
                      <a:pt x="2162857" y="1247108"/>
                    </a:cubicBezTo>
                    <a:lnTo>
                      <a:pt x="2162857" y="1609535"/>
                    </a:lnTo>
                    <a:lnTo>
                      <a:pt x="2118375" y="1609535"/>
                    </a:lnTo>
                    <a:lnTo>
                      <a:pt x="2118375" y="1046893"/>
                    </a:lnTo>
                    <a:cubicBezTo>
                      <a:pt x="2118375" y="984028"/>
                      <a:pt x="2066940" y="932593"/>
                      <a:pt x="2004075" y="932593"/>
                    </a:cubicBezTo>
                    <a:lnTo>
                      <a:pt x="1821957" y="932593"/>
                    </a:lnTo>
                    <a:cubicBezTo>
                      <a:pt x="1759092" y="932593"/>
                      <a:pt x="1707657" y="984028"/>
                      <a:pt x="1707657" y="1046893"/>
                    </a:cubicBezTo>
                    <a:lnTo>
                      <a:pt x="1707657" y="1609535"/>
                    </a:lnTo>
                    <a:lnTo>
                      <a:pt x="1651078" y="1609535"/>
                    </a:lnTo>
                    <a:lnTo>
                      <a:pt x="1651078" y="897731"/>
                    </a:lnTo>
                    <a:cubicBezTo>
                      <a:pt x="1651078" y="834866"/>
                      <a:pt x="1599643" y="783431"/>
                      <a:pt x="1536778" y="783431"/>
                    </a:cubicBezTo>
                    <a:lnTo>
                      <a:pt x="1354660" y="783431"/>
                    </a:lnTo>
                    <a:cubicBezTo>
                      <a:pt x="1291795" y="783431"/>
                      <a:pt x="1240360" y="834866"/>
                      <a:pt x="1240360" y="897731"/>
                    </a:cubicBezTo>
                    <a:lnTo>
                      <a:pt x="1240360" y="1609535"/>
                    </a:lnTo>
                    <a:lnTo>
                      <a:pt x="1201974" y="1609535"/>
                    </a:lnTo>
                    <a:lnTo>
                      <a:pt x="1201974" y="114300"/>
                    </a:lnTo>
                    <a:cubicBezTo>
                      <a:pt x="1201974" y="51435"/>
                      <a:pt x="1150540" y="0"/>
                      <a:pt x="1087674" y="0"/>
                    </a:cubicBezTo>
                    <a:lnTo>
                      <a:pt x="905557" y="0"/>
                    </a:lnTo>
                    <a:cubicBezTo>
                      <a:pt x="842691" y="0"/>
                      <a:pt x="791257" y="51435"/>
                      <a:pt x="791257" y="114300"/>
                    </a:cubicBezTo>
                    <a:lnTo>
                      <a:pt x="791257" y="1625251"/>
                    </a:lnTo>
                    <a:cubicBezTo>
                      <a:pt x="699340" y="1660112"/>
                      <a:pt x="633427" y="1749171"/>
                      <a:pt x="633427" y="1852994"/>
                    </a:cubicBezTo>
                    <a:lnTo>
                      <a:pt x="633427" y="1869758"/>
                    </a:lnTo>
                    <a:lnTo>
                      <a:pt x="384253" y="1319403"/>
                    </a:lnTo>
                    <a:cubicBezTo>
                      <a:pt x="358345" y="1262158"/>
                      <a:pt x="290241" y="1236536"/>
                      <a:pt x="232996" y="1262444"/>
                    </a:cubicBezTo>
                    <a:lnTo>
                      <a:pt x="67071" y="1337501"/>
                    </a:lnTo>
                    <a:cubicBezTo>
                      <a:pt x="9825" y="1363408"/>
                      <a:pt x="-15797" y="1431512"/>
                      <a:pt x="10111" y="1488758"/>
                    </a:cubicBezTo>
                    <a:lnTo>
                      <a:pt x="563990" y="2712149"/>
                    </a:lnTo>
                    <a:cubicBezTo>
                      <a:pt x="577801" y="2742724"/>
                      <a:pt x="603709" y="2764155"/>
                      <a:pt x="633427" y="2773680"/>
                    </a:cubicBezTo>
                    <a:lnTo>
                      <a:pt x="633427" y="2973324"/>
                    </a:lnTo>
                    <a:cubicBezTo>
                      <a:pt x="633427" y="3107246"/>
                      <a:pt x="742965" y="3216783"/>
                      <a:pt x="876886" y="3216783"/>
                    </a:cubicBezTo>
                    <a:lnTo>
                      <a:pt x="2198575" y="3216783"/>
                    </a:lnTo>
                    <a:cubicBezTo>
                      <a:pt x="2332497" y="3216783"/>
                      <a:pt x="2442034" y="3107246"/>
                      <a:pt x="2442034" y="2973324"/>
                    </a:cubicBezTo>
                    <a:lnTo>
                      <a:pt x="2442034" y="2704433"/>
                    </a:lnTo>
                    <a:lnTo>
                      <a:pt x="2459275" y="2704433"/>
                    </a:lnTo>
                    <a:cubicBezTo>
                      <a:pt x="2522140" y="2704433"/>
                      <a:pt x="2573575" y="2652998"/>
                      <a:pt x="2573575" y="2590133"/>
                    </a:cubicBezTo>
                    <a:lnTo>
                      <a:pt x="2573575" y="1247108"/>
                    </a:lnTo>
                    <a:cubicBezTo>
                      <a:pt x="2573575" y="1184243"/>
                      <a:pt x="2522140" y="1132808"/>
                      <a:pt x="2459275" y="113280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4" name="!!Graphique 22">
                <a:extLst>
                  <a:ext uri="{FF2B5EF4-FFF2-40B4-BE49-F238E27FC236}">
                    <a16:creationId xmlns:a16="http://schemas.microsoft.com/office/drawing/2014/main" id="{42CB34B5-BCB7-4299-817E-2D04E1581CFB}"/>
                  </a:ext>
                </a:extLst>
              </p:cNvPr>
              <p:cNvSpPr/>
              <p:nvPr/>
            </p:nvSpPr>
            <p:spPr>
              <a:xfrm>
                <a:off x="7636445" y="3397169"/>
                <a:ext cx="2946070" cy="3553205"/>
              </a:xfrm>
              <a:custGeom>
                <a:avLst/>
                <a:gdLst>
                  <a:gd name="connsiteX0" fmla="*/ 2946071 w 2946070"/>
                  <a:gd name="connsiteY0" fmla="*/ 1532191 h 3553205"/>
                  <a:gd name="connsiteX1" fmla="*/ 2595170 w 2946070"/>
                  <a:gd name="connsiteY1" fmla="*/ 1146715 h 3553205"/>
                  <a:gd name="connsiteX2" fmla="*/ 2439246 w 2946070"/>
                  <a:gd name="connsiteY2" fmla="*/ 1187006 h 3553205"/>
                  <a:gd name="connsiteX3" fmla="*/ 2107776 w 2946070"/>
                  <a:gd name="connsiteY3" fmla="*/ 927640 h 3553205"/>
                  <a:gd name="connsiteX4" fmla="*/ 1920228 w 2946070"/>
                  <a:gd name="connsiteY4" fmla="*/ 987647 h 3553205"/>
                  <a:gd name="connsiteX5" fmla="*/ 1620381 w 2946070"/>
                  <a:gd name="connsiteY5" fmla="*/ 802195 h 3553205"/>
                  <a:gd name="connsiteX6" fmla="*/ 1483793 w 2946070"/>
                  <a:gd name="connsiteY6" fmla="*/ 832580 h 3553205"/>
                  <a:gd name="connsiteX7" fmla="*/ 1483793 w 2946070"/>
                  <a:gd name="connsiteY7" fmla="*/ 371665 h 3553205"/>
                  <a:gd name="connsiteX8" fmla="*/ 1145465 w 2946070"/>
                  <a:gd name="connsiteY8" fmla="*/ 0 h 3553205"/>
                  <a:gd name="connsiteX9" fmla="*/ 807137 w 2946070"/>
                  <a:gd name="connsiteY9" fmla="*/ 371665 h 3553205"/>
                  <a:gd name="connsiteX10" fmla="*/ 807137 w 2946070"/>
                  <a:gd name="connsiteY10" fmla="*/ 1571054 h 3553205"/>
                  <a:gd name="connsiteX11" fmla="*/ 511957 w 2946070"/>
                  <a:gd name="connsiteY11" fmla="*/ 1341406 h 3553205"/>
                  <a:gd name="connsiteX12" fmla="*/ 152198 w 2946070"/>
                  <a:gd name="connsiteY12" fmla="*/ 1407700 h 3553205"/>
                  <a:gd name="connsiteX13" fmla="*/ 50280 w 2946070"/>
                  <a:gd name="connsiteY13" fmla="*/ 1477804 h 3553205"/>
                  <a:gd name="connsiteX14" fmla="*/ 13323 w 2946070"/>
                  <a:gd name="connsiteY14" fmla="*/ 1634300 h 3553205"/>
                  <a:gd name="connsiteX15" fmla="*/ 651879 w 2946070"/>
                  <a:gd name="connsiteY15" fmla="*/ 2974753 h 3553205"/>
                  <a:gd name="connsiteX16" fmla="*/ 661309 w 2946070"/>
                  <a:gd name="connsiteY16" fmla="*/ 2996470 h 3553205"/>
                  <a:gd name="connsiteX17" fmla="*/ 995256 w 2946070"/>
                  <a:gd name="connsiteY17" fmla="*/ 3403283 h 3553205"/>
                  <a:gd name="connsiteX18" fmla="*/ 1474649 w 2946070"/>
                  <a:gd name="connsiteY18" fmla="*/ 3553206 h 3553205"/>
                  <a:gd name="connsiteX19" fmla="*/ 2017955 w 2946070"/>
                  <a:gd name="connsiteY19" fmla="*/ 3553206 h 3553205"/>
                  <a:gd name="connsiteX20" fmla="*/ 2666226 w 2946070"/>
                  <a:gd name="connsiteY20" fmla="*/ 3260217 h 3553205"/>
                  <a:gd name="connsiteX21" fmla="*/ 2939022 w 2946070"/>
                  <a:gd name="connsiteY21" fmla="*/ 2550890 h 3553205"/>
                  <a:gd name="connsiteX22" fmla="*/ 2945976 w 2946070"/>
                  <a:gd name="connsiteY22" fmla="*/ 1730978 h 3553205"/>
                  <a:gd name="connsiteX23" fmla="*/ 2945976 w 2946070"/>
                  <a:gd name="connsiteY23" fmla="*/ 1730407 h 3553205"/>
                  <a:gd name="connsiteX24" fmla="*/ 2945976 w 2946070"/>
                  <a:gd name="connsiteY24" fmla="*/ 1729835 h 3553205"/>
                  <a:gd name="connsiteX25" fmla="*/ 2946071 w 2946070"/>
                  <a:gd name="connsiteY25" fmla="*/ 1532191 h 3553205"/>
                  <a:gd name="connsiteX26" fmla="*/ 2946071 w 2946070"/>
                  <a:gd name="connsiteY26" fmla="*/ 1532191 h 3553205"/>
                  <a:gd name="connsiteX27" fmla="*/ 2515350 w 2946070"/>
                  <a:gd name="connsiteY27" fmla="*/ 3093053 h 3553205"/>
                  <a:gd name="connsiteX28" fmla="*/ 2017860 w 2946070"/>
                  <a:gd name="connsiteY28" fmla="*/ 3317939 h 3553205"/>
                  <a:gd name="connsiteX29" fmla="*/ 1474554 w 2946070"/>
                  <a:gd name="connsiteY29" fmla="*/ 3317939 h 3553205"/>
                  <a:gd name="connsiteX30" fmla="*/ 854190 w 2946070"/>
                  <a:gd name="connsiteY30" fmla="*/ 2894172 h 3553205"/>
                  <a:gd name="connsiteX31" fmla="*/ 846094 w 2946070"/>
                  <a:gd name="connsiteY31" fmla="*/ 2875312 h 3553205"/>
                  <a:gd name="connsiteX32" fmla="*/ 249734 w 2946070"/>
                  <a:gd name="connsiteY32" fmla="*/ 1618488 h 3553205"/>
                  <a:gd name="connsiteX33" fmla="*/ 265926 w 2946070"/>
                  <a:gd name="connsiteY33" fmla="*/ 1607344 h 3553205"/>
                  <a:gd name="connsiteX34" fmla="*/ 463761 w 2946070"/>
                  <a:gd name="connsiteY34" fmla="*/ 1570863 h 3553205"/>
                  <a:gd name="connsiteX35" fmla="*/ 627114 w 2946070"/>
                  <a:gd name="connsiteY35" fmla="*/ 1698879 h 3553205"/>
                  <a:gd name="connsiteX36" fmla="*/ 823329 w 2946070"/>
                  <a:gd name="connsiteY36" fmla="*/ 2044351 h 3553205"/>
                  <a:gd name="connsiteX37" fmla="*/ 943725 w 2946070"/>
                  <a:gd name="connsiteY37" fmla="*/ 2095214 h 3553205"/>
                  <a:gd name="connsiteX38" fmla="*/ 1021354 w 2946070"/>
                  <a:gd name="connsiteY38" fmla="*/ 1982057 h 3553205"/>
                  <a:gd name="connsiteX39" fmla="*/ 1021354 w 2946070"/>
                  <a:gd name="connsiteY39" fmla="*/ 371665 h 3553205"/>
                  <a:gd name="connsiteX40" fmla="*/ 1145370 w 2946070"/>
                  <a:gd name="connsiteY40" fmla="*/ 235363 h 3553205"/>
                  <a:gd name="connsiteX41" fmla="*/ 1269480 w 2946070"/>
                  <a:gd name="connsiteY41" fmla="*/ 371665 h 3553205"/>
                  <a:gd name="connsiteX42" fmla="*/ 1269480 w 2946070"/>
                  <a:gd name="connsiteY42" fmla="*/ 1729931 h 3553205"/>
                  <a:gd name="connsiteX43" fmla="*/ 1376637 w 2946070"/>
                  <a:gd name="connsiteY43" fmla="*/ 1847660 h 3553205"/>
                  <a:gd name="connsiteX44" fmla="*/ 1483793 w 2946070"/>
                  <a:gd name="connsiteY44" fmla="*/ 1729931 h 3553205"/>
                  <a:gd name="connsiteX45" fmla="*/ 1483793 w 2946070"/>
                  <a:gd name="connsiteY45" fmla="*/ 1187577 h 3553205"/>
                  <a:gd name="connsiteX46" fmla="*/ 1620381 w 2946070"/>
                  <a:gd name="connsiteY46" fmla="*/ 1037558 h 3553205"/>
                  <a:gd name="connsiteX47" fmla="*/ 1756970 w 2946070"/>
                  <a:gd name="connsiteY47" fmla="*/ 1187577 h 3553205"/>
                  <a:gd name="connsiteX48" fmla="*/ 1756970 w 2946070"/>
                  <a:gd name="connsiteY48" fmla="*/ 1729931 h 3553205"/>
                  <a:gd name="connsiteX49" fmla="*/ 1864126 w 2946070"/>
                  <a:gd name="connsiteY49" fmla="*/ 1847660 h 3553205"/>
                  <a:gd name="connsiteX50" fmla="*/ 1971282 w 2946070"/>
                  <a:gd name="connsiteY50" fmla="*/ 1729931 h 3553205"/>
                  <a:gd name="connsiteX51" fmla="*/ 1971282 w 2946070"/>
                  <a:gd name="connsiteY51" fmla="*/ 1313212 h 3553205"/>
                  <a:gd name="connsiteX52" fmla="*/ 2107871 w 2946070"/>
                  <a:gd name="connsiteY52" fmla="*/ 1163193 h 3553205"/>
                  <a:gd name="connsiteX53" fmla="*/ 2244460 w 2946070"/>
                  <a:gd name="connsiteY53" fmla="*/ 1313212 h 3553205"/>
                  <a:gd name="connsiteX54" fmla="*/ 2244460 w 2946070"/>
                  <a:gd name="connsiteY54" fmla="*/ 1729931 h 3553205"/>
                  <a:gd name="connsiteX55" fmla="*/ 2351616 w 2946070"/>
                  <a:gd name="connsiteY55" fmla="*/ 1847660 h 3553205"/>
                  <a:gd name="connsiteX56" fmla="*/ 2458772 w 2946070"/>
                  <a:gd name="connsiteY56" fmla="*/ 1729931 h 3553205"/>
                  <a:gd name="connsiteX57" fmla="*/ 2458772 w 2946070"/>
                  <a:gd name="connsiteY57" fmla="*/ 1532191 h 3553205"/>
                  <a:gd name="connsiteX58" fmla="*/ 2595360 w 2946070"/>
                  <a:gd name="connsiteY58" fmla="*/ 1382173 h 3553205"/>
                  <a:gd name="connsiteX59" fmla="*/ 2731949 w 2946070"/>
                  <a:gd name="connsiteY59" fmla="*/ 1532191 h 3553205"/>
                  <a:gd name="connsiteX60" fmla="*/ 2731949 w 2946070"/>
                  <a:gd name="connsiteY60" fmla="*/ 1729169 h 3553205"/>
                  <a:gd name="connsiteX61" fmla="*/ 2724996 w 2946070"/>
                  <a:gd name="connsiteY61" fmla="*/ 2548700 h 3553205"/>
                  <a:gd name="connsiteX62" fmla="*/ 2515350 w 2946070"/>
                  <a:gd name="connsiteY62" fmla="*/ 3093053 h 3553205"/>
                  <a:gd name="connsiteX63" fmla="*/ 2515350 w 2946070"/>
                  <a:gd name="connsiteY63" fmla="*/ 3093053 h 3553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2946070" h="3553205">
                    <a:moveTo>
                      <a:pt x="2946071" y="1532191"/>
                    </a:moveTo>
                    <a:cubicBezTo>
                      <a:pt x="2946071" y="1319689"/>
                      <a:pt x="2788623" y="1146715"/>
                      <a:pt x="2595170" y="1146715"/>
                    </a:cubicBezTo>
                    <a:cubicBezTo>
                      <a:pt x="2539163" y="1146715"/>
                      <a:pt x="2486204" y="1161288"/>
                      <a:pt x="2439246" y="1187006"/>
                    </a:cubicBezTo>
                    <a:cubicBezTo>
                      <a:pt x="2391621" y="1036225"/>
                      <a:pt x="2261033" y="927640"/>
                      <a:pt x="2107776" y="927640"/>
                    </a:cubicBezTo>
                    <a:cubicBezTo>
                      <a:pt x="2038815" y="927640"/>
                      <a:pt x="1974521" y="949738"/>
                      <a:pt x="1920228" y="987647"/>
                    </a:cubicBezTo>
                    <a:cubicBezTo>
                      <a:pt x="1858602" y="876490"/>
                      <a:pt x="1747254" y="802195"/>
                      <a:pt x="1620381" y="802195"/>
                    </a:cubicBezTo>
                    <a:cubicBezTo>
                      <a:pt x="1571899" y="802195"/>
                      <a:pt x="1525798" y="813054"/>
                      <a:pt x="1483793" y="832580"/>
                    </a:cubicBezTo>
                    <a:lnTo>
                      <a:pt x="1483793" y="371665"/>
                    </a:lnTo>
                    <a:cubicBezTo>
                      <a:pt x="1483793" y="166688"/>
                      <a:pt x="1332060" y="0"/>
                      <a:pt x="1145465" y="0"/>
                    </a:cubicBezTo>
                    <a:cubicBezTo>
                      <a:pt x="958965" y="0"/>
                      <a:pt x="807137" y="166688"/>
                      <a:pt x="807137" y="371665"/>
                    </a:cubicBezTo>
                    <a:lnTo>
                      <a:pt x="807137" y="1571054"/>
                    </a:lnTo>
                    <a:cubicBezTo>
                      <a:pt x="739605" y="1454087"/>
                      <a:pt x="634925" y="1372553"/>
                      <a:pt x="511957" y="1341406"/>
                    </a:cubicBezTo>
                    <a:cubicBezTo>
                      <a:pt x="387942" y="1309973"/>
                      <a:pt x="260116" y="1333500"/>
                      <a:pt x="152198" y="1407700"/>
                    </a:cubicBezTo>
                    <a:lnTo>
                      <a:pt x="50280" y="1477804"/>
                    </a:lnTo>
                    <a:cubicBezTo>
                      <a:pt x="2084" y="1510951"/>
                      <a:pt x="-14109" y="1579626"/>
                      <a:pt x="13323" y="1634300"/>
                    </a:cubicBezTo>
                    <a:cubicBezTo>
                      <a:pt x="17895" y="1643348"/>
                      <a:pt x="468904" y="2544032"/>
                      <a:pt x="651879" y="2974753"/>
                    </a:cubicBezTo>
                    <a:cubicBezTo>
                      <a:pt x="655023" y="2982087"/>
                      <a:pt x="658166" y="2989326"/>
                      <a:pt x="661309" y="2996470"/>
                    </a:cubicBezTo>
                    <a:cubicBezTo>
                      <a:pt x="735033" y="3164015"/>
                      <a:pt x="850476" y="3304699"/>
                      <a:pt x="995256" y="3403283"/>
                    </a:cubicBezTo>
                    <a:cubicBezTo>
                      <a:pt x="1139083" y="3501295"/>
                      <a:pt x="1304913" y="3553206"/>
                      <a:pt x="1474649" y="3553206"/>
                    </a:cubicBezTo>
                    <a:lnTo>
                      <a:pt x="2017955" y="3553206"/>
                    </a:lnTo>
                    <a:cubicBezTo>
                      <a:pt x="2262366" y="3553206"/>
                      <a:pt x="2492586" y="3449098"/>
                      <a:pt x="2666226" y="3260217"/>
                    </a:cubicBezTo>
                    <a:cubicBezTo>
                      <a:pt x="2839867" y="3071241"/>
                      <a:pt x="2936737" y="2819305"/>
                      <a:pt x="2939022" y="2550890"/>
                    </a:cubicBezTo>
                    <a:lnTo>
                      <a:pt x="2945976" y="1730978"/>
                    </a:lnTo>
                    <a:cubicBezTo>
                      <a:pt x="2945976" y="1730788"/>
                      <a:pt x="2945976" y="1730597"/>
                      <a:pt x="2945976" y="1730407"/>
                    </a:cubicBezTo>
                    <a:cubicBezTo>
                      <a:pt x="2945976" y="1730216"/>
                      <a:pt x="2945976" y="1730026"/>
                      <a:pt x="2945976" y="1729835"/>
                    </a:cubicBezTo>
                    <a:lnTo>
                      <a:pt x="2946071" y="1532191"/>
                    </a:lnTo>
                    <a:lnTo>
                      <a:pt x="2946071" y="1532191"/>
                    </a:lnTo>
                    <a:close/>
                    <a:moveTo>
                      <a:pt x="2515350" y="3093053"/>
                    </a:moveTo>
                    <a:cubicBezTo>
                      <a:pt x="2382096" y="3238024"/>
                      <a:pt x="2205407" y="3317939"/>
                      <a:pt x="2017860" y="3317939"/>
                    </a:cubicBezTo>
                    <a:lnTo>
                      <a:pt x="1474554" y="3317939"/>
                    </a:lnTo>
                    <a:cubicBezTo>
                      <a:pt x="1210997" y="3317939"/>
                      <a:pt x="967538" y="3151537"/>
                      <a:pt x="854190" y="2894172"/>
                    </a:cubicBezTo>
                    <a:cubicBezTo>
                      <a:pt x="851523" y="2887980"/>
                      <a:pt x="848761" y="2881598"/>
                      <a:pt x="846094" y="2875312"/>
                    </a:cubicBezTo>
                    <a:cubicBezTo>
                      <a:pt x="694170" y="2517743"/>
                      <a:pt x="372702" y="1865852"/>
                      <a:pt x="249734" y="1618488"/>
                    </a:cubicBezTo>
                    <a:lnTo>
                      <a:pt x="265926" y="1607344"/>
                    </a:lnTo>
                    <a:cubicBezTo>
                      <a:pt x="325267" y="1566482"/>
                      <a:pt x="395562" y="1553528"/>
                      <a:pt x="463761" y="1570863"/>
                    </a:cubicBezTo>
                    <a:cubicBezTo>
                      <a:pt x="531960" y="1588199"/>
                      <a:pt x="589967" y="1633633"/>
                      <a:pt x="627114" y="1698879"/>
                    </a:cubicBezTo>
                    <a:lnTo>
                      <a:pt x="823329" y="2044351"/>
                    </a:lnTo>
                    <a:cubicBezTo>
                      <a:pt x="848666" y="2088928"/>
                      <a:pt x="897720" y="2109597"/>
                      <a:pt x="943725" y="2095214"/>
                    </a:cubicBezTo>
                    <a:cubicBezTo>
                      <a:pt x="989636" y="2080736"/>
                      <a:pt x="1021354" y="2034635"/>
                      <a:pt x="1021354" y="1982057"/>
                    </a:cubicBezTo>
                    <a:lnTo>
                      <a:pt x="1021354" y="371665"/>
                    </a:lnTo>
                    <a:cubicBezTo>
                      <a:pt x="1021354" y="296513"/>
                      <a:pt x="1076980" y="235363"/>
                      <a:pt x="1145370" y="235363"/>
                    </a:cubicBezTo>
                    <a:cubicBezTo>
                      <a:pt x="1213759" y="235363"/>
                      <a:pt x="1269480" y="296513"/>
                      <a:pt x="1269480" y="371665"/>
                    </a:cubicBezTo>
                    <a:lnTo>
                      <a:pt x="1269480" y="1729931"/>
                    </a:lnTo>
                    <a:cubicBezTo>
                      <a:pt x="1269480" y="1794986"/>
                      <a:pt x="1317486" y="1847660"/>
                      <a:pt x="1376637" y="1847660"/>
                    </a:cubicBezTo>
                    <a:cubicBezTo>
                      <a:pt x="1435787" y="1847660"/>
                      <a:pt x="1483793" y="1794986"/>
                      <a:pt x="1483793" y="1729931"/>
                    </a:cubicBezTo>
                    <a:lnTo>
                      <a:pt x="1483793" y="1187577"/>
                    </a:lnTo>
                    <a:cubicBezTo>
                      <a:pt x="1483793" y="1104805"/>
                      <a:pt x="1545039" y="1037558"/>
                      <a:pt x="1620381" y="1037558"/>
                    </a:cubicBezTo>
                    <a:cubicBezTo>
                      <a:pt x="1695724" y="1037558"/>
                      <a:pt x="1756970" y="1104805"/>
                      <a:pt x="1756970" y="1187577"/>
                    </a:cubicBezTo>
                    <a:lnTo>
                      <a:pt x="1756970" y="1729931"/>
                    </a:lnTo>
                    <a:cubicBezTo>
                      <a:pt x="1756970" y="1794986"/>
                      <a:pt x="1804976" y="1847660"/>
                      <a:pt x="1864126" y="1847660"/>
                    </a:cubicBezTo>
                    <a:cubicBezTo>
                      <a:pt x="1923276" y="1847660"/>
                      <a:pt x="1971282" y="1794986"/>
                      <a:pt x="1971282" y="1729931"/>
                    </a:cubicBezTo>
                    <a:lnTo>
                      <a:pt x="1971282" y="1313212"/>
                    </a:lnTo>
                    <a:cubicBezTo>
                      <a:pt x="1971282" y="1230440"/>
                      <a:pt x="2032528" y="1163193"/>
                      <a:pt x="2107871" y="1163193"/>
                    </a:cubicBezTo>
                    <a:cubicBezTo>
                      <a:pt x="2183214" y="1163193"/>
                      <a:pt x="2244460" y="1230535"/>
                      <a:pt x="2244460" y="1313212"/>
                    </a:cubicBezTo>
                    <a:lnTo>
                      <a:pt x="2244460" y="1729931"/>
                    </a:lnTo>
                    <a:cubicBezTo>
                      <a:pt x="2244460" y="1794986"/>
                      <a:pt x="2292465" y="1847660"/>
                      <a:pt x="2351616" y="1847660"/>
                    </a:cubicBezTo>
                    <a:cubicBezTo>
                      <a:pt x="2410766" y="1847660"/>
                      <a:pt x="2458772" y="1794986"/>
                      <a:pt x="2458772" y="1729931"/>
                    </a:cubicBezTo>
                    <a:lnTo>
                      <a:pt x="2458772" y="1532191"/>
                    </a:lnTo>
                    <a:cubicBezTo>
                      <a:pt x="2458772" y="1449419"/>
                      <a:pt x="2520018" y="1382173"/>
                      <a:pt x="2595360" y="1382173"/>
                    </a:cubicBezTo>
                    <a:cubicBezTo>
                      <a:pt x="2670703" y="1382173"/>
                      <a:pt x="2731949" y="1449515"/>
                      <a:pt x="2731949" y="1532191"/>
                    </a:cubicBezTo>
                    <a:lnTo>
                      <a:pt x="2731949" y="1729169"/>
                    </a:lnTo>
                    <a:lnTo>
                      <a:pt x="2724996" y="2548700"/>
                    </a:lnTo>
                    <a:cubicBezTo>
                      <a:pt x="2722996" y="2754725"/>
                      <a:pt x="2648605" y="2948083"/>
                      <a:pt x="2515350" y="3093053"/>
                    </a:cubicBezTo>
                    <a:lnTo>
                      <a:pt x="2515350" y="3093053"/>
                    </a:lnTo>
                    <a:close/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32" name="!!Rectangle : coins arrondis 80">
              <a:hlinkClick r:id="rId5" tooltip="Codex Alimentarius"/>
              <a:extLst>
                <a:ext uri="{FF2B5EF4-FFF2-40B4-BE49-F238E27FC236}">
                  <a16:creationId xmlns:a16="http://schemas.microsoft.com/office/drawing/2014/main" id="{6C449800-B03C-49FF-BD51-B3C9485C5C99}"/>
                </a:ext>
              </a:extLst>
            </p:cNvPr>
            <p:cNvSpPr/>
            <p:nvPr/>
          </p:nvSpPr>
          <p:spPr>
            <a:xfrm>
              <a:off x="10380579" y="3211389"/>
              <a:ext cx="736918" cy="51163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0968402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2408 L 0.66524 -0.02408 C 0.69896 -0.02408 0.74493 0.00324 0.74714 0.12916 C 0.74441 0.20324 0.71016 0.25324 0.66589 0.25347 L 0.09649 0.25416 C 0.05743 0.25763 0.02019 0.29629 0.0168 0.39236 C 0.01745 0.46967 0.05456 0.52986 0.08985 0.53287 L 0.76993 0.53518 " pathEditMode="relative" rAng="0" ptsTypes="AAAAAAAA">
                                      <p:cBhvr>
                                        <p:cTn id="9" dur="8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90" y="2796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2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numéro de diapositive 17">
            <a:extLst>
              <a:ext uri="{FF2B5EF4-FFF2-40B4-BE49-F238E27FC236}">
                <a16:creationId xmlns:a16="http://schemas.microsoft.com/office/drawing/2014/main" id="{E01992F9-2CB5-4429-8E98-60D9F29D87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732A3-3298-4B17-ABD6-6B679B23A20D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E8CC149-43CE-4FA6-8AB1-2F629DB65E8A}"/>
              </a:ext>
            </a:extLst>
          </p:cNvPr>
          <p:cNvSpPr txBox="1"/>
          <p:nvPr/>
        </p:nvSpPr>
        <p:spPr>
          <a:xfrm>
            <a:off x="4123955" y="2400966"/>
            <a:ext cx="6956261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000"/>
              </a:lnSpc>
            </a:pPr>
            <a:r>
              <a:rPr lang="fr-FR" sz="7200" b="1" dirty="0">
                <a:solidFill>
                  <a:schemeClr val="accent3"/>
                </a:solidFill>
                <a:latin typeface="Arial" panose="020B0604020202020204" pitchFamily="34" charset="0"/>
              </a:rPr>
              <a:t>WHAT IS ACACIA GUM?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BA4BFF8C-1CF7-4F6F-98B8-D7ACB3737885}"/>
              </a:ext>
            </a:extLst>
          </p:cNvPr>
          <p:cNvCxnSpPr>
            <a:cxnSpLocks/>
          </p:cNvCxnSpPr>
          <p:nvPr/>
        </p:nvCxnSpPr>
        <p:spPr>
          <a:xfrm>
            <a:off x="1923860" y="4651650"/>
            <a:ext cx="8625017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F69F2B31-F924-43D6-8EAC-E6B0FE91A746}"/>
              </a:ext>
            </a:extLst>
          </p:cNvPr>
          <p:cNvSpPr/>
          <p:nvPr/>
        </p:nvSpPr>
        <p:spPr>
          <a:xfrm>
            <a:off x="356007" y="1874965"/>
            <a:ext cx="3723624" cy="2672851"/>
          </a:xfrm>
          <a:prstGeom prst="rect">
            <a:avLst/>
          </a:prstGeom>
          <a:solidFill>
            <a:srgbClr val="F8F4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DE86FF4-DA5A-433B-96E5-0EEBA3729BD6}"/>
              </a:ext>
            </a:extLst>
          </p:cNvPr>
          <p:cNvSpPr/>
          <p:nvPr/>
        </p:nvSpPr>
        <p:spPr>
          <a:xfrm>
            <a:off x="-441163" y="1874965"/>
            <a:ext cx="797170" cy="26728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5E4B2FB-E34D-4078-ADCA-9094A6D04614}"/>
              </a:ext>
            </a:extLst>
          </p:cNvPr>
          <p:cNvSpPr txBox="1"/>
          <p:nvPr/>
        </p:nvSpPr>
        <p:spPr>
          <a:xfrm>
            <a:off x="1671217" y="1481551"/>
            <a:ext cx="231812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0" b="1" dirty="0">
                <a:solidFill>
                  <a:schemeClr val="accent1"/>
                </a:solidFill>
              </a:rPr>
              <a:t>3.</a:t>
            </a:r>
            <a:r>
              <a:rPr lang="en-GB" sz="4000" b="1" dirty="0">
                <a:solidFill>
                  <a:schemeClr val="accent1"/>
                </a:solidFill>
              </a:rPr>
              <a:t>  </a:t>
            </a:r>
            <a:endParaRPr lang="fr-FR" sz="3000" b="1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656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3" presetClass="path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46511 -1.48148E-6 L 2.29167E-6 -1.48148E-6 " pathEditMode="relative" rAng="0" ptsTypes="AA">
                                      <p:cBhvr>
                                        <p:cTn id="13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55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57222A1-C16C-47D9-BF7D-215A5E33A3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732A3-3298-4B17-ABD6-6B679B23A20D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5" name="!!Ellipse 4">
            <a:extLst>
              <a:ext uri="{FF2B5EF4-FFF2-40B4-BE49-F238E27FC236}">
                <a16:creationId xmlns:a16="http://schemas.microsoft.com/office/drawing/2014/main" id="{C462D0DC-56D8-4216-88FF-F035C90467D9}"/>
              </a:ext>
            </a:extLst>
          </p:cNvPr>
          <p:cNvSpPr/>
          <p:nvPr/>
        </p:nvSpPr>
        <p:spPr>
          <a:xfrm>
            <a:off x="3507057" y="880946"/>
            <a:ext cx="5163018" cy="5163016"/>
          </a:xfrm>
          <a:prstGeom prst="ellipse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!!Ellipse 5">
            <a:extLst>
              <a:ext uri="{FF2B5EF4-FFF2-40B4-BE49-F238E27FC236}">
                <a16:creationId xmlns:a16="http://schemas.microsoft.com/office/drawing/2014/main" id="{BDB89DAD-AEC4-44A2-A886-F3D99018A420}"/>
              </a:ext>
            </a:extLst>
          </p:cNvPr>
          <p:cNvSpPr/>
          <p:nvPr/>
        </p:nvSpPr>
        <p:spPr>
          <a:xfrm>
            <a:off x="3944721" y="1318610"/>
            <a:ext cx="4287690" cy="4287688"/>
          </a:xfrm>
          <a:prstGeom prst="ellipse">
            <a:avLst/>
          </a:pr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!!Image 24">
            <a:extLst>
              <a:ext uri="{FF2B5EF4-FFF2-40B4-BE49-F238E27FC236}">
                <a16:creationId xmlns:a16="http://schemas.microsoft.com/office/drawing/2014/main" id="{02BA3E00-3A84-4B67-8673-4065E499D1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0707" y="1435994"/>
            <a:ext cx="2935718" cy="4052920"/>
          </a:xfrm>
          <a:prstGeom prst="rect">
            <a:avLst/>
          </a:prstGeom>
        </p:spPr>
      </p:pic>
      <p:grpSp>
        <p:nvGrpSpPr>
          <p:cNvPr id="38" name="Groupe 37">
            <a:extLst>
              <a:ext uri="{FF2B5EF4-FFF2-40B4-BE49-F238E27FC236}">
                <a16:creationId xmlns:a16="http://schemas.microsoft.com/office/drawing/2014/main" id="{2191E21D-E3FB-46A5-9F1C-A3CCD07BC005}"/>
              </a:ext>
            </a:extLst>
          </p:cNvPr>
          <p:cNvGrpSpPr/>
          <p:nvPr/>
        </p:nvGrpSpPr>
        <p:grpSpPr>
          <a:xfrm>
            <a:off x="1518093" y="1062156"/>
            <a:ext cx="2046408" cy="870781"/>
            <a:chOff x="1518093" y="1062156"/>
            <a:chExt cx="2046408" cy="870781"/>
          </a:xfrm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A28D75E-06B6-4318-BFA4-D93F2F587658}"/>
                </a:ext>
              </a:extLst>
            </p:cNvPr>
            <p:cNvSpPr txBox="1"/>
            <p:nvPr/>
          </p:nvSpPr>
          <p:spPr>
            <a:xfrm>
              <a:off x="2070238" y="1184643"/>
              <a:ext cx="1494263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en-GB" sz="1400" b="1" dirty="0">
                  <a:solidFill>
                    <a:schemeClr val="tx2"/>
                  </a:solidFill>
                </a:rPr>
                <a:t>HIGH SAFETY</a:t>
              </a:r>
            </a:p>
            <a:p>
              <a:pPr>
                <a:lnSpc>
                  <a:spcPts val="1600"/>
                </a:lnSpc>
              </a:pPr>
              <a:r>
                <a:rPr lang="en-GB" sz="1400" b="1" dirty="0">
                  <a:solidFill>
                    <a:schemeClr val="tx2"/>
                  </a:solidFill>
                </a:rPr>
                <a:t>INGREDIENT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EED50B78-C54A-4EA3-81B4-D5385C7F7128}"/>
                </a:ext>
              </a:extLst>
            </p:cNvPr>
            <p:cNvSpPr txBox="1"/>
            <p:nvPr/>
          </p:nvSpPr>
          <p:spPr>
            <a:xfrm>
              <a:off x="1518093" y="1062156"/>
              <a:ext cx="6715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4000" b="1" dirty="0">
                  <a:solidFill>
                    <a:schemeClr val="accent1"/>
                  </a:solidFill>
                </a:rPr>
                <a:t>1.</a:t>
              </a:r>
            </a:p>
          </p:txBody>
        </p: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D95F323C-2F9A-41BA-93C9-C080A41ED13F}"/>
                </a:ext>
              </a:extLst>
            </p:cNvPr>
            <p:cNvCxnSpPr>
              <a:cxnSpLocks/>
            </p:cNvCxnSpPr>
            <p:nvPr/>
          </p:nvCxnSpPr>
          <p:spPr>
            <a:xfrm>
              <a:off x="2161028" y="1677820"/>
              <a:ext cx="1064950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33A93616-9776-4F37-847A-61903C93E680}"/>
                </a:ext>
              </a:extLst>
            </p:cNvPr>
            <p:cNvSpPr txBox="1"/>
            <p:nvPr/>
          </p:nvSpPr>
          <p:spPr>
            <a:xfrm>
              <a:off x="2070238" y="1655425"/>
              <a:ext cx="795351" cy="277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en-GB" sz="1200" b="1" dirty="0">
                  <a:solidFill>
                    <a:schemeClr val="tx2"/>
                  </a:solidFill>
                </a:rPr>
                <a:t>E414</a:t>
              </a:r>
            </a:p>
          </p:txBody>
        </p:sp>
      </p:grpSp>
      <p:grpSp>
        <p:nvGrpSpPr>
          <p:cNvPr id="39" name="!!Groupe 38">
            <a:extLst>
              <a:ext uri="{FF2B5EF4-FFF2-40B4-BE49-F238E27FC236}">
                <a16:creationId xmlns:a16="http://schemas.microsoft.com/office/drawing/2014/main" id="{66FDD925-F424-465D-BCC0-ACEED70EAB1C}"/>
              </a:ext>
            </a:extLst>
          </p:cNvPr>
          <p:cNvGrpSpPr/>
          <p:nvPr/>
        </p:nvGrpSpPr>
        <p:grpSpPr>
          <a:xfrm>
            <a:off x="516254" y="2796602"/>
            <a:ext cx="2493660" cy="1243872"/>
            <a:chOff x="516254" y="2796602"/>
            <a:chExt cx="2493660" cy="1243872"/>
          </a:xfrm>
        </p:grpSpPr>
        <p:sp>
          <p:nvSpPr>
            <p:cNvPr id="14" name="Z!!oneTexte 13">
              <a:extLst>
                <a:ext uri="{FF2B5EF4-FFF2-40B4-BE49-F238E27FC236}">
                  <a16:creationId xmlns:a16="http://schemas.microsoft.com/office/drawing/2014/main" id="{1BD5D904-A78D-4418-8773-843C685942FB}"/>
                </a:ext>
              </a:extLst>
            </p:cNvPr>
            <p:cNvSpPr txBox="1"/>
            <p:nvPr/>
          </p:nvSpPr>
          <p:spPr>
            <a:xfrm>
              <a:off x="1068399" y="2926298"/>
              <a:ext cx="1941515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en-GB" sz="1400" b="1" dirty="0">
                  <a:solidFill>
                    <a:schemeClr val="tx2"/>
                  </a:solidFill>
                </a:rPr>
                <a:t>MULTI-FUNCTIONAL</a:t>
              </a:r>
            </a:p>
            <a:p>
              <a:pPr>
                <a:lnSpc>
                  <a:spcPts val="1600"/>
                </a:lnSpc>
              </a:pPr>
              <a:r>
                <a:rPr lang="en-GB" sz="1400" b="1" dirty="0">
                  <a:solidFill>
                    <a:schemeClr val="tx2"/>
                  </a:solidFill>
                </a:rPr>
                <a:t>POLYSACCHARIDE</a:t>
              </a:r>
            </a:p>
          </p:txBody>
        </p:sp>
        <p:sp>
          <p:nvSpPr>
            <p:cNvPr id="15" name="!!ZoneTexte 14">
              <a:extLst>
                <a:ext uri="{FF2B5EF4-FFF2-40B4-BE49-F238E27FC236}">
                  <a16:creationId xmlns:a16="http://schemas.microsoft.com/office/drawing/2014/main" id="{0FA3C33E-139F-40EB-8A2A-ECAF7D387A05}"/>
                </a:ext>
              </a:extLst>
            </p:cNvPr>
            <p:cNvSpPr txBox="1"/>
            <p:nvPr/>
          </p:nvSpPr>
          <p:spPr>
            <a:xfrm>
              <a:off x="516254" y="2796602"/>
              <a:ext cx="6715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4000" b="1" dirty="0">
                  <a:solidFill>
                    <a:schemeClr val="accent1"/>
                  </a:solidFill>
                </a:rPr>
                <a:t>2.</a:t>
              </a:r>
            </a:p>
          </p:txBody>
        </p:sp>
        <p:cxnSp>
          <p:nvCxnSpPr>
            <p:cNvPr id="16" name="!!Connecteur droit 15">
              <a:extLst>
                <a:ext uri="{FF2B5EF4-FFF2-40B4-BE49-F238E27FC236}">
                  <a16:creationId xmlns:a16="http://schemas.microsoft.com/office/drawing/2014/main" id="{20DB120C-1FA0-4478-82B4-CA1F114923B7}"/>
                </a:ext>
              </a:extLst>
            </p:cNvPr>
            <p:cNvCxnSpPr>
              <a:cxnSpLocks/>
            </p:cNvCxnSpPr>
            <p:nvPr/>
          </p:nvCxnSpPr>
          <p:spPr>
            <a:xfrm>
              <a:off x="1174976" y="3419475"/>
              <a:ext cx="1629605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!!ZoneTexte 16">
              <a:extLst>
                <a:ext uri="{FF2B5EF4-FFF2-40B4-BE49-F238E27FC236}">
                  <a16:creationId xmlns:a16="http://schemas.microsoft.com/office/drawing/2014/main" id="{E255BDA5-3DE3-4AD3-88FD-F41611E38E67}"/>
                </a:ext>
              </a:extLst>
            </p:cNvPr>
            <p:cNvSpPr txBox="1"/>
            <p:nvPr/>
          </p:nvSpPr>
          <p:spPr>
            <a:xfrm>
              <a:off x="1068400" y="3435180"/>
              <a:ext cx="1941514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en-GB" sz="1200" dirty="0">
                  <a:solidFill>
                    <a:schemeClr val="tx2"/>
                  </a:solidFill>
                </a:rPr>
                <a:t>Rhamnose, Galactose, Arabinose, Glucuronic acids</a:t>
              </a:r>
            </a:p>
            <a:p>
              <a:pPr>
                <a:lnSpc>
                  <a:spcPts val="1600"/>
                </a:lnSpc>
              </a:pPr>
              <a:endParaRPr lang="en-GB" sz="16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A14148A2-96A0-44E8-8DD9-D6D700CD25CC}"/>
              </a:ext>
            </a:extLst>
          </p:cNvPr>
          <p:cNvGrpSpPr/>
          <p:nvPr/>
        </p:nvGrpSpPr>
        <p:grpSpPr>
          <a:xfrm>
            <a:off x="1518093" y="4857981"/>
            <a:ext cx="2660474" cy="707886"/>
            <a:chOff x="1518093" y="4857981"/>
            <a:chExt cx="2660474" cy="707886"/>
          </a:xfrm>
        </p:grpSpPr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17C6861D-8FBF-430F-93FF-38BE2C478D7D}"/>
                </a:ext>
              </a:extLst>
            </p:cNvPr>
            <p:cNvSpPr txBox="1"/>
            <p:nvPr/>
          </p:nvSpPr>
          <p:spPr>
            <a:xfrm>
              <a:off x="2070238" y="4986212"/>
              <a:ext cx="2108329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en-GB" sz="1400" b="1" dirty="0">
                  <a:solidFill>
                    <a:schemeClr val="tx2"/>
                  </a:solidFill>
                </a:rPr>
                <a:t>VEGETAL, NATURAL,</a:t>
              </a:r>
            </a:p>
            <a:p>
              <a:pPr>
                <a:lnSpc>
                  <a:spcPts val="1600"/>
                </a:lnSpc>
              </a:pPr>
              <a:r>
                <a:rPr lang="en-GB" sz="1400" b="1" dirty="0">
                  <a:solidFill>
                    <a:schemeClr val="tx2"/>
                  </a:solidFill>
                </a:rPr>
                <a:t>GMO FREE 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436510AC-2C45-4BD0-BA74-CB3E802BA598}"/>
                </a:ext>
              </a:extLst>
            </p:cNvPr>
            <p:cNvSpPr txBox="1"/>
            <p:nvPr/>
          </p:nvSpPr>
          <p:spPr>
            <a:xfrm>
              <a:off x="1518093" y="4857981"/>
              <a:ext cx="6715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4000" b="1" dirty="0">
                  <a:solidFill>
                    <a:schemeClr val="accent1"/>
                  </a:solidFill>
                </a:rPr>
                <a:t>3.</a:t>
              </a:r>
            </a:p>
          </p:txBody>
        </p:sp>
      </p:grpSp>
      <p:grpSp>
        <p:nvGrpSpPr>
          <p:cNvPr id="41" name="!!Groupe 40">
            <a:extLst>
              <a:ext uri="{FF2B5EF4-FFF2-40B4-BE49-F238E27FC236}">
                <a16:creationId xmlns:a16="http://schemas.microsoft.com/office/drawing/2014/main" id="{0D2D7FDD-6AD0-4F46-A97E-AF633CEAB2AD}"/>
              </a:ext>
            </a:extLst>
          </p:cNvPr>
          <p:cNvGrpSpPr/>
          <p:nvPr/>
        </p:nvGrpSpPr>
        <p:grpSpPr>
          <a:xfrm>
            <a:off x="8380429" y="1062156"/>
            <a:ext cx="3214199" cy="707886"/>
            <a:chOff x="8627513" y="1062156"/>
            <a:chExt cx="3214199" cy="707886"/>
          </a:xfrm>
        </p:grpSpPr>
        <p:sp>
          <p:nvSpPr>
            <p:cNvPr id="26" name="!!ZoneTexte 25">
              <a:extLst>
                <a:ext uri="{FF2B5EF4-FFF2-40B4-BE49-F238E27FC236}">
                  <a16:creationId xmlns:a16="http://schemas.microsoft.com/office/drawing/2014/main" id="{07A8CD61-0CC9-48FD-A3F0-106DC4D2B490}"/>
                </a:ext>
              </a:extLst>
            </p:cNvPr>
            <p:cNvSpPr txBox="1"/>
            <p:nvPr/>
          </p:nvSpPr>
          <p:spPr>
            <a:xfrm>
              <a:off x="9179658" y="1184643"/>
              <a:ext cx="2662054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en-GB" sz="1400" b="1" dirty="0">
                  <a:solidFill>
                    <a:schemeClr val="tx2"/>
                  </a:solidFill>
                </a:rPr>
                <a:t>ODOURLESS, TASTELESS,</a:t>
              </a:r>
            </a:p>
            <a:p>
              <a:pPr>
                <a:lnSpc>
                  <a:spcPts val="1600"/>
                </a:lnSpc>
              </a:pPr>
              <a:r>
                <a:rPr lang="en-GB" sz="1400" b="1" dirty="0">
                  <a:solidFill>
                    <a:schemeClr val="tx2"/>
                  </a:solidFill>
                </a:rPr>
                <a:t>COLOURLESS</a:t>
              </a:r>
            </a:p>
          </p:txBody>
        </p:sp>
        <p:sp>
          <p:nvSpPr>
            <p:cNvPr id="27" name="!!ZoneTexte 26">
              <a:extLst>
                <a:ext uri="{FF2B5EF4-FFF2-40B4-BE49-F238E27FC236}">
                  <a16:creationId xmlns:a16="http://schemas.microsoft.com/office/drawing/2014/main" id="{261A393D-FA56-4750-8C06-CE6761630075}"/>
                </a:ext>
              </a:extLst>
            </p:cNvPr>
            <p:cNvSpPr txBox="1"/>
            <p:nvPr/>
          </p:nvSpPr>
          <p:spPr>
            <a:xfrm>
              <a:off x="8627513" y="1062156"/>
              <a:ext cx="6715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4000" b="1" dirty="0">
                  <a:solidFill>
                    <a:schemeClr val="accent1"/>
                  </a:solidFill>
                </a:rPr>
                <a:t>4.</a:t>
              </a: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84756B4C-14B5-448D-BB9B-B46FA946BCC8}"/>
              </a:ext>
            </a:extLst>
          </p:cNvPr>
          <p:cNvGrpSpPr/>
          <p:nvPr/>
        </p:nvGrpSpPr>
        <p:grpSpPr>
          <a:xfrm>
            <a:off x="9188300" y="2942504"/>
            <a:ext cx="2406328" cy="707886"/>
            <a:chOff x="9435384" y="2942504"/>
            <a:chExt cx="2406328" cy="707886"/>
          </a:xfrm>
        </p:grpSpPr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D5B89B1B-7473-4CFB-B89C-41736A308B80}"/>
                </a:ext>
              </a:extLst>
            </p:cNvPr>
            <p:cNvSpPr txBox="1"/>
            <p:nvPr/>
          </p:nvSpPr>
          <p:spPr>
            <a:xfrm>
              <a:off x="9987529" y="3063896"/>
              <a:ext cx="1854183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en-GB" sz="1400" b="1" dirty="0">
                  <a:solidFill>
                    <a:schemeClr val="tx2"/>
                  </a:solidFill>
                </a:rPr>
                <a:t>HIGHLY SOLUBLE</a:t>
              </a:r>
            </a:p>
            <a:p>
              <a:pPr>
                <a:lnSpc>
                  <a:spcPts val="1600"/>
                </a:lnSpc>
              </a:pPr>
              <a:r>
                <a:rPr lang="en-GB" sz="1400" b="1" dirty="0">
                  <a:solidFill>
                    <a:schemeClr val="tx2"/>
                  </a:solidFill>
                </a:rPr>
                <a:t>IN WATER</a:t>
              </a: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4680DB43-10CF-4962-A814-978AA420EDE8}"/>
                </a:ext>
              </a:extLst>
            </p:cNvPr>
            <p:cNvSpPr txBox="1"/>
            <p:nvPr/>
          </p:nvSpPr>
          <p:spPr>
            <a:xfrm>
              <a:off x="9435384" y="2942504"/>
              <a:ext cx="6715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4000" b="1" dirty="0">
                  <a:solidFill>
                    <a:schemeClr val="accent1"/>
                  </a:solidFill>
                </a:rPr>
                <a:t>5.</a:t>
              </a:r>
            </a:p>
          </p:txBody>
        </p:sp>
      </p:grp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657CC686-88EF-419C-82A2-10215DB6A877}"/>
              </a:ext>
            </a:extLst>
          </p:cNvPr>
          <p:cNvGrpSpPr/>
          <p:nvPr/>
        </p:nvGrpSpPr>
        <p:grpSpPr>
          <a:xfrm>
            <a:off x="8380429" y="4857981"/>
            <a:ext cx="2907262" cy="707886"/>
            <a:chOff x="8627513" y="4857981"/>
            <a:chExt cx="2907262" cy="707886"/>
          </a:xfrm>
        </p:grpSpPr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E3148A0B-5AAD-49FC-9FE9-822FA3AAEE9C}"/>
                </a:ext>
              </a:extLst>
            </p:cNvPr>
            <p:cNvSpPr txBox="1"/>
            <p:nvPr/>
          </p:nvSpPr>
          <p:spPr>
            <a:xfrm>
              <a:off x="9179658" y="4989755"/>
              <a:ext cx="2355117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en-GB" sz="1400" b="1" dirty="0">
                  <a:solidFill>
                    <a:schemeClr val="tx2"/>
                  </a:solidFill>
                </a:rPr>
                <a:t>LOW CALORIFIC</a:t>
              </a:r>
            </a:p>
            <a:p>
              <a:pPr>
                <a:lnSpc>
                  <a:spcPts val="1600"/>
                </a:lnSpc>
              </a:pPr>
              <a:r>
                <a:rPr lang="en-GB" sz="1400" b="1" dirty="0">
                  <a:solidFill>
                    <a:schemeClr val="tx2"/>
                  </a:solidFill>
                </a:rPr>
                <a:t>VALUE</a:t>
              </a:r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25190028-57E1-4EB5-8BF9-A6A00D94A6D7}"/>
                </a:ext>
              </a:extLst>
            </p:cNvPr>
            <p:cNvSpPr txBox="1"/>
            <p:nvPr/>
          </p:nvSpPr>
          <p:spPr>
            <a:xfrm>
              <a:off x="8627513" y="4857981"/>
              <a:ext cx="6715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4000" b="1" dirty="0">
                  <a:solidFill>
                    <a:schemeClr val="accent1"/>
                  </a:solidFill>
                </a:rPr>
                <a:t>6.</a:t>
              </a:r>
            </a:p>
          </p:txBody>
        </p:sp>
      </p:grpSp>
      <p:sp>
        <p:nvSpPr>
          <p:cNvPr id="44" name="!!Ellipse 43">
            <a:extLst>
              <a:ext uri="{FF2B5EF4-FFF2-40B4-BE49-F238E27FC236}">
                <a16:creationId xmlns:a16="http://schemas.microsoft.com/office/drawing/2014/main" id="{676AF294-EB17-43DF-B45D-08C07A81BE1F}"/>
              </a:ext>
            </a:extLst>
          </p:cNvPr>
          <p:cNvSpPr/>
          <p:nvPr/>
        </p:nvSpPr>
        <p:spPr>
          <a:xfrm>
            <a:off x="3826163" y="3283659"/>
            <a:ext cx="271634" cy="271632"/>
          </a:xfrm>
          <a:prstGeom prst="ellipse">
            <a:avLst/>
          </a:prstGeom>
          <a:solidFill>
            <a:srgbClr val="E39937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191EB173-E694-44CA-B96D-73058E8C911E}"/>
              </a:ext>
            </a:extLst>
          </p:cNvPr>
          <p:cNvSpPr/>
          <p:nvPr/>
        </p:nvSpPr>
        <p:spPr>
          <a:xfrm>
            <a:off x="5612209" y="2952645"/>
            <a:ext cx="952714" cy="952710"/>
          </a:xfrm>
          <a:prstGeom prst="ellipse">
            <a:avLst/>
          </a:prstGeom>
          <a:solidFill>
            <a:schemeClr val="bg1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788ED526-CCE4-4AB7-9B47-56ABAC3300D8}"/>
              </a:ext>
            </a:extLst>
          </p:cNvPr>
          <p:cNvSpPr/>
          <p:nvPr/>
        </p:nvSpPr>
        <p:spPr>
          <a:xfrm>
            <a:off x="5619643" y="2952645"/>
            <a:ext cx="952714" cy="952710"/>
          </a:xfrm>
          <a:prstGeom prst="ellipse">
            <a:avLst/>
          </a:prstGeom>
          <a:solidFill>
            <a:schemeClr val="bg1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FECB273D-DAAB-44A6-A255-1808806F2CF4}"/>
              </a:ext>
            </a:extLst>
          </p:cNvPr>
          <p:cNvSpPr/>
          <p:nvPr/>
        </p:nvSpPr>
        <p:spPr>
          <a:xfrm>
            <a:off x="5604775" y="2952645"/>
            <a:ext cx="952714" cy="952710"/>
          </a:xfrm>
          <a:prstGeom prst="ellipse">
            <a:avLst/>
          </a:prstGeom>
          <a:solidFill>
            <a:schemeClr val="bg1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!!Ellipse 43">
            <a:extLst>
              <a:ext uri="{FF2B5EF4-FFF2-40B4-BE49-F238E27FC236}">
                <a16:creationId xmlns:a16="http://schemas.microsoft.com/office/drawing/2014/main" id="{99D8110C-0D0E-405D-81FA-972F8C5531FE}"/>
              </a:ext>
            </a:extLst>
          </p:cNvPr>
          <p:cNvSpPr/>
          <p:nvPr/>
        </p:nvSpPr>
        <p:spPr>
          <a:xfrm>
            <a:off x="5230762" y="-2261254"/>
            <a:ext cx="1881040" cy="1881026"/>
          </a:xfrm>
          <a:prstGeom prst="ellipse">
            <a:avLst/>
          </a:prstGeom>
          <a:solidFill>
            <a:schemeClr val="accent1"/>
          </a:solidFill>
          <a:ln w="19050">
            <a:noFill/>
          </a:ln>
          <a:effectLst>
            <a:outerShdw blurRad="203200" dist="190500" dir="4620000" algn="tl" rotWithShape="0">
              <a:prstClr val="black">
                <a:alpha val="5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!!ZoneTexte 31">
            <a:extLst>
              <a:ext uri="{FF2B5EF4-FFF2-40B4-BE49-F238E27FC236}">
                <a16:creationId xmlns:a16="http://schemas.microsoft.com/office/drawing/2014/main" id="{B96CC257-2D38-482B-92DF-298C440D6560}"/>
              </a:ext>
            </a:extLst>
          </p:cNvPr>
          <p:cNvSpPr txBox="1"/>
          <p:nvPr/>
        </p:nvSpPr>
        <p:spPr>
          <a:xfrm>
            <a:off x="5159156" y="-1802524"/>
            <a:ext cx="20242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2"/>
                </a:solidFill>
              </a:rPr>
              <a:t>DIFFERENCES</a:t>
            </a:r>
          </a:p>
          <a:p>
            <a:pPr algn="ctr"/>
            <a:r>
              <a:rPr lang="fr-FR" sz="1400" dirty="0">
                <a:solidFill>
                  <a:schemeClr val="bg2"/>
                </a:solidFill>
              </a:rPr>
              <a:t>IN FUNCTIONAL</a:t>
            </a:r>
          </a:p>
          <a:p>
            <a:pPr algn="ctr"/>
            <a:r>
              <a:rPr lang="fr-FR" sz="1400" dirty="0">
                <a:solidFill>
                  <a:schemeClr val="bg2"/>
                </a:solidFill>
              </a:rPr>
              <a:t>PROPERTIES</a:t>
            </a:r>
          </a:p>
        </p:txBody>
      </p: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3265E5A2-D500-46AB-A66E-986072BD858A}"/>
              </a:ext>
            </a:extLst>
          </p:cNvPr>
          <p:cNvCxnSpPr>
            <a:cxnSpLocks/>
          </p:cNvCxnSpPr>
          <p:nvPr/>
        </p:nvCxnSpPr>
        <p:spPr>
          <a:xfrm>
            <a:off x="5849764" y="-971556"/>
            <a:ext cx="64303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784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3138 2.96296E-6 L -3.33333E-6 2.96296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90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3" presetClass="path" presetSubtype="0" accel="10000" decel="9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27891 3.7037E-7 L -1.25E-6 3.7037E-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45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3" presetClass="path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39375 -3.7037E-6 L -3.75E-6 -3.7037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.33112 -1.48148E-6 L -6.25E-7 -1.48148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63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5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27969 4.44444E-6 L -3.75E-6 4.44444E-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84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5" presetClass="path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33685 -3.7037E-6 L -4.16667E-7 -3.7037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49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path" presetSubtype="0" accel="50000" decel="50000" fill="hold" grpId="2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00065 0.00648 C -0.00065 -0.16528 0.07773 -0.30602 0.17448 -0.30602 C 0.27109 -0.30602 0.34961 -0.16528 0.34961 0.00648 C 0.34961 0.17986 0.27109 0.31898 0.17448 0.31898 C 0.07773 0.31898 -0.00065 0.17986 -0.00065 0.00648 Z " pathEditMode="relative" rAng="16200000" ptsTypes="AAAAA">
                                      <p:cBhvr>
                                        <p:cTn id="49" dur="3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13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2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mph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57" dur="2500" fill="hold"/>
                                        <p:tgtEl>
                                          <p:spTgt spid="33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mph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Scale>
                                      <p:cBhvr>
                                        <p:cTn id="65" dur="2500" fill="hold"/>
                                        <p:tgtEl>
                                          <p:spTgt spid="3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mph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73" dur="25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44" grpId="0" animBg="1"/>
      <p:bldP spid="44" grpId="1" animBg="1"/>
      <p:bldP spid="44" grpId="2" animBg="1"/>
      <p:bldP spid="33" grpId="0" animBg="1"/>
      <p:bldP spid="33" grpId="1" animBg="1"/>
      <p:bldP spid="33" grpId="2" animBg="1"/>
      <p:bldP spid="36" grpId="0" animBg="1"/>
      <p:bldP spid="36" grpId="1" animBg="1"/>
      <p:bldP spid="36" grpId="2" animBg="1"/>
      <p:bldP spid="37" grpId="0" animBg="1"/>
      <p:bldP spid="37" grpId="1" animBg="1"/>
      <p:bldP spid="37" grpId="2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!!Image 24">
            <a:extLst>
              <a:ext uri="{FF2B5EF4-FFF2-40B4-BE49-F238E27FC236}">
                <a16:creationId xmlns:a16="http://schemas.microsoft.com/office/drawing/2014/main" id="{AFD8DC4A-8FEC-448B-9FB0-5B39C98432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931392" y="2621871"/>
            <a:ext cx="2692390" cy="2692390"/>
          </a:xfrm>
          <a:prstGeom prst="ellipse">
            <a:avLst/>
          </a:prstGeom>
          <a:ln w="19050">
            <a:noFill/>
          </a:ln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002AEF15-B50A-4A68-AF70-23027BF275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059" t="13360" r="1175" b="24048"/>
          <a:stretch/>
        </p:blipFill>
        <p:spPr>
          <a:xfrm>
            <a:off x="5697329" y="2631459"/>
            <a:ext cx="2692390" cy="2692390"/>
          </a:xfrm>
          <a:prstGeom prst="ellipse">
            <a:avLst/>
          </a:prstGeom>
          <a:ln w="28575">
            <a:solidFill>
              <a:schemeClr val="accent2"/>
            </a:solidFill>
          </a:ln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57222A1-C16C-47D9-BF7D-215A5E33A3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732A3-3298-4B17-ABD6-6B679B23A20D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5" name="!!Ellipse 4">
            <a:extLst>
              <a:ext uri="{FF2B5EF4-FFF2-40B4-BE49-F238E27FC236}">
                <a16:creationId xmlns:a16="http://schemas.microsoft.com/office/drawing/2014/main" id="{C462D0DC-56D8-4216-88FF-F035C90467D9}"/>
              </a:ext>
            </a:extLst>
          </p:cNvPr>
          <p:cNvSpPr/>
          <p:nvPr/>
        </p:nvSpPr>
        <p:spPr>
          <a:xfrm>
            <a:off x="726233" y="1268910"/>
            <a:ext cx="3074164" cy="4321621"/>
          </a:xfrm>
          <a:prstGeom prst="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!!Ellipse 5">
            <a:extLst>
              <a:ext uri="{FF2B5EF4-FFF2-40B4-BE49-F238E27FC236}">
                <a16:creationId xmlns:a16="http://schemas.microsoft.com/office/drawing/2014/main" id="{BDB89DAD-AEC4-44A2-A886-F3D99018A420}"/>
              </a:ext>
            </a:extLst>
          </p:cNvPr>
          <p:cNvSpPr/>
          <p:nvPr/>
        </p:nvSpPr>
        <p:spPr>
          <a:xfrm>
            <a:off x="8459765" y="1268910"/>
            <a:ext cx="3061708" cy="4321552"/>
          </a:xfrm>
          <a:prstGeom prst="rect">
            <a:avLst/>
          </a:pr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2191E21D-E3FB-46A5-9F1C-A3CCD07BC005}"/>
              </a:ext>
            </a:extLst>
          </p:cNvPr>
          <p:cNvGrpSpPr/>
          <p:nvPr/>
        </p:nvGrpSpPr>
        <p:grpSpPr>
          <a:xfrm>
            <a:off x="-2739938" y="987806"/>
            <a:ext cx="2046408" cy="945131"/>
            <a:chOff x="1518093" y="987806"/>
            <a:chExt cx="2046408" cy="945131"/>
          </a:xfrm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A28D75E-06B6-4318-BFA4-D93F2F587658}"/>
                </a:ext>
              </a:extLst>
            </p:cNvPr>
            <p:cNvSpPr txBox="1"/>
            <p:nvPr/>
          </p:nvSpPr>
          <p:spPr>
            <a:xfrm>
              <a:off x="2070238" y="1184643"/>
              <a:ext cx="1494263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en-GB" sz="1400" b="1" dirty="0">
                  <a:solidFill>
                    <a:schemeClr val="tx2"/>
                  </a:solidFill>
                </a:rPr>
                <a:t>HIGH SAFETY</a:t>
              </a:r>
            </a:p>
            <a:p>
              <a:pPr>
                <a:lnSpc>
                  <a:spcPts val="1600"/>
                </a:lnSpc>
              </a:pPr>
              <a:r>
                <a:rPr lang="en-GB" sz="1400" b="1" dirty="0">
                  <a:solidFill>
                    <a:schemeClr val="tx2"/>
                  </a:solidFill>
                </a:rPr>
                <a:t>INGREDIENT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EED50B78-C54A-4EA3-81B4-D5385C7F7128}"/>
                </a:ext>
              </a:extLst>
            </p:cNvPr>
            <p:cNvSpPr txBox="1"/>
            <p:nvPr/>
          </p:nvSpPr>
          <p:spPr>
            <a:xfrm>
              <a:off x="1518093" y="987806"/>
              <a:ext cx="67151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4400" b="1" dirty="0">
                  <a:solidFill>
                    <a:schemeClr val="accent1"/>
                  </a:solidFill>
                </a:rPr>
                <a:t>1.</a:t>
              </a:r>
            </a:p>
          </p:txBody>
        </p: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D95F323C-2F9A-41BA-93C9-C080A41ED13F}"/>
                </a:ext>
              </a:extLst>
            </p:cNvPr>
            <p:cNvCxnSpPr/>
            <p:nvPr/>
          </p:nvCxnSpPr>
          <p:spPr>
            <a:xfrm>
              <a:off x="2161028" y="1677820"/>
              <a:ext cx="980125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33A93616-9776-4F37-847A-61903C93E680}"/>
                </a:ext>
              </a:extLst>
            </p:cNvPr>
            <p:cNvSpPr txBox="1"/>
            <p:nvPr/>
          </p:nvSpPr>
          <p:spPr>
            <a:xfrm>
              <a:off x="2070238" y="1655425"/>
              <a:ext cx="795351" cy="277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en-GB" sz="1200" b="1" dirty="0">
                  <a:solidFill>
                    <a:schemeClr val="tx2"/>
                  </a:solidFill>
                </a:rPr>
                <a:t>E414</a:t>
              </a:r>
            </a:p>
          </p:txBody>
        </p:sp>
      </p:grpSp>
      <p:grpSp>
        <p:nvGrpSpPr>
          <p:cNvPr id="39" name="!!Groupe 38">
            <a:extLst>
              <a:ext uri="{FF2B5EF4-FFF2-40B4-BE49-F238E27FC236}">
                <a16:creationId xmlns:a16="http://schemas.microsoft.com/office/drawing/2014/main" id="{66FDD925-F424-465D-BCC0-ACEED70EAB1C}"/>
              </a:ext>
            </a:extLst>
          </p:cNvPr>
          <p:cNvGrpSpPr/>
          <p:nvPr/>
        </p:nvGrpSpPr>
        <p:grpSpPr>
          <a:xfrm>
            <a:off x="-3741777" y="2729461"/>
            <a:ext cx="2493660" cy="1311013"/>
            <a:chOff x="516254" y="2729461"/>
            <a:chExt cx="2493660" cy="1311013"/>
          </a:xfrm>
        </p:grpSpPr>
        <p:sp>
          <p:nvSpPr>
            <p:cNvPr id="14" name="Z!!oneTexte 13">
              <a:extLst>
                <a:ext uri="{FF2B5EF4-FFF2-40B4-BE49-F238E27FC236}">
                  <a16:creationId xmlns:a16="http://schemas.microsoft.com/office/drawing/2014/main" id="{1BD5D904-A78D-4418-8773-843C685942FB}"/>
                </a:ext>
              </a:extLst>
            </p:cNvPr>
            <p:cNvSpPr txBox="1"/>
            <p:nvPr/>
          </p:nvSpPr>
          <p:spPr>
            <a:xfrm>
              <a:off x="1068399" y="2926298"/>
              <a:ext cx="1941515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en-GB" sz="1400" b="1" dirty="0">
                  <a:solidFill>
                    <a:schemeClr val="tx2"/>
                  </a:solidFill>
                </a:rPr>
                <a:t>MULTI-FUNCTIONAL</a:t>
              </a:r>
            </a:p>
            <a:p>
              <a:pPr>
                <a:lnSpc>
                  <a:spcPts val="1600"/>
                </a:lnSpc>
              </a:pPr>
              <a:r>
                <a:rPr lang="en-GB" sz="1400" b="1" dirty="0">
                  <a:solidFill>
                    <a:schemeClr val="tx2"/>
                  </a:solidFill>
                </a:rPr>
                <a:t>POLYSACCHARIDE</a:t>
              </a:r>
            </a:p>
          </p:txBody>
        </p:sp>
        <p:sp>
          <p:nvSpPr>
            <p:cNvPr id="15" name="!!ZoneTexte 14">
              <a:extLst>
                <a:ext uri="{FF2B5EF4-FFF2-40B4-BE49-F238E27FC236}">
                  <a16:creationId xmlns:a16="http://schemas.microsoft.com/office/drawing/2014/main" id="{0FA3C33E-139F-40EB-8A2A-ECAF7D387A05}"/>
                </a:ext>
              </a:extLst>
            </p:cNvPr>
            <p:cNvSpPr txBox="1"/>
            <p:nvPr/>
          </p:nvSpPr>
          <p:spPr>
            <a:xfrm>
              <a:off x="516254" y="2729461"/>
              <a:ext cx="67151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4400" b="1" dirty="0">
                  <a:solidFill>
                    <a:schemeClr val="accent1"/>
                  </a:solidFill>
                </a:rPr>
                <a:t>2.</a:t>
              </a:r>
            </a:p>
          </p:txBody>
        </p:sp>
        <p:cxnSp>
          <p:nvCxnSpPr>
            <p:cNvPr id="16" name="!!Connecteur droit 15">
              <a:extLst>
                <a:ext uri="{FF2B5EF4-FFF2-40B4-BE49-F238E27FC236}">
                  <a16:creationId xmlns:a16="http://schemas.microsoft.com/office/drawing/2014/main" id="{20DB120C-1FA0-4478-82B4-CA1F114923B7}"/>
                </a:ext>
              </a:extLst>
            </p:cNvPr>
            <p:cNvCxnSpPr>
              <a:cxnSpLocks/>
            </p:cNvCxnSpPr>
            <p:nvPr/>
          </p:nvCxnSpPr>
          <p:spPr>
            <a:xfrm>
              <a:off x="1187764" y="3419475"/>
              <a:ext cx="1521043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!!ZoneTexte 16">
              <a:extLst>
                <a:ext uri="{FF2B5EF4-FFF2-40B4-BE49-F238E27FC236}">
                  <a16:creationId xmlns:a16="http://schemas.microsoft.com/office/drawing/2014/main" id="{E255BDA5-3DE3-4AD3-88FD-F41611E38E67}"/>
                </a:ext>
              </a:extLst>
            </p:cNvPr>
            <p:cNvSpPr txBox="1"/>
            <p:nvPr/>
          </p:nvSpPr>
          <p:spPr>
            <a:xfrm>
              <a:off x="1068400" y="3435180"/>
              <a:ext cx="1941514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en-GB" sz="1200" dirty="0">
                  <a:solidFill>
                    <a:schemeClr val="tx2"/>
                  </a:solidFill>
                </a:rPr>
                <a:t>Rhamnose, Galactose, Arabinose, Glucuronic acids</a:t>
              </a:r>
            </a:p>
            <a:p>
              <a:pPr>
                <a:lnSpc>
                  <a:spcPts val="1600"/>
                </a:lnSpc>
              </a:pPr>
              <a:endParaRPr lang="en-GB" sz="16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A14148A2-96A0-44E8-8DD9-D6D700CD25CC}"/>
              </a:ext>
            </a:extLst>
          </p:cNvPr>
          <p:cNvGrpSpPr/>
          <p:nvPr/>
        </p:nvGrpSpPr>
        <p:grpSpPr>
          <a:xfrm>
            <a:off x="-2739938" y="4789375"/>
            <a:ext cx="2660474" cy="769441"/>
            <a:chOff x="1518093" y="4789375"/>
            <a:chExt cx="2660474" cy="769441"/>
          </a:xfrm>
        </p:grpSpPr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17C6861D-8FBF-430F-93FF-38BE2C478D7D}"/>
                </a:ext>
              </a:extLst>
            </p:cNvPr>
            <p:cNvSpPr txBox="1"/>
            <p:nvPr/>
          </p:nvSpPr>
          <p:spPr>
            <a:xfrm>
              <a:off x="2070238" y="4986212"/>
              <a:ext cx="2108329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en-GB" sz="1400" b="1" dirty="0">
                  <a:solidFill>
                    <a:schemeClr val="tx2"/>
                  </a:solidFill>
                </a:rPr>
                <a:t>VEGETAL, NATURAL,</a:t>
              </a:r>
            </a:p>
            <a:p>
              <a:pPr>
                <a:lnSpc>
                  <a:spcPts val="1600"/>
                </a:lnSpc>
              </a:pPr>
              <a:r>
                <a:rPr lang="en-GB" sz="1400" b="1" dirty="0">
                  <a:solidFill>
                    <a:schemeClr val="tx2"/>
                  </a:solidFill>
                </a:rPr>
                <a:t>GMO FREE 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436510AC-2C45-4BD0-BA74-CB3E802BA598}"/>
                </a:ext>
              </a:extLst>
            </p:cNvPr>
            <p:cNvSpPr txBox="1"/>
            <p:nvPr/>
          </p:nvSpPr>
          <p:spPr>
            <a:xfrm>
              <a:off x="1518093" y="4789375"/>
              <a:ext cx="67151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4400" b="1" dirty="0">
                  <a:solidFill>
                    <a:schemeClr val="accent1"/>
                  </a:solidFill>
                </a:rPr>
                <a:t>3.</a:t>
              </a:r>
            </a:p>
          </p:txBody>
        </p:sp>
      </p:grpSp>
      <p:grpSp>
        <p:nvGrpSpPr>
          <p:cNvPr id="41" name="!!Groupe 40">
            <a:extLst>
              <a:ext uri="{FF2B5EF4-FFF2-40B4-BE49-F238E27FC236}">
                <a16:creationId xmlns:a16="http://schemas.microsoft.com/office/drawing/2014/main" id="{0D2D7FDD-6AD0-4F46-A97E-AF633CEAB2AD}"/>
              </a:ext>
            </a:extLst>
          </p:cNvPr>
          <p:cNvGrpSpPr/>
          <p:nvPr/>
        </p:nvGrpSpPr>
        <p:grpSpPr>
          <a:xfrm>
            <a:off x="12647392" y="987806"/>
            <a:ext cx="2907262" cy="904723"/>
            <a:chOff x="8627513" y="987806"/>
            <a:chExt cx="2907262" cy="904723"/>
          </a:xfrm>
        </p:grpSpPr>
        <p:sp>
          <p:nvSpPr>
            <p:cNvPr id="26" name="!!ZoneTexte 25">
              <a:extLst>
                <a:ext uri="{FF2B5EF4-FFF2-40B4-BE49-F238E27FC236}">
                  <a16:creationId xmlns:a16="http://schemas.microsoft.com/office/drawing/2014/main" id="{07A8CD61-0CC9-48FD-A3F0-106DC4D2B490}"/>
                </a:ext>
              </a:extLst>
            </p:cNvPr>
            <p:cNvSpPr txBox="1"/>
            <p:nvPr/>
          </p:nvSpPr>
          <p:spPr>
            <a:xfrm>
              <a:off x="9179658" y="1184643"/>
              <a:ext cx="23551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en-GB" sz="1400" b="1" dirty="0">
                  <a:solidFill>
                    <a:schemeClr val="tx2"/>
                  </a:solidFill>
                </a:rPr>
                <a:t>ODOURLESS, TASTELESS,</a:t>
              </a:r>
            </a:p>
            <a:p>
              <a:pPr>
                <a:lnSpc>
                  <a:spcPts val="1600"/>
                </a:lnSpc>
              </a:pPr>
              <a:r>
                <a:rPr lang="en-GB" sz="1400" b="1" dirty="0">
                  <a:solidFill>
                    <a:schemeClr val="tx2"/>
                  </a:solidFill>
                </a:rPr>
                <a:t>COLOURLESS</a:t>
              </a:r>
            </a:p>
          </p:txBody>
        </p:sp>
        <p:sp>
          <p:nvSpPr>
            <p:cNvPr id="27" name="!!ZoneTexte 26">
              <a:extLst>
                <a:ext uri="{FF2B5EF4-FFF2-40B4-BE49-F238E27FC236}">
                  <a16:creationId xmlns:a16="http://schemas.microsoft.com/office/drawing/2014/main" id="{261A393D-FA56-4750-8C06-CE6761630075}"/>
                </a:ext>
              </a:extLst>
            </p:cNvPr>
            <p:cNvSpPr txBox="1"/>
            <p:nvPr/>
          </p:nvSpPr>
          <p:spPr>
            <a:xfrm>
              <a:off x="8627513" y="987806"/>
              <a:ext cx="67151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4400" b="1" dirty="0">
                  <a:solidFill>
                    <a:schemeClr val="accent1"/>
                  </a:solidFill>
                </a:rPr>
                <a:t>4.</a:t>
              </a: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84756B4C-14B5-448D-BB9B-B46FA946BCC8}"/>
              </a:ext>
            </a:extLst>
          </p:cNvPr>
          <p:cNvGrpSpPr/>
          <p:nvPr/>
        </p:nvGrpSpPr>
        <p:grpSpPr>
          <a:xfrm>
            <a:off x="13455263" y="2867059"/>
            <a:ext cx="2406328" cy="769441"/>
            <a:chOff x="9435384" y="2867059"/>
            <a:chExt cx="2406328" cy="769441"/>
          </a:xfrm>
        </p:grpSpPr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D5B89B1B-7473-4CFB-B89C-41736A308B80}"/>
                </a:ext>
              </a:extLst>
            </p:cNvPr>
            <p:cNvSpPr txBox="1"/>
            <p:nvPr/>
          </p:nvSpPr>
          <p:spPr>
            <a:xfrm>
              <a:off x="9987529" y="3063896"/>
              <a:ext cx="1854183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en-GB" sz="1400" b="1" dirty="0">
                  <a:solidFill>
                    <a:schemeClr val="tx2"/>
                  </a:solidFill>
                </a:rPr>
                <a:t>HIGHLY SOLUBLE</a:t>
              </a:r>
            </a:p>
            <a:p>
              <a:pPr>
                <a:lnSpc>
                  <a:spcPts val="1600"/>
                </a:lnSpc>
              </a:pPr>
              <a:r>
                <a:rPr lang="en-GB" sz="1400" b="1" dirty="0">
                  <a:solidFill>
                    <a:schemeClr val="tx2"/>
                  </a:solidFill>
                </a:rPr>
                <a:t>IN WATER</a:t>
              </a: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4680DB43-10CF-4962-A814-978AA420EDE8}"/>
                </a:ext>
              </a:extLst>
            </p:cNvPr>
            <p:cNvSpPr txBox="1"/>
            <p:nvPr/>
          </p:nvSpPr>
          <p:spPr>
            <a:xfrm>
              <a:off x="9435384" y="2867059"/>
              <a:ext cx="67151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4400" b="1" dirty="0">
                  <a:solidFill>
                    <a:schemeClr val="accent1"/>
                  </a:solidFill>
                </a:rPr>
                <a:t>5.</a:t>
              </a:r>
            </a:p>
          </p:txBody>
        </p:sp>
      </p:grp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657CC686-88EF-419C-82A2-10215DB6A877}"/>
              </a:ext>
            </a:extLst>
          </p:cNvPr>
          <p:cNvGrpSpPr/>
          <p:nvPr/>
        </p:nvGrpSpPr>
        <p:grpSpPr>
          <a:xfrm>
            <a:off x="12647392" y="4792918"/>
            <a:ext cx="2907262" cy="769441"/>
            <a:chOff x="8627513" y="4792918"/>
            <a:chExt cx="2907262" cy="769441"/>
          </a:xfrm>
        </p:grpSpPr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E3148A0B-5AAD-49FC-9FE9-822FA3AAEE9C}"/>
                </a:ext>
              </a:extLst>
            </p:cNvPr>
            <p:cNvSpPr txBox="1"/>
            <p:nvPr/>
          </p:nvSpPr>
          <p:spPr>
            <a:xfrm>
              <a:off x="9179658" y="4989755"/>
              <a:ext cx="2355117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en-GB" sz="1400" b="1" dirty="0">
                  <a:solidFill>
                    <a:schemeClr val="tx2"/>
                  </a:solidFill>
                </a:rPr>
                <a:t>LOW CALORIFIC</a:t>
              </a:r>
            </a:p>
            <a:p>
              <a:pPr>
                <a:lnSpc>
                  <a:spcPts val="1600"/>
                </a:lnSpc>
              </a:pPr>
              <a:r>
                <a:rPr lang="en-GB" sz="1400" b="1" dirty="0">
                  <a:solidFill>
                    <a:schemeClr val="tx2"/>
                  </a:solidFill>
                </a:rPr>
                <a:t>VALUE</a:t>
              </a:r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25190028-57E1-4EB5-8BF9-A6A00D94A6D7}"/>
                </a:ext>
              </a:extLst>
            </p:cNvPr>
            <p:cNvSpPr txBox="1"/>
            <p:nvPr/>
          </p:nvSpPr>
          <p:spPr>
            <a:xfrm>
              <a:off x="8627513" y="4792918"/>
              <a:ext cx="67151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4400" b="1" dirty="0">
                  <a:solidFill>
                    <a:schemeClr val="accent1"/>
                  </a:solidFill>
                </a:rPr>
                <a:t>6.</a:t>
              </a:r>
            </a:p>
          </p:txBody>
        </p:sp>
      </p:grpSp>
      <p:sp>
        <p:nvSpPr>
          <p:cNvPr id="44" name="!!Ellipse 43">
            <a:extLst>
              <a:ext uri="{FF2B5EF4-FFF2-40B4-BE49-F238E27FC236}">
                <a16:creationId xmlns:a16="http://schemas.microsoft.com/office/drawing/2014/main" id="{676AF294-EB17-43DF-B45D-08C07A81BE1F}"/>
              </a:ext>
            </a:extLst>
          </p:cNvPr>
          <p:cNvSpPr/>
          <p:nvPr/>
        </p:nvSpPr>
        <p:spPr>
          <a:xfrm>
            <a:off x="5230762" y="1239868"/>
            <a:ext cx="1881040" cy="1881026"/>
          </a:xfrm>
          <a:prstGeom prst="ellipse">
            <a:avLst/>
          </a:prstGeom>
          <a:solidFill>
            <a:schemeClr val="accent1"/>
          </a:solidFill>
          <a:ln w="19050">
            <a:noFill/>
          </a:ln>
          <a:effectLst>
            <a:outerShdw blurRad="203200" dist="190500" dir="462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!!ZoneTexte 2">
            <a:extLst>
              <a:ext uri="{FF2B5EF4-FFF2-40B4-BE49-F238E27FC236}">
                <a16:creationId xmlns:a16="http://schemas.microsoft.com/office/drawing/2014/main" id="{0136BD4F-BDC3-463E-9038-0FAAA13CE7BE}"/>
              </a:ext>
            </a:extLst>
          </p:cNvPr>
          <p:cNvSpPr txBox="1"/>
          <p:nvPr/>
        </p:nvSpPr>
        <p:spPr>
          <a:xfrm>
            <a:off x="726233" y="1347319"/>
            <a:ext cx="3036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E39937"/>
                </a:solidFill>
              </a:rPr>
              <a:t>SENEGAL GUM </a:t>
            </a:r>
          </a:p>
        </p:txBody>
      </p:sp>
      <p:sp>
        <p:nvSpPr>
          <p:cNvPr id="32" name="!!ZoneTexte 31">
            <a:extLst>
              <a:ext uri="{FF2B5EF4-FFF2-40B4-BE49-F238E27FC236}">
                <a16:creationId xmlns:a16="http://schemas.microsoft.com/office/drawing/2014/main" id="{A48F4364-57B7-49C3-B3A6-A4898F12D549}"/>
              </a:ext>
            </a:extLst>
          </p:cNvPr>
          <p:cNvSpPr txBox="1"/>
          <p:nvPr/>
        </p:nvSpPr>
        <p:spPr>
          <a:xfrm>
            <a:off x="5159156" y="1698598"/>
            <a:ext cx="20242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2"/>
                </a:solidFill>
              </a:rPr>
              <a:t>DIFFERENCES</a:t>
            </a:r>
          </a:p>
          <a:p>
            <a:pPr algn="ctr"/>
            <a:r>
              <a:rPr lang="fr-FR" sz="1400" dirty="0">
                <a:solidFill>
                  <a:schemeClr val="bg2"/>
                </a:solidFill>
              </a:rPr>
              <a:t>IN FUNCTIONAL</a:t>
            </a:r>
          </a:p>
          <a:p>
            <a:pPr algn="ctr"/>
            <a:r>
              <a:rPr lang="fr-FR" sz="1400" dirty="0">
                <a:solidFill>
                  <a:schemeClr val="bg2"/>
                </a:solidFill>
              </a:rPr>
              <a:t>PROPERTIES</a:t>
            </a:r>
          </a:p>
        </p:txBody>
      </p:sp>
      <p:sp>
        <p:nvSpPr>
          <p:cNvPr id="24" name="!!Ellipse 23">
            <a:extLst>
              <a:ext uri="{FF2B5EF4-FFF2-40B4-BE49-F238E27FC236}">
                <a16:creationId xmlns:a16="http://schemas.microsoft.com/office/drawing/2014/main" id="{5810AD17-6D6E-4293-B6EF-A2962DC7D4E5}"/>
              </a:ext>
            </a:extLst>
          </p:cNvPr>
          <p:cNvSpPr/>
          <p:nvPr/>
        </p:nvSpPr>
        <p:spPr>
          <a:xfrm>
            <a:off x="1723302" y="2661120"/>
            <a:ext cx="1042648" cy="10426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D66AD509-A2C8-4975-BD85-7A86D265AF7E}"/>
              </a:ext>
            </a:extLst>
          </p:cNvPr>
          <p:cNvSpPr txBox="1"/>
          <p:nvPr/>
        </p:nvSpPr>
        <p:spPr>
          <a:xfrm>
            <a:off x="1658098" y="2761275"/>
            <a:ext cx="12146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solidFill>
                  <a:srgbClr val="E39937"/>
                </a:solidFill>
              </a:rPr>
              <a:t>2</a:t>
            </a:r>
            <a:r>
              <a:rPr lang="fr-FR" sz="2800" b="1" dirty="0">
                <a:solidFill>
                  <a:srgbClr val="E39937"/>
                </a:solidFill>
              </a:rPr>
              <a:t>%</a:t>
            </a:r>
            <a:endParaRPr lang="fr-FR" sz="3200" b="1" dirty="0">
              <a:solidFill>
                <a:srgbClr val="E39937"/>
              </a:solidFill>
            </a:endParaRP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C96A9067-E646-4E08-BB62-FC3EC99962EC}"/>
              </a:ext>
            </a:extLst>
          </p:cNvPr>
          <p:cNvSpPr txBox="1"/>
          <p:nvPr/>
        </p:nvSpPr>
        <p:spPr>
          <a:xfrm>
            <a:off x="726233" y="2315736"/>
            <a:ext cx="3036787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fr-FR" sz="1600" b="1" dirty="0">
                <a:solidFill>
                  <a:schemeClr val="tx2"/>
                </a:solidFill>
              </a:rPr>
              <a:t>PROTEIN CONTENT</a:t>
            </a:r>
          </a:p>
        </p:txBody>
      </p:sp>
      <p:sp>
        <p:nvSpPr>
          <p:cNvPr id="50" name="Graphique 48">
            <a:extLst>
              <a:ext uri="{FF2B5EF4-FFF2-40B4-BE49-F238E27FC236}">
                <a16:creationId xmlns:a16="http://schemas.microsoft.com/office/drawing/2014/main" id="{BD3A9D53-3AC5-4DED-8E87-782868EA5798}"/>
              </a:ext>
            </a:extLst>
          </p:cNvPr>
          <p:cNvSpPr/>
          <p:nvPr/>
        </p:nvSpPr>
        <p:spPr>
          <a:xfrm>
            <a:off x="1025611" y="1973775"/>
            <a:ext cx="2454875" cy="142762"/>
          </a:xfrm>
          <a:custGeom>
            <a:avLst/>
            <a:gdLst>
              <a:gd name="connsiteX0" fmla="*/ 7144 w 4229100"/>
              <a:gd name="connsiteY0" fmla="*/ 7144 h 142875"/>
              <a:gd name="connsiteX1" fmla="*/ 1876616 w 4229100"/>
              <a:gd name="connsiteY1" fmla="*/ 7144 h 142875"/>
              <a:gd name="connsiteX2" fmla="*/ 2037588 w 4229100"/>
              <a:gd name="connsiteY2" fmla="*/ 143732 h 142875"/>
              <a:gd name="connsiteX3" fmla="*/ 2191417 w 4229100"/>
              <a:gd name="connsiteY3" fmla="*/ 7144 h 142875"/>
              <a:gd name="connsiteX4" fmla="*/ 4227386 w 4229100"/>
              <a:gd name="connsiteY4" fmla="*/ 7144 h 142875"/>
              <a:gd name="connsiteX0" fmla="*/ 0 w 4220242"/>
              <a:gd name="connsiteY0" fmla="*/ 6173 h 142761"/>
              <a:gd name="connsiteX1" fmla="*/ 836133 w 4220242"/>
              <a:gd name="connsiteY1" fmla="*/ 0 h 142761"/>
              <a:gd name="connsiteX2" fmla="*/ 1869472 w 4220242"/>
              <a:gd name="connsiteY2" fmla="*/ 6173 h 142761"/>
              <a:gd name="connsiteX3" fmla="*/ 2030444 w 4220242"/>
              <a:gd name="connsiteY3" fmla="*/ 142761 h 142761"/>
              <a:gd name="connsiteX4" fmla="*/ 2184273 w 4220242"/>
              <a:gd name="connsiteY4" fmla="*/ 6173 h 142761"/>
              <a:gd name="connsiteX5" fmla="*/ 4220242 w 4220242"/>
              <a:gd name="connsiteY5" fmla="*/ 6173 h 142761"/>
              <a:gd name="connsiteX0" fmla="*/ 0 w 4220242"/>
              <a:gd name="connsiteY0" fmla="*/ 6174 h 142762"/>
              <a:gd name="connsiteX1" fmla="*/ 836133 w 4220242"/>
              <a:gd name="connsiteY1" fmla="*/ 1 h 142762"/>
              <a:gd name="connsiteX2" fmla="*/ 1869472 w 4220242"/>
              <a:gd name="connsiteY2" fmla="*/ 6174 h 142762"/>
              <a:gd name="connsiteX3" fmla="*/ 2030444 w 4220242"/>
              <a:gd name="connsiteY3" fmla="*/ 142762 h 142762"/>
              <a:gd name="connsiteX4" fmla="*/ 2184273 w 4220242"/>
              <a:gd name="connsiteY4" fmla="*/ 6174 h 142762"/>
              <a:gd name="connsiteX5" fmla="*/ 3291008 w 4220242"/>
              <a:gd name="connsiteY5" fmla="*/ 0 h 142762"/>
              <a:gd name="connsiteX6" fmla="*/ 4220242 w 4220242"/>
              <a:gd name="connsiteY6" fmla="*/ 6174 h 142762"/>
              <a:gd name="connsiteX0" fmla="*/ 0 w 3291008"/>
              <a:gd name="connsiteY0" fmla="*/ 6174 h 142762"/>
              <a:gd name="connsiteX1" fmla="*/ 836133 w 3291008"/>
              <a:gd name="connsiteY1" fmla="*/ 1 h 142762"/>
              <a:gd name="connsiteX2" fmla="*/ 1869472 w 3291008"/>
              <a:gd name="connsiteY2" fmla="*/ 6174 h 142762"/>
              <a:gd name="connsiteX3" fmla="*/ 2030444 w 3291008"/>
              <a:gd name="connsiteY3" fmla="*/ 142762 h 142762"/>
              <a:gd name="connsiteX4" fmla="*/ 2184273 w 3291008"/>
              <a:gd name="connsiteY4" fmla="*/ 6174 h 142762"/>
              <a:gd name="connsiteX5" fmla="*/ 3291008 w 3291008"/>
              <a:gd name="connsiteY5" fmla="*/ 0 h 142762"/>
              <a:gd name="connsiteX0" fmla="*/ 0 w 2454875"/>
              <a:gd name="connsiteY0" fmla="*/ 1 h 142762"/>
              <a:gd name="connsiteX1" fmla="*/ 1033339 w 2454875"/>
              <a:gd name="connsiteY1" fmla="*/ 6174 h 142762"/>
              <a:gd name="connsiteX2" fmla="*/ 1194311 w 2454875"/>
              <a:gd name="connsiteY2" fmla="*/ 142762 h 142762"/>
              <a:gd name="connsiteX3" fmla="*/ 1348140 w 2454875"/>
              <a:gd name="connsiteY3" fmla="*/ 6174 h 142762"/>
              <a:gd name="connsiteX4" fmla="*/ 2454875 w 2454875"/>
              <a:gd name="connsiteY4" fmla="*/ 0 h 142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4875" h="142762">
                <a:moveTo>
                  <a:pt x="0" y="1"/>
                </a:moveTo>
                <a:lnTo>
                  <a:pt x="1033339" y="6174"/>
                </a:lnTo>
                <a:lnTo>
                  <a:pt x="1194311" y="142762"/>
                </a:lnTo>
                <a:lnTo>
                  <a:pt x="1348140" y="6174"/>
                </a:lnTo>
                <a:lnTo>
                  <a:pt x="2454875" y="0"/>
                </a:lnTo>
              </a:path>
            </a:pathLst>
          </a:custGeom>
          <a:noFill/>
          <a:ln w="9525" cap="flat">
            <a:solidFill>
              <a:srgbClr val="E39937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3E348341-5EFF-48EA-AD6A-B67544AD1EA2}"/>
              </a:ext>
            </a:extLst>
          </p:cNvPr>
          <p:cNvSpPr txBox="1"/>
          <p:nvPr/>
        </p:nvSpPr>
        <p:spPr>
          <a:xfrm>
            <a:off x="726233" y="3902967"/>
            <a:ext cx="30741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fr-FR" sz="1600" b="1" cap="all" dirty="0">
                <a:solidFill>
                  <a:schemeClr val="tx2"/>
                </a:solidFill>
              </a:rPr>
              <a:t>Laevorotatory optical</a:t>
            </a:r>
          </a:p>
          <a:p>
            <a:pPr algn="ctr">
              <a:lnSpc>
                <a:spcPts val="1800"/>
              </a:lnSpc>
            </a:pPr>
            <a:r>
              <a:rPr lang="fr-FR" sz="1600" b="1" cap="all" dirty="0">
                <a:solidFill>
                  <a:schemeClr val="tx2"/>
                </a:solidFill>
              </a:rPr>
              <a:t>rotation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E4BBD022-6DE3-4C11-8A65-FC44D581BE4F}"/>
              </a:ext>
            </a:extLst>
          </p:cNvPr>
          <p:cNvSpPr txBox="1"/>
          <p:nvPr/>
        </p:nvSpPr>
        <p:spPr>
          <a:xfrm>
            <a:off x="726233" y="4544736"/>
            <a:ext cx="3074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rgbClr val="E39937"/>
                </a:solidFill>
              </a:rPr>
              <a:t>-20</a:t>
            </a:r>
            <a:r>
              <a:rPr lang="fr-FR" sz="2400" b="1" dirty="0">
                <a:solidFill>
                  <a:schemeClr val="tx2"/>
                </a:solidFill>
              </a:rPr>
              <a:t> to </a:t>
            </a:r>
            <a:r>
              <a:rPr lang="fr-FR" sz="4000" b="1" dirty="0">
                <a:solidFill>
                  <a:srgbClr val="E39937"/>
                </a:solidFill>
              </a:rPr>
              <a:t>-35°</a:t>
            </a:r>
            <a:endParaRPr lang="fr-FR" sz="2800" b="1" dirty="0">
              <a:solidFill>
                <a:srgbClr val="E39937"/>
              </a:solidFill>
            </a:endParaRPr>
          </a:p>
        </p:txBody>
      </p:sp>
      <p:sp>
        <p:nvSpPr>
          <p:cNvPr id="53" name="!!ZoneTexte 52">
            <a:extLst>
              <a:ext uri="{FF2B5EF4-FFF2-40B4-BE49-F238E27FC236}">
                <a16:creationId xmlns:a16="http://schemas.microsoft.com/office/drawing/2014/main" id="{6888A4A5-54E2-43E4-A2AE-DF8160B24306}"/>
              </a:ext>
            </a:extLst>
          </p:cNvPr>
          <p:cNvSpPr txBox="1"/>
          <p:nvPr/>
        </p:nvSpPr>
        <p:spPr>
          <a:xfrm>
            <a:off x="8472225" y="1347319"/>
            <a:ext cx="3036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E39937"/>
                </a:solidFill>
              </a:rPr>
              <a:t>SEYAL GUM </a:t>
            </a:r>
          </a:p>
        </p:txBody>
      </p:sp>
      <p:sp>
        <p:nvSpPr>
          <p:cNvPr id="54" name="Graphique 48">
            <a:extLst>
              <a:ext uri="{FF2B5EF4-FFF2-40B4-BE49-F238E27FC236}">
                <a16:creationId xmlns:a16="http://schemas.microsoft.com/office/drawing/2014/main" id="{54687905-2873-41F1-AE2E-263C6491959C}"/>
              </a:ext>
            </a:extLst>
          </p:cNvPr>
          <p:cNvSpPr/>
          <p:nvPr/>
        </p:nvSpPr>
        <p:spPr>
          <a:xfrm>
            <a:off x="8771603" y="1973775"/>
            <a:ext cx="2454875" cy="142762"/>
          </a:xfrm>
          <a:custGeom>
            <a:avLst/>
            <a:gdLst>
              <a:gd name="connsiteX0" fmla="*/ 7144 w 4229100"/>
              <a:gd name="connsiteY0" fmla="*/ 7144 h 142875"/>
              <a:gd name="connsiteX1" fmla="*/ 1876616 w 4229100"/>
              <a:gd name="connsiteY1" fmla="*/ 7144 h 142875"/>
              <a:gd name="connsiteX2" fmla="*/ 2037588 w 4229100"/>
              <a:gd name="connsiteY2" fmla="*/ 143732 h 142875"/>
              <a:gd name="connsiteX3" fmla="*/ 2191417 w 4229100"/>
              <a:gd name="connsiteY3" fmla="*/ 7144 h 142875"/>
              <a:gd name="connsiteX4" fmla="*/ 4227386 w 4229100"/>
              <a:gd name="connsiteY4" fmla="*/ 7144 h 142875"/>
              <a:gd name="connsiteX0" fmla="*/ 0 w 4220242"/>
              <a:gd name="connsiteY0" fmla="*/ 6173 h 142761"/>
              <a:gd name="connsiteX1" fmla="*/ 836133 w 4220242"/>
              <a:gd name="connsiteY1" fmla="*/ 0 h 142761"/>
              <a:gd name="connsiteX2" fmla="*/ 1869472 w 4220242"/>
              <a:gd name="connsiteY2" fmla="*/ 6173 h 142761"/>
              <a:gd name="connsiteX3" fmla="*/ 2030444 w 4220242"/>
              <a:gd name="connsiteY3" fmla="*/ 142761 h 142761"/>
              <a:gd name="connsiteX4" fmla="*/ 2184273 w 4220242"/>
              <a:gd name="connsiteY4" fmla="*/ 6173 h 142761"/>
              <a:gd name="connsiteX5" fmla="*/ 4220242 w 4220242"/>
              <a:gd name="connsiteY5" fmla="*/ 6173 h 142761"/>
              <a:gd name="connsiteX0" fmla="*/ 0 w 4220242"/>
              <a:gd name="connsiteY0" fmla="*/ 6174 h 142762"/>
              <a:gd name="connsiteX1" fmla="*/ 836133 w 4220242"/>
              <a:gd name="connsiteY1" fmla="*/ 1 h 142762"/>
              <a:gd name="connsiteX2" fmla="*/ 1869472 w 4220242"/>
              <a:gd name="connsiteY2" fmla="*/ 6174 h 142762"/>
              <a:gd name="connsiteX3" fmla="*/ 2030444 w 4220242"/>
              <a:gd name="connsiteY3" fmla="*/ 142762 h 142762"/>
              <a:gd name="connsiteX4" fmla="*/ 2184273 w 4220242"/>
              <a:gd name="connsiteY4" fmla="*/ 6174 h 142762"/>
              <a:gd name="connsiteX5" fmla="*/ 3291008 w 4220242"/>
              <a:gd name="connsiteY5" fmla="*/ 0 h 142762"/>
              <a:gd name="connsiteX6" fmla="*/ 4220242 w 4220242"/>
              <a:gd name="connsiteY6" fmla="*/ 6174 h 142762"/>
              <a:gd name="connsiteX0" fmla="*/ 0 w 3291008"/>
              <a:gd name="connsiteY0" fmla="*/ 6174 h 142762"/>
              <a:gd name="connsiteX1" fmla="*/ 836133 w 3291008"/>
              <a:gd name="connsiteY1" fmla="*/ 1 h 142762"/>
              <a:gd name="connsiteX2" fmla="*/ 1869472 w 3291008"/>
              <a:gd name="connsiteY2" fmla="*/ 6174 h 142762"/>
              <a:gd name="connsiteX3" fmla="*/ 2030444 w 3291008"/>
              <a:gd name="connsiteY3" fmla="*/ 142762 h 142762"/>
              <a:gd name="connsiteX4" fmla="*/ 2184273 w 3291008"/>
              <a:gd name="connsiteY4" fmla="*/ 6174 h 142762"/>
              <a:gd name="connsiteX5" fmla="*/ 3291008 w 3291008"/>
              <a:gd name="connsiteY5" fmla="*/ 0 h 142762"/>
              <a:gd name="connsiteX0" fmla="*/ 0 w 2454875"/>
              <a:gd name="connsiteY0" fmla="*/ 1 h 142762"/>
              <a:gd name="connsiteX1" fmla="*/ 1033339 w 2454875"/>
              <a:gd name="connsiteY1" fmla="*/ 6174 h 142762"/>
              <a:gd name="connsiteX2" fmla="*/ 1194311 w 2454875"/>
              <a:gd name="connsiteY2" fmla="*/ 142762 h 142762"/>
              <a:gd name="connsiteX3" fmla="*/ 1348140 w 2454875"/>
              <a:gd name="connsiteY3" fmla="*/ 6174 h 142762"/>
              <a:gd name="connsiteX4" fmla="*/ 2454875 w 2454875"/>
              <a:gd name="connsiteY4" fmla="*/ 0 h 142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54875" h="142762">
                <a:moveTo>
                  <a:pt x="0" y="1"/>
                </a:moveTo>
                <a:lnTo>
                  <a:pt x="1033339" y="6174"/>
                </a:lnTo>
                <a:lnTo>
                  <a:pt x="1194311" y="142762"/>
                </a:lnTo>
                <a:lnTo>
                  <a:pt x="1348140" y="6174"/>
                </a:lnTo>
                <a:lnTo>
                  <a:pt x="2454875" y="0"/>
                </a:lnTo>
              </a:path>
            </a:pathLst>
          </a:custGeom>
          <a:noFill/>
          <a:ln w="9525" cap="flat">
            <a:solidFill>
              <a:srgbClr val="E39937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5" name="!!Ellipse 54">
            <a:extLst>
              <a:ext uri="{FF2B5EF4-FFF2-40B4-BE49-F238E27FC236}">
                <a16:creationId xmlns:a16="http://schemas.microsoft.com/office/drawing/2014/main" id="{8B3A62C2-5153-419B-9D7D-3987D7468605}"/>
              </a:ext>
            </a:extLst>
          </p:cNvPr>
          <p:cNvSpPr/>
          <p:nvPr/>
        </p:nvSpPr>
        <p:spPr>
          <a:xfrm>
            <a:off x="9469294" y="2661120"/>
            <a:ext cx="1042648" cy="10426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4F2FA36E-C642-4D97-B796-1D3C7A128727}"/>
              </a:ext>
            </a:extLst>
          </p:cNvPr>
          <p:cNvSpPr txBox="1"/>
          <p:nvPr/>
        </p:nvSpPr>
        <p:spPr>
          <a:xfrm>
            <a:off x="9404090" y="2761275"/>
            <a:ext cx="12146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solidFill>
                  <a:srgbClr val="E39937"/>
                </a:solidFill>
              </a:rPr>
              <a:t>1</a:t>
            </a:r>
            <a:r>
              <a:rPr lang="fr-FR" sz="2800" b="1" dirty="0">
                <a:solidFill>
                  <a:srgbClr val="E39937"/>
                </a:solidFill>
              </a:rPr>
              <a:t>%</a:t>
            </a:r>
            <a:endParaRPr lang="fr-FR" sz="3200" b="1" dirty="0">
              <a:solidFill>
                <a:srgbClr val="E39937"/>
              </a:solidFill>
            </a:endParaRP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2DEB7DE7-0DF9-4069-89C5-C7DCD1C9AE05}"/>
              </a:ext>
            </a:extLst>
          </p:cNvPr>
          <p:cNvSpPr txBox="1"/>
          <p:nvPr/>
        </p:nvSpPr>
        <p:spPr>
          <a:xfrm>
            <a:off x="8472225" y="2315736"/>
            <a:ext cx="3036787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fr-FR" sz="1600" b="1" dirty="0">
                <a:solidFill>
                  <a:schemeClr val="tx2"/>
                </a:solidFill>
              </a:rPr>
              <a:t>PROTEIN CONTENT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1302874D-B150-4B68-B058-1DA83A526143}"/>
              </a:ext>
            </a:extLst>
          </p:cNvPr>
          <p:cNvSpPr txBox="1"/>
          <p:nvPr/>
        </p:nvSpPr>
        <p:spPr>
          <a:xfrm>
            <a:off x="8447309" y="3902967"/>
            <a:ext cx="30741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fr-FR" sz="1600" b="1" cap="all" dirty="0">
                <a:solidFill>
                  <a:schemeClr val="tx2"/>
                </a:solidFill>
              </a:rPr>
              <a:t>Dextrorotatory optical</a:t>
            </a:r>
          </a:p>
          <a:p>
            <a:pPr algn="ctr">
              <a:lnSpc>
                <a:spcPts val="1800"/>
              </a:lnSpc>
            </a:pPr>
            <a:r>
              <a:rPr lang="fr-FR" sz="1600" b="1" cap="all" dirty="0">
                <a:solidFill>
                  <a:schemeClr val="tx2"/>
                </a:solidFill>
              </a:rPr>
              <a:t>rotation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D84B4624-059D-4904-9CFD-3DBB037DFE51}"/>
              </a:ext>
            </a:extLst>
          </p:cNvPr>
          <p:cNvSpPr txBox="1"/>
          <p:nvPr/>
        </p:nvSpPr>
        <p:spPr>
          <a:xfrm>
            <a:off x="8447309" y="4544736"/>
            <a:ext cx="3074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rgbClr val="E39937"/>
                </a:solidFill>
              </a:rPr>
              <a:t>+35</a:t>
            </a:r>
            <a:r>
              <a:rPr lang="fr-FR" sz="2400" b="1" dirty="0">
                <a:solidFill>
                  <a:schemeClr val="tx2"/>
                </a:solidFill>
              </a:rPr>
              <a:t> to </a:t>
            </a:r>
            <a:r>
              <a:rPr lang="fr-FR" sz="4000" b="1" dirty="0">
                <a:solidFill>
                  <a:srgbClr val="E39937"/>
                </a:solidFill>
              </a:rPr>
              <a:t>+60°</a:t>
            </a:r>
            <a:endParaRPr lang="fr-FR" sz="2800" b="1" dirty="0">
              <a:solidFill>
                <a:srgbClr val="E39937"/>
              </a:solidFill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C3716909-999B-4891-86C6-AD5C3E9144C5}"/>
              </a:ext>
            </a:extLst>
          </p:cNvPr>
          <p:cNvCxnSpPr>
            <a:cxnSpLocks/>
          </p:cNvCxnSpPr>
          <p:nvPr/>
        </p:nvCxnSpPr>
        <p:spPr>
          <a:xfrm>
            <a:off x="5849764" y="2529566"/>
            <a:ext cx="64303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66052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!!Image 24">
            <a:extLst>
              <a:ext uri="{FF2B5EF4-FFF2-40B4-BE49-F238E27FC236}">
                <a16:creationId xmlns:a16="http://schemas.microsoft.com/office/drawing/2014/main" id="{E3F47F55-B88C-4A05-8C53-CCA9873A77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111" y="1279425"/>
            <a:ext cx="11426414" cy="502759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57222A1-C16C-47D9-BF7D-215A5E33A3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732A3-3298-4B17-ABD6-6B679B23A20D}" type="slidenum">
              <a:rPr lang="en-GB" smtClean="0"/>
              <a:pPr/>
              <a:t>24</a:t>
            </a:fld>
            <a:endParaRPr lang="en-GB" dirty="0"/>
          </a:p>
        </p:txBody>
      </p:sp>
      <p:sp>
        <p:nvSpPr>
          <p:cNvPr id="29" name="!!ZoneTexte 2">
            <a:extLst>
              <a:ext uri="{FF2B5EF4-FFF2-40B4-BE49-F238E27FC236}">
                <a16:creationId xmlns:a16="http://schemas.microsoft.com/office/drawing/2014/main" id="{2E512FAA-5143-4043-87C5-5D7EDF85AB43}"/>
              </a:ext>
            </a:extLst>
          </p:cNvPr>
          <p:cNvSpPr txBox="1"/>
          <p:nvPr/>
        </p:nvSpPr>
        <p:spPr>
          <a:xfrm>
            <a:off x="390495" y="-1118335"/>
            <a:ext cx="114512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00" b="1" dirty="0">
                <a:solidFill>
                  <a:schemeClr val="accent3"/>
                </a:solidFill>
                <a:latin typeface="Arial" panose="020B0604020202020204" pitchFamily="34" charset="0"/>
              </a:rPr>
              <a:t>ALLAND &amp; ROBERT</a:t>
            </a:r>
          </a:p>
        </p:txBody>
      </p:sp>
      <p:sp>
        <p:nvSpPr>
          <p:cNvPr id="26" name="!!FUNCTIONAL PROPERTIES">
            <a:extLst>
              <a:ext uri="{FF2B5EF4-FFF2-40B4-BE49-F238E27FC236}">
                <a16:creationId xmlns:a16="http://schemas.microsoft.com/office/drawing/2014/main" id="{D3AA0011-E939-43D7-8AF8-23C38CAF0902}"/>
              </a:ext>
            </a:extLst>
          </p:cNvPr>
          <p:cNvSpPr txBox="1"/>
          <p:nvPr/>
        </p:nvSpPr>
        <p:spPr>
          <a:xfrm>
            <a:off x="390495" y="327950"/>
            <a:ext cx="114512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accent3"/>
                </a:solidFill>
                <a:latin typeface="Arial" panose="020B0604020202020204" pitchFamily="34" charset="0"/>
              </a:rPr>
              <a:t>FUNCTIONAL PROPERTIES</a:t>
            </a:r>
          </a:p>
        </p:txBody>
      </p:sp>
      <p:sp>
        <p:nvSpPr>
          <p:cNvPr id="34" name="!!Rectangle 33">
            <a:extLst>
              <a:ext uri="{FF2B5EF4-FFF2-40B4-BE49-F238E27FC236}">
                <a16:creationId xmlns:a16="http://schemas.microsoft.com/office/drawing/2014/main" id="{80C6C567-C646-4BCF-B22E-59ACC922E106}"/>
              </a:ext>
            </a:extLst>
          </p:cNvPr>
          <p:cNvSpPr/>
          <p:nvPr/>
        </p:nvSpPr>
        <p:spPr>
          <a:xfrm>
            <a:off x="3147170" y="1101715"/>
            <a:ext cx="5882116" cy="456373"/>
          </a:xfrm>
          <a:prstGeom prst="rect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100"/>
              </a:lnSpc>
            </a:pP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35" name="!!ZoneTexte 5">
            <a:extLst>
              <a:ext uri="{FF2B5EF4-FFF2-40B4-BE49-F238E27FC236}">
                <a16:creationId xmlns:a16="http://schemas.microsoft.com/office/drawing/2014/main" id="{C29CF20E-D72D-4FE4-A32F-EFC7FCC426D5}"/>
              </a:ext>
            </a:extLst>
          </p:cNvPr>
          <p:cNvSpPr txBox="1"/>
          <p:nvPr/>
        </p:nvSpPr>
        <p:spPr>
          <a:xfrm>
            <a:off x="3147170" y="1076916"/>
            <a:ext cx="588211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700" dirty="0">
                <a:solidFill>
                  <a:schemeClr val="bg1"/>
                </a:solidFill>
              </a:rPr>
              <a:t>OF ACACIA </a:t>
            </a:r>
            <a:r>
              <a:rPr lang="en-GB" sz="2700" b="1" dirty="0">
                <a:solidFill>
                  <a:schemeClr val="bg1"/>
                </a:solidFill>
              </a:rPr>
              <a:t>SENEGAL</a:t>
            </a:r>
            <a:r>
              <a:rPr lang="en-GB" sz="2700" dirty="0">
                <a:solidFill>
                  <a:schemeClr val="bg1"/>
                </a:solidFill>
              </a:rPr>
              <a:t> AND </a:t>
            </a:r>
            <a:r>
              <a:rPr lang="en-GB" sz="2700" b="1" dirty="0">
                <a:solidFill>
                  <a:schemeClr val="bg1"/>
                </a:solidFill>
              </a:rPr>
              <a:t>SEYAL</a:t>
            </a:r>
          </a:p>
        </p:txBody>
      </p:sp>
      <p:sp>
        <p:nvSpPr>
          <p:cNvPr id="43" name="!!Forme libre : forme 42">
            <a:extLst>
              <a:ext uri="{FF2B5EF4-FFF2-40B4-BE49-F238E27FC236}">
                <a16:creationId xmlns:a16="http://schemas.microsoft.com/office/drawing/2014/main" id="{294F96C2-3254-4130-ADE8-A9E06554D61F}"/>
              </a:ext>
            </a:extLst>
          </p:cNvPr>
          <p:cNvSpPr/>
          <p:nvPr/>
        </p:nvSpPr>
        <p:spPr>
          <a:xfrm rot="2700000">
            <a:off x="88778" y="1341673"/>
            <a:ext cx="5170226" cy="5170226"/>
          </a:xfrm>
          <a:custGeom>
            <a:avLst/>
            <a:gdLst>
              <a:gd name="connsiteX0" fmla="*/ 0 w 5170226"/>
              <a:gd name="connsiteY0" fmla="*/ 2531253 h 5170226"/>
              <a:gd name="connsiteX1" fmla="*/ 2531254 w 5170226"/>
              <a:gd name="connsiteY1" fmla="*/ 0 h 5170226"/>
              <a:gd name="connsiteX2" fmla="*/ 3496365 w 5170226"/>
              <a:gd name="connsiteY2" fmla="*/ 965111 h 5170226"/>
              <a:gd name="connsiteX3" fmla="*/ 4238105 w 5170226"/>
              <a:gd name="connsiteY3" fmla="*/ 965111 h 5170226"/>
              <a:gd name="connsiteX4" fmla="*/ 4238105 w 5170226"/>
              <a:gd name="connsiteY4" fmla="*/ 1706851 h 5170226"/>
              <a:gd name="connsiteX5" fmla="*/ 5170226 w 5170226"/>
              <a:gd name="connsiteY5" fmla="*/ 2638972 h 5170226"/>
              <a:gd name="connsiteX6" fmla="*/ 2638973 w 5170226"/>
              <a:gd name="connsiteY6" fmla="*/ 5170226 h 5170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70226" h="5170226">
                <a:moveTo>
                  <a:pt x="0" y="2531253"/>
                </a:moveTo>
                <a:lnTo>
                  <a:pt x="2531254" y="0"/>
                </a:lnTo>
                <a:lnTo>
                  <a:pt x="3496365" y="965111"/>
                </a:lnTo>
                <a:lnTo>
                  <a:pt x="4238105" y="965111"/>
                </a:lnTo>
                <a:lnTo>
                  <a:pt x="4238105" y="1706851"/>
                </a:lnTo>
                <a:lnTo>
                  <a:pt x="5170226" y="2638972"/>
                </a:lnTo>
                <a:lnTo>
                  <a:pt x="2638973" y="5170226"/>
                </a:lnTo>
                <a:close/>
              </a:path>
            </a:pathLst>
          </a:custGeom>
          <a:solidFill>
            <a:schemeClr val="accent5">
              <a:alpha val="80000"/>
            </a:schemeClr>
          </a:solidFill>
          <a:ln>
            <a:solidFill>
              <a:schemeClr val="bg1"/>
            </a:solidFill>
          </a:ln>
          <a:effectLst>
            <a:outerShdw blurRad="279400" dist="152400" dir="3300000" algn="t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!!Texturing agent">
            <a:extLst>
              <a:ext uri="{FF2B5EF4-FFF2-40B4-BE49-F238E27FC236}">
                <a16:creationId xmlns:a16="http://schemas.microsoft.com/office/drawing/2014/main" id="{E49FD4AD-D248-4C18-AB09-6B4C5FDA8AF6}"/>
              </a:ext>
            </a:extLst>
          </p:cNvPr>
          <p:cNvSpPr txBox="1"/>
          <p:nvPr/>
        </p:nvSpPr>
        <p:spPr>
          <a:xfrm>
            <a:off x="1698466" y="2353627"/>
            <a:ext cx="2963028" cy="1041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700"/>
              </a:lnSpc>
            </a:pPr>
            <a:r>
              <a:rPr lang="en-US" sz="4000" b="1" dirty="0">
                <a:solidFill>
                  <a:schemeClr val="bg1"/>
                </a:solidFill>
                <a:latin typeface="+mj-lt"/>
              </a:rPr>
              <a:t>Texturing</a:t>
            </a:r>
          </a:p>
          <a:p>
            <a:pPr>
              <a:lnSpc>
                <a:spcPts val="3700"/>
              </a:lnSpc>
            </a:pPr>
            <a:r>
              <a:rPr lang="en-US" sz="4000" b="1" dirty="0">
                <a:solidFill>
                  <a:schemeClr val="bg1"/>
                </a:solidFill>
                <a:latin typeface="+mj-lt"/>
              </a:rPr>
              <a:t>Agent </a:t>
            </a:r>
          </a:p>
        </p:txBody>
      </p:sp>
      <p:sp>
        <p:nvSpPr>
          <p:cNvPr id="36" name="!!Influence...">
            <a:extLst>
              <a:ext uri="{FF2B5EF4-FFF2-40B4-BE49-F238E27FC236}">
                <a16:creationId xmlns:a16="http://schemas.microsoft.com/office/drawing/2014/main" id="{8D6614D9-7033-49D9-992C-01B133A46D6E}"/>
              </a:ext>
            </a:extLst>
          </p:cNvPr>
          <p:cNvSpPr txBox="1"/>
          <p:nvPr/>
        </p:nvSpPr>
        <p:spPr>
          <a:xfrm>
            <a:off x="1698466" y="3697246"/>
            <a:ext cx="2963028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2500" dirty="0">
                <a:solidFill>
                  <a:schemeClr val="bg1"/>
                </a:solidFill>
              </a:rPr>
              <a:t>Influence on</a:t>
            </a:r>
          </a:p>
          <a:p>
            <a:pPr>
              <a:lnSpc>
                <a:spcPts val="2800"/>
              </a:lnSpc>
            </a:pPr>
            <a:r>
              <a:rPr lang="en-US" sz="2500" dirty="0">
                <a:solidFill>
                  <a:schemeClr val="bg1"/>
                </a:solidFill>
              </a:rPr>
              <a:t>the </a:t>
            </a:r>
            <a:r>
              <a:rPr lang="en-US" sz="2500" b="1" dirty="0">
                <a:solidFill>
                  <a:schemeClr val="bg1"/>
                </a:solidFill>
              </a:rPr>
              <a:t>viscosity</a:t>
            </a:r>
            <a:r>
              <a:rPr lang="en-US" sz="2500" dirty="0">
                <a:solidFill>
                  <a:schemeClr val="bg1"/>
                </a:solidFill>
              </a:rPr>
              <a:t>,</a:t>
            </a:r>
          </a:p>
          <a:p>
            <a:pPr>
              <a:lnSpc>
                <a:spcPts val="2800"/>
              </a:lnSpc>
            </a:pPr>
            <a:r>
              <a:rPr lang="en-US" sz="2500" b="1" dirty="0">
                <a:solidFill>
                  <a:schemeClr val="bg1"/>
                </a:solidFill>
              </a:rPr>
              <a:t>body</a:t>
            </a:r>
            <a:r>
              <a:rPr lang="en-US" sz="2500" dirty="0">
                <a:solidFill>
                  <a:schemeClr val="bg1"/>
                </a:solidFill>
              </a:rPr>
              <a:t>, </a:t>
            </a:r>
            <a:r>
              <a:rPr lang="en-US" sz="2500" b="1" dirty="0">
                <a:solidFill>
                  <a:schemeClr val="bg1"/>
                </a:solidFill>
              </a:rPr>
              <a:t>texture</a:t>
            </a:r>
          </a:p>
          <a:p>
            <a:pPr>
              <a:lnSpc>
                <a:spcPts val="2800"/>
              </a:lnSpc>
            </a:pPr>
            <a:r>
              <a:rPr lang="en-US" sz="2500" dirty="0">
                <a:solidFill>
                  <a:schemeClr val="bg1"/>
                </a:solidFill>
              </a:rPr>
              <a:t>and </a:t>
            </a:r>
            <a:r>
              <a:rPr lang="en-US" sz="2500" b="1" dirty="0">
                <a:solidFill>
                  <a:schemeClr val="bg1"/>
                </a:solidFill>
              </a:rPr>
              <a:t>behavior</a:t>
            </a:r>
          </a:p>
          <a:p>
            <a:pPr>
              <a:lnSpc>
                <a:spcPts val="2800"/>
              </a:lnSpc>
            </a:pPr>
            <a:r>
              <a:rPr lang="en-US" sz="2500" dirty="0">
                <a:solidFill>
                  <a:schemeClr val="bg1"/>
                </a:solidFill>
              </a:rPr>
              <a:t>of the products</a:t>
            </a:r>
          </a:p>
        </p:txBody>
      </p:sp>
      <p:sp>
        <p:nvSpPr>
          <p:cNvPr id="24" name="!!Ellipse 23">
            <a:extLst>
              <a:ext uri="{FF2B5EF4-FFF2-40B4-BE49-F238E27FC236}">
                <a16:creationId xmlns:a16="http://schemas.microsoft.com/office/drawing/2014/main" id="{5810AD17-6D6E-4293-B6EF-A2962DC7D4E5}"/>
              </a:ext>
            </a:extLst>
          </p:cNvPr>
          <p:cNvSpPr/>
          <p:nvPr/>
        </p:nvSpPr>
        <p:spPr>
          <a:xfrm>
            <a:off x="344308" y="3387069"/>
            <a:ext cx="1079436" cy="107943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CFD99CB7-4456-489C-A55E-B33203EEC3EF}"/>
              </a:ext>
            </a:extLst>
          </p:cNvPr>
          <p:cNvCxnSpPr/>
          <p:nvPr/>
        </p:nvCxnSpPr>
        <p:spPr>
          <a:xfrm>
            <a:off x="1800437" y="3524657"/>
            <a:ext cx="216333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!!Graphique 3">
            <a:extLst>
              <a:ext uri="{FF2B5EF4-FFF2-40B4-BE49-F238E27FC236}">
                <a16:creationId xmlns:a16="http://schemas.microsoft.com/office/drawing/2014/main" id="{FF3AE079-2E2D-4698-9DB6-BFA27A8BAF39}"/>
              </a:ext>
            </a:extLst>
          </p:cNvPr>
          <p:cNvGrpSpPr/>
          <p:nvPr/>
        </p:nvGrpSpPr>
        <p:grpSpPr>
          <a:xfrm>
            <a:off x="554632" y="3578839"/>
            <a:ext cx="695891" cy="695891"/>
            <a:chOff x="5158218" y="228780"/>
            <a:chExt cx="1500554" cy="1500554"/>
          </a:xfrm>
        </p:grpSpPr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F7E251C0-9145-48B2-ACD9-FC4EFC0D4D57}"/>
                </a:ext>
              </a:extLst>
            </p:cNvPr>
            <p:cNvSpPr/>
            <p:nvPr/>
          </p:nvSpPr>
          <p:spPr>
            <a:xfrm>
              <a:off x="6080128" y="228088"/>
              <a:ext cx="577362" cy="577362"/>
            </a:xfrm>
            <a:custGeom>
              <a:avLst/>
              <a:gdLst>
                <a:gd name="connsiteX0" fmla="*/ 696 w 577361"/>
                <a:gd name="connsiteY0" fmla="*/ 515716 h 577361"/>
                <a:gd name="connsiteX1" fmla="*/ 63591 w 577361"/>
                <a:gd name="connsiteY1" fmla="*/ 578611 h 577361"/>
                <a:gd name="connsiteX2" fmla="*/ 429995 w 577361"/>
                <a:gd name="connsiteY2" fmla="*/ 508565 h 577361"/>
                <a:gd name="connsiteX3" fmla="*/ 577941 w 577361"/>
                <a:gd name="connsiteY3" fmla="*/ 374453 h 577361"/>
                <a:gd name="connsiteX4" fmla="*/ 577941 w 577361"/>
                <a:gd name="connsiteY4" fmla="*/ 374453 h 577361"/>
                <a:gd name="connsiteX5" fmla="*/ 520937 w 577361"/>
                <a:gd name="connsiteY5" fmla="*/ 311940 h 577361"/>
                <a:gd name="connsiteX6" fmla="*/ 474983 w 577361"/>
                <a:gd name="connsiteY6" fmla="*/ 314988 h 577361"/>
                <a:gd name="connsiteX7" fmla="*/ 422727 w 577361"/>
                <a:gd name="connsiteY7" fmla="*/ 262732 h 577361"/>
                <a:gd name="connsiteX8" fmla="*/ 426156 w 577361"/>
                <a:gd name="connsiteY8" fmla="*/ 210740 h 577361"/>
                <a:gd name="connsiteX9" fmla="*/ 410418 w 577361"/>
                <a:gd name="connsiteY9" fmla="*/ 168889 h 577361"/>
                <a:gd name="connsiteX10" fmla="*/ 368566 w 577361"/>
                <a:gd name="connsiteY10" fmla="*/ 153151 h 577361"/>
                <a:gd name="connsiteX11" fmla="*/ 316575 w 577361"/>
                <a:gd name="connsiteY11" fmla="*/ 156580 h 577361"/>
                <a:gd name="connsiteX12" fmla="*/ 264319 w 577361"/>
                <a:gd name="connsiteY12" fmla="*/ 104324 h 577361"/>
                <a:gd name="connsiteX13" fmla="*/ 267367 w 577361"/>
                <a:gd name="connsiteY13" fmla="*/ 58370 h 577361"/>
                <a:gd name="connsiteX14" fmla="*/ 204854 w 577361"/>
                <a:gd name="connsiteY14" fmla="*/ 1366 h 577361"/>
                <a:gd name="connsiteX15" fmla="*/ 204854 w 577361"/>
                <a:gd name="connsiteY15" fmla="*/ 1366 h 577361"/>
                <a:gd name="connsiteX16" fmla="*/ 70742 w 577361"/>
                <a:gd name="connsiteY16" fmla="*/ 149311 h 577361"/>
                <a:gd name="connsiteX17" fmla="*/ 696 w 577361"/>
                <a:gd name="connsiteY17" fmla="*/ 515716 h 577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7361" h="577361">
                  <a:moveTo>
                    <a:pt x="696" y="515716"/>
                  </a:moveTo>
                  <a:cubicBezTo>
                    <a:pt x="989" y="550241"/>
                    <a:pt x="29066" y="578347"/>
                    <a:pt x="63591" y="578611"/>
                  </a:cubicBezTo>
                  <a:cubicBezTo>
                    <a:pt x="178799" y="579548"/>
                    <a:pt x="317102" y="552409"/>
                    <a:pt x="429995" y="508565"/>
                  </a:cubicBezTo>
                  <a:cubicBezTo>
                    <a:pt x="490252" y="485148"/>
                    <a:pt x="567800" y="438285"/>
                    <a:pt x="577941" y="374453"/>
                  </a:cubicBezTo>
                  <a:lnTo>
                    <a:pt x="577941" y="374453"/>
                  </a:lnTo>
                  <a:cubicBezTo>
                    <a:pt x="583392" y="340134"/>
                    <a:pt x="555579" y="309654"/>
                    <a:pt x="520937" y="311940"/>
                  </a:cubicBezTo>
                  <a:lnTo>
                    <a:pt x="474983" y="314988"/>
                  </a:lnTo>
                  <a:cubicBezTo>
                    <a:pt x="445353" y="316951"/>
                    <a:pt x="420763" y="292362"/>
                    <a:pt x="422727" y="262732"/>
                  </a:cubicBezTo>
                  <a:lnTo>
                    <a:pt x="426156" y="210740"/>
                  </a:lnTo>
                  <a:cubicBezTo>
                    <a:pt x="427240" y="194416"/>
                    <a:pt x="420998" y="179498"/>
                    <a:pt x="410418" y="168889"/>
                  </a:cubicBezTo>
                  <a:cubicBezTo>
                    <a:pt x="399838" y="158309"/>
                    <a:pt x="384891" y="152066"/>
                    <a:pt x="368566" y="153151"/>
                  </a:cubicBezTo>
                  <a:lnTo>
                    <a:pt x="316575" y="156580"/>
                  </a:lnTo>
                  <a:cubicBezTo>
                    <a:pt x="286944" y="158543"/>
                    <a:pt x="262355" y="133954"/>
                    <a:pt x="264319" y="104324"/>
                  </a:cubicBezTo>
                  <a:lnTo>
                    <a:pt x="267367" y="58370"/>
                  </a:lnTo>
                  <a:cubicBezTo>
                    <a:pt x="269653" y="23699"/>
                    <a:pt x="239173" y="-4114"/>
                    <a:pt x="204854" y="1366"/>
                  </a:cubicBezTo>
                  <a:lnTo>
                    <a:pt x="204854" y="1366"/>
                  </a:lnTo>
                  <a:cubicBezTo>
                    <a:pt x="141021" y="11536"/>
                    <a:pt x="94129" y="89055"/>
                    <a:pt x="70742" y="149311"/>
                  </a:cubicBezTo>
                  <a:cubicBezTo>
                    <a:pt x="26897" y="262205"/>
                    <a:pt x="-212" y="400508"/>
                    <a:pt x="696" y="515716"/>
                  </a:cubicBezTo>
                  <a:close/>
                </a:path>
              </a:pathLst>
            </a:custGeom>
            <a:solidFill>
              <a:schemeClr val="bg1"/>
            </a:solidFill>
            <a:ln w="29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CDC8EA5B-5F58-4B0D-96BA-929A4B51CB6D}"/>
                </a:ext>
              </a:extLst>
            </p:cNvPr>
            <p:cNvSpPr/>
            <p:nvPr/>
          </p:nvSpPr>
          <p:spPr>
            <a:xfrm>
              <a:off x="6119209" y="484101"/>
              <a:ext cx="161192" cy="281354"/>
            </a:xfrm>
            <a:custGeom>
              <a:avLst/>
              <a:gdLst>
                <a:gd name="connsiteX0" fmla="*/ 24187 w 161192"/>
                <a:gd name="connsiteY0" fmla="*/ 282036 h 281353"/>
                <a:gd name="connsiteX1" fmla="*/ 20583 w 161192"/>
                <a:gd name="connsiteY1" fmla="*/ 281743 h 281353"/>
                <a:gd name="connsiteX2" fmla="*/ 2500 w 161192"/>
                <a:gd name="connsiteY2" fmla="*/ 256450 h 281353"/>
                <a:gd name="connsiteX3" fmla="*/ 122075 w 161192"/>
                <a:gd name="connsiteY3" fmla="*/ 9416 h 281353"/>
                <a:gd name="connsiteX4" fmla="*/ 153112 w 161192"/>
                <a:gd name="connsiteY4" fmla="*/ 7892 h 281353"/>
                <a:gd name="connsiteX5" fmla="*/ 154636 w 161192"/>
                <a:gd name="connsiteY5" fmla="*/ 38929 h 281353"/>
                <a:gd name="connsiteX6" fmla="*/ 45846 w 161192"/>
                <a:gd name="connsiteY6" fmla="*/ 263631 h 281353"/>
                <a:gd name="connsiteX7" fmla="*/ 24187 w 161192"/>
                <a:gd name="connsiteY7" fmla="*/ 282036 h 281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1192" h="281353">
                  <a:moveTo>
                    <a:pt x="24187" y="282036"/>
                  </a:moveTo>
                  <a:cubicBezTo>
                    <a:pt x="22986" y="282036"/>
                    <a:pt x="21784" y="281948"/>
                    <a:pt x="20583" y="281743"/>
                  </a:cubicBezTo>
                  <a:cubicBezTo>
                    <a:pt x="8596" y="279750"/>
                    <a:pt x="507" y="268437"/>
                    <a:pt x="2500" y="256450"/>
                  </a:cubicBezTo>
                  <a:cubicBezTo>
                    <a:pt x="9241" y="215830"/>
                    <a:pt x="64192" y="73277"/>
                    <a:pt x="122075" y="9416"/>
                  </a:cubicBezTo>
                  <a:cubicBezTo>
                    <a:pt x="130223" y="418"/>
                    <a:pt x="144115" y="-256"/>
                    <a:pt x="153112" y="7892"/>
                  </a:cubicBezTo>
                  <a:cubicBezTo>
                    <a:pt x="162109" y="16039"/>
                    <a:pt x="162784" y="29961"/>
                    <a:pt x="154636" y="38929"/>
                  </a:cubicBezTo>
                  <a:cubicBezTo>
                    <a:pt x="103406" y="95434"/>
                    <a:pt x="50975" y="232682"/>
                    <a:pt x="45846" y="263631"/>
                  </a:cubicBezTo>
                  <a:cubicBezTo>
                    <a:pt x="44087" y="274416"/>
                    <a:pt x="34768" y="282036"/>
                    <a:pt x="24187" y="28203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69544F60-4C21-4CAE-A52A-CFE38A998152}"/>
                </a:ext>
              </a:extLst>
            </p:cNvPr>
            <p:cNvSpPr/>
            <p:nvPr/>
          </p:nvSpPr>
          <p:spPr>
            <a:xfrm>
              <a:off x="6119210" y="605786"/>
              <a:ext cx="281354" cy="161192"/>
            </a:xfrm>
            <a:custGeom>
              <a:avLst/>
              <a:gdLst>
                <a:gd name="connsiteX0" fmla="*/ 24157 w 281353"/>
                <a:gd name="connsiteY0" fmla="*/ 160351 h 161192"/>
                <a:gd name="connsiteX1" fmla="*/ 2499 w 281353"/>
                <a:gd name="connsiteY1" fmla="*/ 141975 h 161192"/>
                <a:gd name="connsiteX2" fmla="*/ 20582 w 281353"/>
                <a:gd name="connsiteY2" fmla="*/ 116682 h 161192"/>
                <a:gd name="connsiteX3" fmla="*/ 245284 w 281353"/>
                <a:gd name="connsiteY3" fmla="*/ 7892 h 161192"/>
                <a:gd name="connsiteX4" fmla="*/ 276321 w 281353"/>
                <a:gd name="connsiteY4" fmla="*/ 9416 h 161192"/>
                <a:gd name="connsiteX5" fmla="*/ 274797 w 281353"/>
                <a:gd name="connsiteY5" fmla="*/ 40453 h 161192"/>
                <a:gd name="connsiteX6" fmla="*/ 27762 w 281353"/>
                <a:gd name="connsiteY6" fmla="*/ 160028 h 161192"/>
                <a:gd name="connsiteX7" fmla="*/ 24157 w 281353"/>
                <a:gd name="connsiteY7" fmla="*/ 160351 h 161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353" h="161192">
                  <a:moveTo>
                    <a:pt x="24157" y="160351"/>
                  </a:moveTo>
                  <a:cubicBezTo>
                    <a:pt x="13607" y="160351"/>
                    <a:pt x="4287" y="152730"/>
                    <a:pt x="2499" y="141975"/>
                  </a:cubicBezTo>
                  <a:cubicBezTo>
                    <a:pt x="506" y="129988"/>
                    <a:pt x="8624" y="118675"/>
                    <a:pt x="20582" y="116682"/>
                  </a:cubicBezTo>
                  <a:cubicBezTo>
                    <a:pt x="51531" y="111553"/>
                    <a:pt x="188779" y="59122"/>
                    <a:pt x="245284" y="7892"/>
                  </a:cubicBezTo>
                  <a:cubicBezTo>
                    <a:pt x="254281" y="-256"/>
                    <a:pt x="268173" y="418"/>
                    <a:pt x="276321" y="9416"/>
                  </a:cubicBezTo>
                  <a:cubicBezTo>
                    <a:pt x="284468" y="18413"/>
                    <a:pt x="283794" y="32305"/>
                    <a:pt x="274797" y="40453"/>
                  </a:cubicBezTo>
                  <a:cubicBezTo>
                    <a:pt x="210935" y="98335"/>
                    <a:pt x="68383" y="153287"/>
                    <a:pt x="27762" y="160028"/>
                  </a:cubicBezTo>
                  <a:cubicBezTo>
                    <a:pt x="26561" y="160263"/>
                    <a:pt x="25330" y="160351"/>
                    <a:pt x="24157" y="16035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432DAAAF-9935-4F1F-8B49-3A4ABC2F4C0E}"/>
                </a:ext>
              </a:extLst>
            </p:cNvPr>
            <p:cNvSpPr/>
            <p:nvPr/>
          </p:nvSpPr>
          <p:spPr>
            <a:xfrm>
              <a:off x="6080154" y="542988"/>
              <a:ext cx="263769" cy="263769"/>
            </a:xfrm>
            <a:custGeom>
              <a:avLst/>
              <a:gdLst>
                <a:gd name="connsiteX0" fmla="*/ 22152 w 263769"/>
                <a:gd name="connsiteY0" fmla="*/ 674 h 263769"/>
                <a:gd name="connsiteX1" fmla="*/ 699 w 263769"/>
                <a:gd name="connsiteY1" fmla="*/ 200816 h 263769"/>
                <a:gd name="connsiteX2" fmla="*/ 63594 w 263769"/>
                <a:gd name="connsiteY2" fmla="*/ 263711 h 263769"/>
                <a:gd name="connsiteX3" fmla="*/ 263736 w 263769"/>
                <a:gd name="connsiteY3" fmla="*/ 242257 h 263769"/>
                <a:gd name="connsiteX4" fmla="*/ 165350 w 263769"/>
                <a:gd name="connsiteY4" fmla="*/ 99060 h 263769"/>
                <a:gd name="connsiteX5" fmla="*/ 22152 w 263769"/>
                <a:gd name="connsiteY5" fmla="*/ 674 h 263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3769" h="263769">
                  <a:moveTo>
                    <a:pt x="22152" y="674"/>
                  </a:moveTo>
                  <a:cubicBezTo>
                    <a:pt x="7938" y="69020"/>
                    <a:pt x="172" y="138303"/>
                    <a:pt x="699" y="200816"/>
                  </a:cubicBezTo>
                  <a:cubicBezTo>
                    <a:pt x="992" y="235341"/>
                    <a:pt x="29069" y="263447"/>
                    <a:pt x="63594" y="263711"/>
                  </a:cubicBezTo>
                  <a:cubicBezTo>
                    <a:pt x="126107" y="264209"/>
                    <a:pt x="195390" y="256442"/>
                    <a:pt x="263736" y="242257"/>
                  </a:cubicBezTo>
                  <a:cubicBezTo>
                    <a:pt x="240671" y="190295"/>
                    <a:pt x="207905" y="141615"/>
                    <a:pt x="165350" y="99060"/>
                  </a:cubicBezTo>
                  <a:cubicBezTo>
                    <a:pt x="122795" y="56505"/>
                    <a:pt x="74115" y="23739"/>
                    <a:pt x="22152" y="674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29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68F6D0D7-704B-4E0E-BB7C-F613BA191E90}"/>
                </a:ext>
              </a:extLst>
            </p:cNvPr>
            <p:cNvSpPr/>
            <p:nvPr/>
          </p:nvSpPr>
          <p:spPr>
            <a:xfrm>
              <a:off x="5157526" y="1150718"/>
              <a:ext cx="577362" cy="577362"/>
            </a:xfrm>
            <a:custGeom>
              <a:avLst/>
              <a:gdLst>
                <a:gd name="connsiteX0" fmla="*/ 515716 w 577361"/>
                <a:gd name="connsiteY0" fmla="*/ 698 h 577361"/>
                <a:gd name="connsiteX1" fmla="*/ 578611 w 577361"/>
                <a:gd name="connsiteY1" fmla="*/ 63592 h 577361"/>
                <a:gd name="connsiteX2" fmla="*/ 508565 w 577361"/>
                <a:gd name="connsiteY2" fmla="*/ 429997 h 577361"/>
                <a:gd name="connsiteX3" fmla="*/ 374453 w 577361"/>
                <a:gd name="connsiteY3" fmla="*/ 577942 h 577361"/>
                <a:gd name="connsiteX4" fmla="*/ 374453 w 577361"/>
                <a:gd name="connsiteY4" fmla="*/ 577942 h 577361"/>
                <a:gd name="connsiteX5" fmla="*/ 311940 w 577361"/>
                <a:gd name="connsiteY5" fmla="*/ 520939 h 577361"/>
                <a:gd name="connsiteX6" fmla="*/ 314988 w 577361"/>
                <a:gd name="connsiteY6" fmla="*/ 474984 h 577361"/>
                <a:gd name="connsiteX7" fmla="*/ 262732 w 577361"/>
                <a:gd name="connsiteY7" fmla="*/ 422728 h 577361"/>
                <a:gd name="connsiteX8" fmla="*/ 210740 w 577361"/>
                <a:gd name="connsiteY8" fmla="*/ 426157 h 577361"/>
                <a:gd name="connsiteX9" fmla="*/ 168889 w 577361"/>
                <a:gd name="connsiteY9" fmla="*/ 410419 h 577361"/>
                <a:gd name="connsiteX10" fmla="*/ 153151 w 577361"/>
                <a:gd name="connsiteY10" fmla="*/ 368568 h 577361"/>
                <a:gd name="connsiteX11" fmla="*/ 156580 w 577361"/>
                <a:gd name="connsiteY11" fmla="*/ 316576 h 577361"/>
                <a:gd name="connsiteX12" fmla="*/ 104324 w 577361"/>
                <a:gd name="connsiteY12" fmla="*/ 264320 h 577361"/>
                <a:gd name="connsiteX13" fmla="*/ 58370 w 577361"/>
                <a:gd name="connsiteY13" fmla="*/ 267368 h 577361"/>
                <a:gd name="connsiteX14" fmla="*/ 1366 w 577361"/>
                <a:gd name="connsiteY14" fmla="*/ 204855 h 577361"/>
                <a:gd name="connsiteX15" fmla="*/ 1366 w 577361"/>
                <a:gd name="connsiteY15" fmla="*/ 204855 h 577361"/>
                <a:gd name="connsiteX16" fmla="*/ 149311 w 577361"/>
                <a:gd name="connsiteY16" fmla="*/ 70743 h 577361"/>
                <a:gd name="connsiteX17" fmla="*/ 515716 w 577361"/>
                <a:gd name="connsiteY17" fmla="*/ 698 h 577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7361" h="577361">
                  <a:moveTo>
                    <a:pt x="515716" y="698"/>
                  </a:moveTo>
                  <a:cubicBezTo>
                    <a:pt x="550241" y="991"/>
                    <a:pt x="578347" y="29067"/>
                    <a:pt x="578611" y="63592"/>
                  </a:cubicBezTo>
                  <a:cubicBezTo>
                    <a:pt x="579548" y="178800"/>
                    <a:pt x="552409" y="317103"/>
                    <a:pt x="508565" y="429997"/>
                  </a:cubicBezTo>
                  <a:cubicBezTo>
                    <a:pt x="485148" y="490253"/>
                    <a:pt x="438285" y="567802"/>
                    <a:pt x="374453" y="577942"/>
                  </a:cubicBezTo>
                  <a:lnTo>
                    <a:pt x="374453" y="577942"/>
                  </a:lnTo>
                  <a:cubicBezTo>
                    <a:pt x="340134" y="583393"/>
                    <a:pt x="309654" y="555580"/>
                    <a:pt x="311940" y="520939"/>
                  </a:cubicBezTo>
                  <a:lnTo>
                    <a:pt x="314988" y="474984"/>
                  </a:lnTo>
                  <a:cubicBezTo>
                    <a:pt x="316951" y="445354"/>
                    <a:pt x="292362" y="420765"/>
                    <a:pt x="262732" y="422728"/>
                  </a:cubicBezTo>
                  <a:lnTo>
                    <a:pt x="210740" y="426157"/>
                  </a:lnTo>
                  <a:cubicBezTo>
                    <a:pt x="194416" y="427242"/>
                    <a:pt x="179469" y="420999"/>
                    <a:pt x="168889" y="410419"/>
                  </a:cubicBezTo>
                  <a:cubicBezTo>
                    <a:pt x="158309" y="399839"/>
                    <a:pt x="152066" y="384892"/>
                    <a:pt x="153151" y="368568"/>
                  </a:cubicBezTo>
                  <a:lnTo>
                    <a:pt x="156580" y="316576"/>
                  </a:lnTo>
                  <a:cubicBezTo>
                    <a:pt x="158543" y="286946"/>
                    <a:pt x="133954" y="262357"/>
                    <a:pt x="104324" y="264320"/>
                  </a:cubicBezTo>
                  <a:lnTo>
                    <a:pt x="58370" y="267368"/>
                  </a:lnTo>
                  <a:cubicBezTo>
                    <a:pt x="23699" y="269654"/>
                    <a:pt x="-4114" y="239174"/>
                    <a:pt x="1366" y="204855"/>
                  </a:cubicBezTo>
                  <a:lnTo>
                    <a:pt x="1366" y="204855"/>
                  </a:lnTo>
                  <a:cubicBezTo>
                    <a:pt x="11536" y="141023"/>
                    <a:pt x="89055" y="94131"/>
                    <a:pt x="149311" y="70743"/>
                  </a:cubicBezTo>
                  <a:cubicBezTo>
                    <a:pt x="262205" y="26899"/>
                    <a:pt x="400508" y="-240"/>
                    <a:pt x="515716" y="698"/>
                  </a:cubicBezTo>
                  <a:close/>
                </a:path>
              </a:pathLst>
            </a:custGeom>
            <a:solidFill>
              <a:schemeClr val="bg1"/>
            </a:solidFill>
            <a:ln w="29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493DF8EC-0F1A-4C7A-BC49-3B98069772D9}"/>
                </a:ext>
              </a:extLst>
            </p:cNvPr>
            <p:cNvSpPr/>
            <p:nvPr/>
          </p:nvSpPr>
          <p:spPr>
            <a:xfrm>
              <a:off x="5413539" y="1189779"/>
              <a:ext cx="281354" cy="161192"/>
            </a:xfrm>
            <a:custGeom>
              <a:avLst/>
              <a:gdLst>
                <a:gd name="connsiteX0" fmla="*/ 24187 w 281353"/>
                <a:gd name="connsiteY0" fmla="*/ 160343 h 161192"/>
                <a:gd name="connsiteX1" fmla="*/ 7892 w 281353"/>
                <a:gd name="connsiteY1" fmla="*/ 153133 h 161192"/>
                <a:gd name="connsiteX2" fmla="*/ 9416 w 281353"/>
                <a:gd name="connsiteY2" fmla="*/ 122067 h 161192"/>
                <a:gd name="connsiteX3" fmla="*/ 256450 w 281353"/>
                <a:gd name="connsiteY3" fmla="*/ 2492 h 161192"/>
                <a:gd name="connsiteX4" fmla="*/ 281743 w 281353"/>
                <a:gd name="connsiteY4" fmla="*/ 20575 h 161192"/>
                <a:gd name="connsiteX5" fmla="*/ 263660 w 281353"/>
                <a:gd name="connsiteY5" fmla="*/ 45867 h 161192"/>
                <a:gd name="connsiteX6" fmla="*/ 38958 w 281353"/>
                <a:gd name="connsiteY6" fmla="*/ 154657 h 161192"/>
                <a:gd name="connsiteX7" fmla="*/ 24187 w 281353"/>
                <a:gd name="connsiteY7" fmla="*/ 160343 h 161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353" h="161192">
                  <a:moveTo>
                    <a:pt x="24187" y="160343"/>
                  </a:moveTo>
                  <a:cubicBezTo>
                    <a:pt x="18208" y="160343"/>
                    <a:pt x="12229" y="157911"/>
                    <a:pt x="7892" y="153133"/>
                  </a:cubicBezTo>
                  <a:cubicBezTo>
                    <a:pt x="-256" y="144136"/>
                    <a:pt x="418" y="130244"/>
                    <a:pt x="9416" y="122067"/>
                  </a:cubicBezTo>
                  <a:cubicBezTo>
                    <a:pt x="73277" y="64184"/>
                    <a:pt x="215830" y="9233"/>
                    <a:pt x="256450" y="2492"/>
                  </a:cubicBezTo>
                  <a:cubicBezTo>
                    <a:pt x="268408" y="528"/>
                    <a:pt x="279750" y="8617"/>
                    <a:pt x="281743" y="20575"/>
                  </a:cubicBezTo>
                  <a:cubicBezTo>
                    <a:pt x="283736" y="32562"/>
                    <a:pt x="275618" y="43874"/>
                    <a:pt x="263660" y="45867"/>
                  </a:cubicBezTo>
                  <a:cubicBezTo>
                    <a:pt x="232682" y="50996"/>
                    <a:pt x="95463" y="103428"/>
                    <a:pt x="38958" y="154657"/>
                  </a:cubicBezTo>
                  <a:cubicBezTo>
                    <a:pt x="34738" y="158467"/>
                    <a:pt x="29462" y="160343"/>
                    <a:pt x="24187" y="16034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BA7BAC02-A5ED-41A8-86C5-FB31A8FEB2DC}"/>
                </a:ext>
              </a:extLst>
            </p:cNvPr>
            <p:cNvSpPr/>
            <p:nvPr/>
          </p:nvSpPr>
          <p:spPr>
            <a:xfrm>
              <a:off x="5535253" y="1189800"/>
              <a:ext cx="161192" cy="281354"/>
            </a:xfrm>
            <a:custGeom>
              <a:avLst/>
              <a:gdLst>
                <a:gd name="connsiteX0" fmla="*/ 24158 w 161192"/>
                <a:gd name="connsiteY0" fmla="*/ 282007 h 281353"/>
                <a:gd name="connsiteX1" fmla="*/ 9416 w 161192"/>
                <a:gd name="connsiteY1" fmla="*/ 276322 h 281353"/>
                <a:gd name="connsiteX2" fmla="*/ 7892 w 161192"/>
                <a:gd name="connsiteY2" fmla="*/ 245285 h 281353"/>
                <a:gd name="connsiteX3" fmla="*/ 116682 w 161192"/>
                <a:gd name="connsiteY3" fmla="*/ 20583 h 281353"/>
                <a:gd name="connsiteX4" fmla="*/ 141975 w 161192"/>
                <a:gd name="connsiteY4" fmla="*/ 2500 h 281353"/>
                <a:gd name="connsiteX5" fmla="*/ 160057 w 161192"/>
                <a:gd name="connsiteY5" fmla="*/ 27792 h 281353"/>
                <a:gd name="connsiteX6" fmla="*/ 40482 w 161192"/>
                <a:gd name="connsiteY6" fmla="*/ 274827 h 281353"/>
                <a:gd name="connsiteX7" fmla="*/ 24158 w 161192"/>
                <a:gd name="connsiteY7" fmla="*/ 282007 h 281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1192" h="281353">
                  <a:moveTo>
                    <a:pt x="24158" y="282007"/>
                  </a:moveTo>
                  <a:cubicBezTo>
                    <a:pt x="18882" y="282007"/>
                    <a:pt x="13607" y="280132"/>
                    <a:pt x="9416" y="276322"/>
                  </a:cubicBezTo>
                  <a:cubicBezTo>
                    <a:pt x="418" y="268174"/>
                    <a:pt x="-256" y="254282"/>
                    <a:pt x="7892" y="245285"/>
                  </a:cubicBezTo>
                  <a:cubicBezTo>
                    <a:pt x="59122" y="188780"/>
                    <a:pt x="111553" y="51532"/>
                    <a:pt x="116682" y="20583"/>
                  </a:cubicBezTo>
                  <a:cubicBezTo>
                    <a:pt x="118675" y="8596"/>
                    <a:pt x="129988" y="507"/>
                    <a:pt x="141975" y="2500"/>
                  </a:cubicBezTo>
                  <a:cubicBezTo>
                    <a:pt x="153961" y="4493"/>
                    <a:pt x="162050" y="15805"/>
                    <a:pt x="160057" y="27792"/>
                  </a:cubicBezTo>
                  <a:cubicBezTo>
                    <a:pt x="153317" y="68413"/>
                    <a:pt x="98335" y="210965"/>
                    <a:pt x="40482" y="274827"/>
                  </a:cubicBezTo>
                  <a:cubicBezTo>
                    <a:pt x="36115" y="279575"/>
                    <a:pt x="30136" y="282007"/>
                    <a:pt x="24158" y="282007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46013D6C-B436-4084-ADDA-EF9CF5488541}"/>
                </a:ext>
              </a:extLst>
            </p:cNvPr>
            <p:cNvSpPr/>
            <p:nvPr/>
          </p:nvSpPr>
          <p:spPr>
            <a:xfrm>
              <a:off x="5472426" y="1150719"/>
              <a:ext cx="263769" cy="263769"/>
            </a:xfrm>
            <a:custGeom>
              <a:avLst/>
              <a:gdLst>
                <a:gd name="connsiteX0" fmla="*/ 674 w 263769"/>
                <a:gd name="connsiteY0" fmla="*/ 22150 h 263769"/>
                <a:gd name="connsiteX1" fmla="*/ 200816 w 263769"/>
                <a:gd name="connsiteY1" fmla="*/ 697 h 263769"/>
                <a:gd name="connsiteX2" fmla="*/ 263711 w 263769"/>
                <a:gd name="connsiteY2" fmla="*/ 63591 h 263769"/>
                <a:gd name="connsiteX3" fmla="*/ 242257 w 263769"/>
                <a:gd name="connsiteY3" fmla="*/ 263733 h 263769"/>
                <a:gd name="connsiteX4" fmla="*/ 99060 w 263769"/>
                <a:gd name="connsiteY4" fmla="*/ 165347 h 263769"/>
                <a:gd name="connsiteX5" fmla="*/ 674 w 263769"/>
                <a:gd name="connsiteY5" fmla="*/ 22150 h 263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3769" h="263769">
                  <a:moveTo>
                    <a:pt x="674" y="22150"/>
                  </a:moveTo>
                  <a:cubicBezTo>
                    <a:pt x="69020" y="7936"/>
                    <a:pt x="138303" y="198"/>
                    <a:pt x="200816" y="697"/>
                  </a:cubicBezTo>
                  <a:cubicBezTo>
                    <a:pt x="235341" y="990"/>
                    <a:pt x="263447" y="29066"/>
                    <a:pt x="263711" y="63591"/>
                  </a:cubicBezTo>
                  <a:cubicBezTo>
                    <a:pt x="264209" y="126104"/>
                    <a:pt x="256442" y="195388"/>
                    <a:pt x="242257" y="263733"/>
                  </a:cubicBezTo>
                  <a:cubicBezTo>
                    <a:pt x="190295" y="240668"/>
                    <a:pt x="141615" y="207902"/>
                    <a:pt x="99060" y="165347"/>
                  </a:cubicBezTo>
                  <a:cubicBezTo>
                    <a:pt x="56505" y="122793"/>
                    <a:pt x="23739" y="74112"/>
                    <a:pt x="674" y="221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29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990F2961-C159-4A61-A491-057DFC194FE6}"/>
                </a:ext>
              </a:extLst>
            </p:cNvPr>
            <p:cNvSpPr/>
            <p:nvPr/>
          </p:nvSpPr>
          <p:spPr>
            <a:xfrm>
              <a:off x="5482918" y="553480"/>
              <a:ext cx="849923" cy="849923"/>
            </a:xfrm>
            <a:custGeom>
              <a:avLst/>
              <a:gdLst>
                <a:gd name="connsiteX0" fmla="*/ 850480 w 849923"/>
                <a:gd name="connsiteY0" fmla="*/ 425577 h 849923"/>
                <a:gd name="connsiteX1" fmla="*/ 425577 w 849923"/>
                <a:gd name="connsiteY1" fmla="*/ 850480 h 849923"/>
                <a:gd name="connsiteX2" fmla="*/ 674 w 849923"/>
                <a:gd name="connsiteY2" fmla="*/ 425577 h 849923"/>
                <a:gd name="connsiteX3" fmla="*/ 425577 w 849923"/>
                <a:gd name="connsiteY3" fmla="*/ 674 h 849923"/>
                <a:gd name="connsiteX4" fmla="*/ 850480 w 849923"/>
                <a:gd name="connsiteY4" fmla="*/ 425577 h 849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9923" h="849923">
                  <a:moveTo>
                    <a:pt x="850480" y="425577"/>
                  </a:moveTo>
                  <a:cubicBezTo>
                    <a:pt x="850480" y="660244"/>
                    <a:pt x="660244" y="850480"/>
                    <a:pt x="425577" y="850480"/>
                  </a:cubicBezTo>
                  <a:cubicBezTo>
                    <a:pt x="190910" y="850480"/>
                    <a:pt x="674" y="660244"/>
                    <a:pt x="674" y="425577"/>
                  </a:cubicBezTo>
                  <a:cubicBezTo>
                    <a:pt x="674" y="190910"/>
                    <a:pt x="190910" y="674"/>
                    <a:pt x="425577" y="674"/>
                  </a:cubicBezTo>
                  <a:cubicBezTo>
                    <a:pt x="660244" y="674"/>
                    <a:pt x="850480" y="190910"/>
                    <a:pt x="850480" y="425577"/>
                  </a:cubicBezTo>
                  <a:close/>
                </a:path>
              </a:pathLst>
            </a:custGeom>
            <a:solidFill>
              <a:schemeClr val="accent1"/>
            </a:solidFill>
            <a:ln w="29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744B975A-E917-46A2-9897-737096225537}"/>
                </a:ext>
              </a:extLst>
            </p:cNvPr>
            <p:cNvSpPr/>
            <p:nvPr/>
          </p:nvSpPr>
          <p:spPr>
            <a:xfrm>
              <a:off x="5754400" y="551972"/>
              <a:ext cx="424962" cy="427892"/>
            </a:xfrm>
            <a:custGeom>
              <a:avLst/>
              <a:gdLst>
                <a:gd name="connsiteX0" fmla="*/ 94689 w 424961"/>
                <a:gd name="connsiteY0" fmla="*/ 6344 h 427892"/>
                <a:gd name="connsiteX1" fmla="*/ 7293 w 424961"/>
                <a:gd name="connsiteY1" fmla="*/ 267505 h 427892"/>
                <a:gd name="connsiteX2" fmla="*/ 154095 w 424961"/>
                <a:gd name="connsiteY2" fmla="*/ 427085 h 427892"/>
                <a:gd name="connsiteX3" fmla="*/ 313676 w 424961"/>
                <a:gd name="connsiteY3" fmla="*/ 114314 h 427892"/>
                <a:gd name="connsiteX4" fmla="*/ 423550 w 424961"/>
                <a:gd name="connsiteY4" fmla="*/ 98517 h 427892"/>
                <a:gd name="connsiteX5" fmla="*/ 94689 w 424961"/>
                <a:gd name="connsiteY5" fmla="*/ 6344 h 427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4961" h="427892">
                  <a:moveTo>
                    <a:pt x="94689" y="6344"/>
                  </a:moveTo>
                  <a:cubicBezTo>
                    <a:pt x="31413" y="74104"/>
                    <a:pt x="-13369" y="164254"/>
                    <a:pt x="7293" y="267505"/>
                  </a:cubicBezTo>
                  <a:cubicBezTo>
                    <a:pt x="27515" y="368558"/>
                    <a:pt x="130708" y="420696"/>
                    <a:pt x="154095" y="427085"/>
                  </a:cubicBezTo>
                  <a:cubicBezTo>
                    <a:pt x="81764" y="299421"/>
                    <a:pt x="182026" y="149424"/>
                    <a:pt x="313676" y="114314"/>
                  </a:cubicBezTo>
                  <a:cubicBezTo>
                    <a:pt x="356729" y="102825"/>
                    <a:pt x="393979" y="98956"/>
                    <a:pt x="423550" y="98517"/>
                  </a:cubicBezTo>
                  <a:cubicBezTo>
                    <a:pt x="329209" y="20998"/>
                    <a:pt x="209311" y="-9746"/>
                    <a:pt x="94689" y="634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50D909C2-4229-4C95-94FA-DB87EEC3915E}"/>
                </a:ext>
              </a:extLst>
            </p:cNvPr>
            <p:cNvSpPr/>
            <p:nvPr/>
          </p:nvSpPr>
          <p:spPr>
            <a:xfrm>
              <a:off x="5481407" y="707433"/>
              <a:ext cx="427892" cy="424962"/>
            </a:xfrm>
            <a:custGeom>
              <a:avLst/>
              <a:gdLst>
                <a:gd name="connsiteX0" fmla="*/ 6346 w 427892"/>
                <a:gd name="connsiteY0" fmla="*/ 331030 h 424961"/>
                <a:gd name="connsiteX1" fmla="*/ 267507 w 427892"/>
                <a:gd name="connsiteY1" fmla="*/ 418455 h 424961"/>
                <a:gd name="connsiteX2" fmla="*/ 427088 w 427892"/>
                <a:gd name="connsiteY2" fmla="*/ 271653 h 424961"/>
                <a:gd name="connsiteX3" fmla="*/ 114316 w 427892"/>
                <a:gd name="connsiteY3" fmla="*/ 112073 h 424961"/>
                <a:gd name="connsiteX4" fmla="*/ 98519 w 427892"/>
                <a:gd name="connsiteY4" fmla="*/ 2198 h 424961"/>
                <a:gd name="connsiteX5" fmla="*/ 6346 w 427892"/>
                <a:gd name="connsiteY5" fmla="*/ 331030 h 424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7892" h="424961">
                  <a:moveTo>
                    <a:pt x="6346" y="331030"/>
                  </a:moveTo>
                  <a:cubicBezTo>
                    <a:pt x="74106" y="394306"/>
                    <a:pt x="164256" y="439088"/>
                    <a:pt x="267507" y="418455"/>
                  </a:cubicBezTo>
                  <a:cubicBezTo>
                    <a:pt x="368560" y="398233"/>
                    <a:pt x="420699" y="295041"/>
                    <a:pt x="427088" y="271653"/>
                  </a:cubicBezTo>
                  <a:cubicBezTo>
                    <a:pt x="299423" y="343984"/>
                    <a:pt x="149427" y="243723"/>
                    <a:pt x="114316" y="112073"/>
                  </a:cubicBezTo>
                  <a:cubicBezTo>
                    <a:pt x="102827" y="69020"/>
                    <a:pt x="98959" y="31770"/>
                    <a:pt x="98519" y="2198"/>
                  </a:cubicBezTo>
                  <a:cubicBezTo>
                    <a:pt x="20971" y="96510"/>
                    <a:pt x="-9744" y="216408"/>
                    <a:pt x="6346" y="33103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CD21BD99-B241-4644-9629-EA4F8FFE5FF8}"/>
                </a:ext>
              </a:extLst>
            </p:cNvPr>
            <p:cNvSpPr/>
            <p:nvPr/>
          </p:nvSpPr>
          <p:spPr>
            <a:xfrm>
              <a:off x="5636842" y="976859"/>
              <a:ext cx="424962" cy="427892"/>
            </a:xfrm>
            <a:custGeom>
              <a:avLst/>
              <a:gdLst>
                <a:gd name="connsiteX0" fmla="*/ 331030 w 424961"/>
                <a:gd name="connsiteY0" fmla="*/ 422939 h 427892"/>
                <a:gd name="connsiteX1" fmla="*/ 418455 w 424961"/>
                <a:gd name="connsiteY1" fmla="*/ 161779 h 427892"/>
                <a:gd name="connsiteX2" fmla="*/ 271653 w 424961"/>
                <a:gd name="connsiteY2" fmla="*/ 2198 h 427892"/>
                <a:gd name="connsiteX3" fmla="*/ 112073 w 424961"/>
                <a:gd name="connsiteY3" fmla="*/ 314970 h 427892"/>
                <a:gd name="connsiteX4" fmla="*/ 2198 w 424961"/>
                <a:gd name="connsiteY4" fmla="*/ 330767 h 427892"/>
                <a:gd name="connsiteX5" fmla="*/ 331030 w 424961"/>
                <a:gd name="connsiteY5" fmla="*/ 422939 h 427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4961" h="427892">
                  <a:moveTo>
                    <a:pt x="331030" y="422939"/>
                  </a:moveTo>
                  <a:cubicBezTo>
                    <a:pt x="394306" y="355180"/>
                    <a:pt x="439088" y="265029"/>
                    <a:pt x="418455" y="161779"/>
                  </a:cubicBezTo>
                  <a:cubicBezTo>
                    <a:pt x="398233" y="60726"/>
                    <a:pt x="295041" y="8587"/>
                    <a:pt x="271653" y="2198"/>
                  </a:cubicBezTo>
                  <a:cubicBezTo>
                    <a:pt x="343984" y="129862"/>
                    <a:pt x="243723" y="279859"/>
                    <a:pt x="112073" y="314970"/>
                  </a:cubicBezTo>
                  <a:cubicBezTo>
                    <a:pt x="69020" y="326458"/>
                    <a:pt x="31770" y="330327"/>
                    <a:pt x="2198" y="330767"/>
                  </a:cubicBezTo>
                  <a:cubicBezTo>
                    <a:pt x="96510" y="408286"/>
                    <a:pt x="216437" y="439029"/>
                    <a:pt x="331030" y="42293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07C47DA4-70E9-4D57-8241-CB5B80CCE362}"/>
                </a:ext>
              </a:extLst>
            </p:cNvPr>
            <p:cNvSpPr/>
            <p:nvPr/>
          </p:nvSpPr>
          <p:spPr>
            <a:xfrm>
              <a:off x="5906297" y="824962"/>
              <a:ext cx="427892" cy="424962"/>
            </a:xfrm>
            <a:custGeom>
              <a:avLst/>
              <a:gdLst>
                <a:gd name="connsiteX0" fmla="*/ 422939 w 427892"/>
                <a:gd name="connsiteY0" fmla="*/ 94689 h 424961"/>
                <a:gd name="connsiteX1" fmla="*/ 161779 w 427892"/>
                <a:gd name="connsiteY1" fmla="*/ 7293 h 424961"/>
                <a:gd name="connsiteX2" fmla="*/ 2198 w 427892"/>
                <a:gd name="connsiteY2" fmla="*/ 154095 h 424961"/>
                <a:gd name="connsiteX3" fmla="*/ 314970 w 427892"/>
                <a:gd name="connsiteY3" fmla="*/ 313676 h 424961"/>
                <a:gd name="connsiteX4" fmla="*/ 330767 w 427892"/>
                <a:gd name="connsiteY4" fmla="*/ 423550 h 424961"/>
                <a:gd name="connsiteX5" fmla="*/ 422939 w 427892"/>
                <a:gd name="connsiteY5" fmla="*/ 94689 h 424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7892" h="424961">
                  <a:moveTo>
                    <a:pt x="422939" y="94689"/>
                  </a:moveTo>
                  <a:cubicBezTo>
                    <a:pt x="355180" y="31413"/>
                    <a:pt x="265029" y="-13369"/>
                    <a:pt x="161779" y="7293"/>
                  </a:cubicBezTo>
                  <a:cubicBezTo>
                    <a:pt x="60726" y="27515"/>
                    <a:pt x="8587" y="130708"/>
                    <a:pt x="2198" y="154095"/>
                  </a:cubicBezTo>
                  <a:cubicBezTo>
                    <a:pt x="129862" y="81764"/>
                    <a:pt x="279859" y="182026"/>
                    <a:pt x="314970" y="313676"/>
                  </a:cubicBezTo>
                  <a:cubicBezTo>
                    <a:pt x="326458" y="356729"/>
                    <a:pt x="330327" y="393979"/>
                    <a:pt x="330767" y="423550"/>
                  </a:cubicBezTo>
                  <a:cubicBezTo>
                    <a:pt x="408286" y="329209"/>
                    <a:pt x="439029" y="209311"/>
                    <a:pt x="422939" y="9468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C54BBF2E-E70B-4FE2-BEEB-306BBC6A4DFE}"/>
                </a:ext>
              </a:extLst>
            </p:cNvPr>
            <p:cNvSpPr/>
            <p:nvPr/>
          </p:nvSpPr>
          <p:spPr>
            <a:xfrm>
              <a:off x="5482933" y="648994"/>
              <a:ext cx="718039" cy="753208"/>
            </a:xfrm>
            <a:custGeom>
              <a:avLst/>
              <a:gdLst>
                <a:gd name="connsiteX0" fmla="*/ 157133 w 718038"/>
                <a:gd name="connsiteY0" fmla="*/ 674 h 753207"/>
                <a:gd name="connsiteX1" fmla="*/ 125129 w 718038"/>
                <a:gd name="connsiteY1" fmla="*/ 29630 h 753207"/>
                <a:gd name="connsiteX2" fmla="*/ 125129 w 718038"/>
                <a:gd name="connsiteY2" fmla="*/ 630526 h 753207"/>
                <a:gd name="connsiteX3" fmla="*/ 720163 w 718038"/>
                <a:gd name="connsiteY3" fmla="*/ 636241 h 753207"/>
                <a:gd name="connsiteX4" fmla="*/ 157133 w 718038"/>
                <a:gd name="connsiteY4" fmla="*/ 674 h 75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8038" h="753207">
                  <a:moveTo>
                    <a:pt x="157133" y="674"/>
                  </a:moveTo>
                  <a:cubicBezTo>
                    <a:pt x="146113" y="9701"/>
                    <a:pt x="135416" y="19343"/>
                    <a:pt x="125129" y="29630"/>
                  </a:cubicBezTo>
                  <a:cubicBezTo>
                    <a:pt x="-40811" y="195570"/>
                    <a:pt x="-40811" y="464586"/>
                    <a:pt x="125129" y="630526"/>
                  </a:cubicBezTo>
                  <a:cubicBezTo>
                    <a:pt x="289135" y="794532"/>
                    <a:pt x="553813" y="796407"/>
                    <a:pt x="720163" y="636241"/>
                  </a:cubicBezTo>
                  <a:cubicBezTo>
                    <a:pt x="183393" y="723666"/>
                    <a:pt x="117744" y="166585"/>
                    <a:pt x="157133" y="674"/>
                  </a:cubicBezTo>
                  <a:close/>
                </a:path>
              </a:pathLst>
            </a:custGeom>
            <a:solidFill>
              <a:srgbClr val="000000">
                <a:alpha val="10000"/>
              </a:srgbClr>
            </a:solidFill>
            <a:ln w="29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9564598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4" grpId="0" animBg="1"/>
      <p:bldP spid="3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!!Image 24">
            <a:extLst>
              <a:ext uri="{FF2B5EF4-FFF2-40B4-BE49-F238E27FC236}">
                <a16:creationId xmlns:a16="http://schemas.microsoft.com/office/drawing/2014/main" id="{E3F47F55-B88C-4A05-8C53-CCA9873A77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09" y="1279425"/>
            <a:ext cx="7510350" cy="502759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57222A1-C16C-47D9-BF7D-215A5E33A3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732A3-3298-4B17-ABD6-6B679B23A20D}" type="slidenum">
              <a:rPr lang="en-GB" smtClean="0"/>
              <a:pPr/>
              <a:t>25</a:t>
            </a:fld>
            <a:endParaRPr lang="en-GB" dirty="0"/>
          </a:p>
        </p:txBody>
      </p:sp>
      <p:sp>
        <p:nvSpPr>
          <p:cNvPr id="29" name="!!ZoneTexte 2">
            <a:extLst>
              <a:ext uri="{FF2B5EF4-FFF2-40B4-BE49-F238E27FC236}">
                <a16:creationId xmlns:a16="http://schemas.microsoft.com/office/drawing/2014/main" id="{2E512FAA-5143-4043-87C5-5D7EDF85AB43}"/>
              </a:ext>
            </a:extLst>
          </p:cNvPr>
          <p:cNvSpPr txBox="1"/>
          <p:nvPr/>
        </p:nvSpPr>
        <p:spPr>
          <a:xfrm>
            <a:off x="390495" y="-1118335"/>
            <a:ext cx="114512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00" b="1" dirty="0">
                <a:solidFill>
                  <a:schemeClr val="accent3"/>
                </a:solidFill>
                <a:latin typeface="Arial" panose="020B0604020202020204" pitchFamily="34" charset="0"/>
              </a:rPr>
              <a:t>ALLAND &amp; ROBERT</a:t>
            </a:r>
          </a:p>
        </p:txBody>
      </p:sp>
      <p:sp>
        <p:nvSpPr>
          <p:cNvPr id="26" name="!!FUNCTIONAL PROPERTIES">
            <a:extLst>
              <a:ext uri="{FF2B5EF4-FFF2-40B4-BE49-F238E27FC236}">
                <a16:creationId xmlns:a16="http://schemas.microsoft.com/office/drawing/2014/main" id="{D3AA0011-E939-43D7-8AF8-23C38CAF0902}"/>
              </a:ext>
            </a:extLst>
          </p:cNvPr>
          <p:cNvSpPr txBox="1"/>
          <p:nvPr/>
        </p:nvSpPr>
        <p:spPr>
          <a:xfrm>
            <a:off x="390495" y="327950"/>
            <a:ext cx="114512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accent3"/>
                </a:solidFill>
                <a:latin typeface="Arial" panose="020B0604020202020204" pitchFamily="34" charset="0"/>
              </a:rPr>
              <a:t>FUNCTIONAL PROPERTIES</a:t>
            </a:r>
          </a:p>
        </p:txBody>
      </p:sp>
      <p:sp>
        <p:nvSpPr>
          <p:cNvPr id="34" name="!!Rectangle 33">
            <a:extLst>
              <a:ext uri="{FF2B5EF4-FFF2-40B4-BE49-F238E27FC236}">
                <a16:creationId xmlns:a16="http://schemas.microsoft.com/office/drawing/2014/main" id="{80C6C567-C646-4BCF-B22E-59ACC922E106}"/>
              </a:ext>
            </a:extLst>
          </p:cNvPr>
          <p:cNvSpPr/>
          <p:nvPr/>
        </p:nvSpPr>
        <p:spPr>
          <a:xfrm>
            <a:off x="3147170" y="1101715"/>
            <a:ext cx="5882116" cy="456373"/>
          </a:xfrm>
          <a:prstGeom prst="rect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100"/>
              </a:lnSpc>
            </a:pP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35" name="!!ZoneTexte 5">
            <a:extLst>
              <a:ext uri="{FF2B5EF4-FFF2-40B4-BE49-F238E27FC236}">
                <a16:creationId xmlns:a16="http://schemas.microsoft.com/office/drawing/2014/main" id="{C29CF20E-D72D-4FE4-A32F-EFC7FCC426D5}"/>
              </a:ext>
            </a:extLst>
          </p:cNvPr>
          <p:cNvSpPr txBox="1"/>
          <p:nvPr/>
        </p:nvSpPr>
        <p:spPr>
          <a:xfrm>
            <a:off x="3147170" y="1076916"/>
            <a:ext cx="588211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700" dirty="0">
                <a:solidFill>
                  <a:schemeClr val="bg1"/>
                </a:solidFill>
              </a:rPr>
              <a:t>OF ACACIA </a:t>
            </a:r>
            <a:r>
              <a:rPr lang="en-GB" sz="2700" b="1" dirty="0">
                <a:solidFill>
                  <a:schemeClr val="bg1"/>
                </a:solidFill>
              </a:rPr>
              <a:t>SENEGAL</a:t>
            </a:r>
            <a:r>
              <a:rPr lang="en-GB" sz="2700" dirty="0">
                <a:solidFill>
                  <a:schemeClr val="bg1"/>
                </a:solidFill>
              </a:rPr>
              <a:t> AND </a:t>
            </a:r>
            <a:r>
              <a:rPr lang="en-GB" sz="2700" b="1" dirty="0">
                <a:solidFill>
                  <a:schemeClr val="bg1"/>
                </a:solidFill>
              </a:rPr>
              <a:t>SEYAL</a:t>
            </a:r>
          </a:p>
        </p:txBody>
      </p:sp>
      <p:sp>
        <p:nvSpPr>
          <p:cNvPr id="43" name="!!Forme libre : forme 42">
            <a:extLst>
              <a:ext uri="{FF2B5EF4-FFF2-40B4-BE49-F238E27FC236}">
                <a16:creationId xmlns:a16="http://schemas.microsoft.com/office/drawing/2014/main" id="{294F96C2-3254-4130-ADE8-A9E06554D61F}"/>
              </a:ext>
            </a:extLst>
          </p:cNvPr>
          <p:cNvSpPr/>
          <p:nvPr/>
        </p:nvSpPr>
        <p:spPr>
          <a:xfrm rot="13500000">
            <a:off x="6949555" y="1341674"/>
            <a:ext cx="5170226" cy="5170226"/>
          </a:xfrm>
          <a:custGeom>
            <a:avLst/>
            <a:gdLst>
              <a:gd name="connsiteX0" fmla="*/ 0 w 5170226"/>
              <a:gd name="connsiteY0" fmla="*/ 2531253 h 5170226"/>
              <a:gd name="connsiteX1" fmla="*/ 2531254 w 5170226"/>
              <a:gd name="connsiteY1" fmla="*/ 0 h 5170226"/>
              <a:gd name="connsiteX2" fmla="*/ 3496365 w 5170226"/>
              <a:gd name="connsiteY2" fmla="*/ 965111 h 5170226"/>
              <a:gd name="connsiteX3" fmla="*/ 4238105 w 5170226"/>
              <a:gd name="connsiteY3" fmla="*/ 965111 h 5170226"/>
              <a:gd name="connsiteX4" fmla="*/ 4238105 w 5170226"/>
              <a:gd name="connsiteY4" fmla="*/ 1706851 h 5170226"/>
              <a:gd name="connsiteX5" fmla="*/ 5170226 w 5170226"/>
              <a:gd name="connsiteY5" fmla="*/ 2638972 h 5170226"/>
              <a:gd name="connsiteX6" fmla="*/ 2638973 w 5170226"/>
              <a:gd name="connsiteY6" fmla="*/ 5170226 h 5170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70226" h="5170226">
                <a:moveTo>
                  <a:pt x="0" y="2531253"/>
                </a:moveTo>
                <a:lnTo>
                  <a:pt x="2531254" y="0"/>
                </a:lnTo>
                <a:lnTo>
                  <a:pt x="3496365" y="965111"/>
                </a:lnTo>
                <a:lnTo>
                  <a:pt x="4238105" y="965111"/>
                </a:lnTo>
                <a:lnTo>
                  <a:pt x="4238105" y="1706851"/>
                </a:lnTo>
                <a:lnTo>
                  <a:pt x="5170226" y="2638972"/>
                </a:lnTo>
                <a:lnTo>
                  <a:pt x="2638973" y="5170226"/>
                </a:lnTo>
                <a:close/>
              </a:path>
            </a:pathLst>
          </a:custGeom>
          <a:solidFill>
            <a:schemeClr val="accent4">
              <a:alpha val="80000"/>
            </a:schemeClr>
          </a:solidFill>
          <a:ln>
            <a:solidFill>
              <a:schemeClr val="bg1"/>
            </a:solidFill>
          </a:ln>
          <a:effectLst>
            <a:outerShdw blurRad="355600" dist="419100" dir="8100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!!Texturing agent">
            <a:extLst>
              <a:ext uri="{FF2B5EF4-FFF2-40B4-BE49-F238E27FC236}">
                <a16:creationId xmlns:a16="http://schemas.microsoft.com/office/drawing/2014/main" id="{E49FD4AD-D248-4C18-AB09-6B4C5FDA8AF6}"/>
              </a:ext>
            </a:extLst>
          </p:cNvPr>
          <p:cNvSpPr txBox="1"/>
          <p:nvPr/>
        </p:nvSpPr>
        <p:spPr>
          <a:xfrm>
            <a:off x="6960386" y="2311927"/>
            <a:ext cx="3592299" cy="15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700"/>
              </a:lnSpc>
            </a:pPr>
            <a:r>
              <a:rPr lang="en-US" sz="4000" b="1" dirty="0">
                <a:solidFill>
                  <a:schemeClr val="bg1"/>
                </a:solidFill>
                <a:latin typeface="+mj-lt"/>
              </a:rPr>
              <a:t>Film</a:t>
            </a:r>
          </a:p>
          <a:p>
            <a:pPr algn="r">
              <a:lnSpc>
                <a:spcPts val="3700"/>
              </a:lnSpc>
            </a:pPr>
            <a:r>
              <a:rPr lang="en-US" sz="4000" b="1" dirty="0">
                <a:solidFill>
                  <a:schemeClr val="bg1"/>
                </a:solidFill>
                <a:latin typeface="+mj-lt"/>
              </a:rPr>
              <a:t>Forming</a:t>
            </a:r>
          </a:p>
          <a:p>
            <a:pPr algn="r">
              <a:lnSpc>
                <a:spcPts val="3700"/>
              </a:lnSpc>
            </a:pPr>
            <a:r>
              <a:rPr lang="en-US" sz="4000" b="1" dirty="0">
                <a:solidFill>
                  <a:schemeClr val="bg1"/>
                </a:solidFill>
                <a:latin typeface="+mj-lt"/>
              </a:rPr>
              <a:t>Agent</a:t>
            </a:r>
          </a:p>
        </p:txBody>
      </p:sp>
      <p:sp>
        <p:nvSpPr>
          <p:cNvPr id="36" name="!!Influence...">
            <a:extLst>
              <a:ext uri="{FF2B5EF4-FFF2-40B4-BE49-F238E27FC236}">
                <a16:creationId xmlns:a16="http://schemas.microsoft.com/office/drawing/2014/main" id="{8D6614D9-7033-49D9-992C-01B133A46D6E}"/>
              </a:ext>
            </a:extLst>
          </p:cNvPr>
          <p:cNvSpPr txBox="1"/>
          <p:nvPr/>
        </p:nvSpPr>
        <p:spPr>
          <a:xfrm>
            <a:off x="7317062" y="4270014"/>
            <a:ext cx="325425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800"/>
              </a:lnSpc>
            </a:pPr>
            <a:r>
              <a:rPr lang="en-GB" sz="2500" dirty="0">
                <a:solidFill>
                  <a:schemeClr val="bg1"/>
                </a:solidFill>
              </a:rPr>
              <a:t>Protection</a:t>
            </a:r>
          </a:p>
          <a:p>
            <a:pPr algn="r">
              <a:lnSpc>
                <a:spcPts val="2800"/>
              </a:lnSpc>
            </a:pPr>
            <a:r>
              <a:rPr lang="en-GB" sz="2500" dirty="0">
                <a:solidFill>
                  <a:schemeClr val="bg1"/>
                </a:solidFill>
              </a:rPr>
              <a:t>against moisture</a:t>
            </a:r>
          </a:p>
          <a:p>
            <a:pPr algn="r">
              <a:lnSpc>
                <a:spcPts val="2800"/>
              </a:lnSpc>
            </a:pPr>
            <a:r>
              <a:rPr lang="en-GB" sz="2500" dirty="0">
                <a:solidFill>
                  <a:schemeClr val="bg1"/>
                </a:solidFill>
              </a:rPr>
              <a:t>and migration</a:t>
            </a:r>
          </a:p>
        </p:txBody>
      </p:sp>
      <p:sp>
        <p:nvSpPr>
          <p:cNvPr id="24" name="!!Ellipse 23">
            <a:extLst>
              <a:ext uri="{FF2B5EF4-FFF2-40B4-BE49-F238E27FC236}">
                <a16:creationId xmlns:a16="http://schemas.microsoft.com/office/drawing/2014/main" id="{5810AD17-6D6E-4293-B6EF-A2962DC7D4E5}"/>
              </a:ext>
            </a:extLst>
          </p:cNvPr>
          <p:cNvSpPr/>
          <p:nvPr/>
        </p:nvSpPr>
        <p:spPr>
          <a:xfrm>
            <a:off x="10722334" y="3387070"/>
            <a:ext cx="1079436" cy="107943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CFD99CB7-4456-489C-A55E-B33203EEC3EF}"/>
              </a:ext>
            </a:extLst>
          </p:cNvPr>
          <p:cNvCxnSpPr>
            <a:cxnSpLocks/>
          </p:cNvCxnSpPr>
          <p:nvPr/>
        </p:nvCxnSpPr>
        <p:spPr>
          <a:xfrm>
            <a:off x="9029286" y="3953403"/>
            <a:ext cx="142965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!!Graphique 3">
            <a:extLst>
              <a:ext uri="{FF2B5EF4-FFF2-40B4-BE49-F238E27FC236}">
                <a16:creationId xmlns:a16="http://schemas.microsoft.com/office/drawing/2014/main" id="{FF3AE079-2E2D-4698-9DB6-BFA27A8BAF39}"/>
              </a:ext>
            </a:extLst>
          </p:cNvPr>
          <p:cNvGrpSpPr/>
          <p:nvPr/>
        </p:nvGrpSpPr>
        <p:grpSpPr>
          <a:xfrm>
            <a:off x="-1137282" y="3578519"/>
            <a:ext cx="695617" cy="695630"/>
            <a:chOff x="5157526" y="228088"/>
            <a:chExt cx="1499964" cy="1499992"/>
          </a:xfrm>
        </p:grpSpPr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F7E251C0-9145-48B2-ACD9-FC4EFC0D4D57}"/>
                </a:ext>
              </a:extLst>
            </p:cNvPr>
            <p:cNvSpPr/>
            <p:nvPr/>
          </p:nvSpPr>
          <p:spPr>
            <a:xfrm>
              <a:off x="6080128" y="228088"/>
              <a:ext cx="577362" cy="577362"/>
            </a:xfrm>
            <a:custGeom>
              <a:avLst/>
              <a:gdLst>
                <a:gd name="connsiteX0" fmla="*/ 696 w 577361"/>
                <a:gd name="connsiteY0" fmla="*/ 515716 h 577361"/>
                <a:gd name="connsiteX1" fmla="*/ 63591 w 577361"/>
                <a:gd name="connsiteY1" fmla="*/ 578611 h 577361"/>
                <a:gd name="connsiteX2" fmla="*/ 429995 w 577361"/>
                <a:gd name="connsiteY2" fmla="*/ 508565 h 577361"/>
                <a:gd name="connsiteX3" fmla="*/ 577941 w 577361"/>
                <a:gd name="connsiteY3" fmla="*/ 374453 h 577361"/>
                <a:gd name="connsiteX4" fmla="*/ 577941 w 577361"/>
                <a:gd name="connsiteY4" fmla="*/ 374453 h 577361"/>
                <a:gd name="connsiteX5" fmla="*/ 520937 w 577361"/>
                <a:gd name="connsiteY5" fmla="*/ 311940 h 577361"/>
                <a:gd name="connsiteX6" fmla="*/ 474983 w 577361"/>
                <a:gd name="connsiteY6" fmla="*/ 314988 h 577361"/>
                <a:gd name="connsiteX7" fmla="*/ 422727 w 577361"/>
                <a:gd name="connsiteY7" fmla="*/ 262732 h 577361"/>
                <a:gd name="connsiteX8" fmla="*/ 426156 w 577361"/>
                <a:gd name="connsiteY8" fmla="*/ 210740 h 577361"/>
                <a:gd name="connsiteX9" fmla="*/ 410418 w 577361"/>
                <a:gd name="connsiteY9" fmla="*/ 168889 h 577361"/>
                <a:gd name="connsiteX10" fmla="*/ 368566 w 577361"/>
                <a:gd name="connsiteY10" fmla="*/ 153151 h 577361"/>
                <a:gd name="connsiteX11" fmla="*/ 316575 w 577361"/>
                <a:gd name="connsiteY11" fmla="*/ 156580 h 577361"/>
                <a:gd name="connsiteX12" fmla="*/ 264319 w 577361"/>
                <a:gd name="connsiteY12" fmla="*/ 104324 h 577361"/>
                <a:gd name="connsiteX13" fmla="*/ 267367 w 577361"/>
                <a:gd name="connsiteY13" fmla="*/ 58370 h 577361"/>
                <a:gd name="connsiteX14" fmla="*/ 204854 w 577361"/>
                <a:gd name="connsiteY14" fmla="*/ 1366 h 577361"/>
                <a:gd name="connsiteX15" fmla="*/ 204854 w 577361"/>
                <a:gd name="connsiteY15" fmla="*/ 1366 h 577361"/>
                <a:gd name="connsiteX16" fmla="*/ 70742 w 577361"/>
                <a:gd name="connsiteY16" fmla="*/ 149311 h 577361"/>
                <a:gd name="connsiteX17" fmla="*/ 696 w 577361"/>
                <a:gd name="connsiteY17" fmla="*/ 515716 h 577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7361" h="577361">
                  <a:moveTo>
                    <a:pt x="696" y="515716"/>
                  </a:moveTo>
                  <a:cubicBezTo>
                    <a:pt x="989" y="550241"/>
                    <a:pt x="29066" y="578347"/>
                    <a:pt x="63591" y="578611"/>
                  </a:cubicBezTo>
                  <a:cubicBezTo>
                    <a:pt x="178799" y="579548"/>
                    <a:pt x="317102" y="552409"/>
                    <a:pt x="429995" y="508565"/>
                  </a:cubicBezTo>
                  <a:cubicBezTo>
                    <a:pt x="490252" y="485148"/>
                    <a:pt x="567800" y="438285"/>
                    <a:pt x="577941" y="374453"/>
                  </a:cubicBezTo>
                  <a:lnTo>
                    <a:pt x="577941" y="374453"/>
                  </a:lnTo>
                  <a:cubicBezTo>
                    <a:pt x="583392" y="340134"/>
                    <a:pt x="555579" y="309654"/>
                    <a:pt x="520937" y="311940"/>
                  </a:cubicBezTo>
                  <a:lnTo>
                    <a:pt x="474983" y="314988"/>
                  </a:lnTo>
                  <a:cubicBezTo>
                    <a:pt x="445353" y="316951"/>
                    <a:pt x="420763" y="292362"/>
                    <a:pt x="422727" y="262732"/>
                  </a:cubicBezTo>
                  <a:lnTo>
                    <a:pt x="426156" y="210740"/>
                  </a:lnTo>
                  <a:cubicBezTo>
                    <a:pt x="427240" y="194416"/>
                    <a:pt x="420998" y="179498"/>
                    <a:pt x="410418" y="168889"/>
                  </a:cubicBezTo>
                  <a:cubicBezTo>
                    <a:pt x="399838" y="158309"/>
                    <a:pt x="384891" y="152066"/>
                    <a:pt x="368566" y="153151"/>
                  </a:cubicBezTo>
                  <a:lnTo>
                    <a:pt x="316575" y="156580"/>
                  </a:lnTo>
                  <a:cubicBezTo>
                    <a:pt x="286944" y="158543"/>
                    <a:pt x="262355" y="133954"/>
                    <a:pt x="264319" y="104324"/>
                  </a:cubicBezTo>
                  <a:lnTo>
                    <a:pt x="267367" y="58370"/>
                  </a:lnTo>
                  <a:cubicBezTo>
                    <a:pt x="269653" y="23699"/>
                    <a:pt x="239173" y="-4114"/>
                    <a:pt x="204854" y="1366"/>
                  </a:cubicBezTo>
                  <a:lnTo>
                    <a:pt x="204854" y="1366"/>
                  </a:lnTo>
                  <a:cubicBezTo>
                    <a:pt x="141021" y="11536"/>
                    <a:pt x="94129" y="89055"/>
                    <a:pt x="70742" y="149311"/>
                  </a:cubicBezTo>
                  <a:cubicBezTo>
                    <a:pt x="26897" y="262205"/>
                    <a:pt x="-212" y="400508"/>
                    <a:pt x="696" y="515716"/>
                  </a:cubicBezTo>
                  <a:close/>
                </a:path>
              </a:pathLst>
            </a:custGeom>
            <a:solidFill>
              <a:schemeClr val="bg1"/>
            </a:solidFill>
            <a:ln w="29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CDC8EA5B-5F58-4B0D-96BA-929A4B51CB6D}"/>
                </a:ext>
              </a:extLst>
            </p:cNvPr>
            <p:cNvSpPr/>
            <p:nvPr/>
          </p:nvSpPr>
          <p:spPr>
            <a:xfrm>
              <a:off x="6119209" y="484101"/>
              <a:ext cx="161192" cy="281354"/>
            </a:xfrm>
            <a:custGeom>
              <a:avLst/>
              <a:gdLst>
                <a:gd name="connsiteX0" fmla="*/ 24187 w 161192"/>
                <a:gd name="connsiteY0" fmla="*/ 282036 h 281353"/>
                <a:gd name="connsiteX1" fmla="*/ 20583 w 161192"/>
                <a:gd name="connsiteY1" fmla="*/ 281743 h 281353"/>
                <a:gd name="connsiteX2" fmla="*/ 2500 w 161192"/>
                <a:gd name="connsiteY2" fmla="*/ 256450 h 281353"/>
                <a:gd name="connsiteX3" fmla="*/ 122075 w 161192"/>
                <a:gd name="connsiteY3" fmla="*/ 9416 h 281353"/>
                <a:gd name="connsiteX4" fmla="*/ 153112 w 161192"/>
                <a:gd name="connsiteY4" fmla="*/ 7892 h 281353"/>
                <a:gd name="connsiteX5" fmla="*/ 154636 w 161192"/>
                <a:gd name="connsiteY5" fmla="*/ 38929 h 281353"/>
                <a:gd name="connsiteX6" fmla="*/ 45846 w 161192"/>
                <a:gd name="connsiteY6" fmla="*/ 263631 h 281353"/>
                <a:gd name="connsiteX7" fmla="*/ 24187 w 161192"/>
                <a:gd name="connsiteY7" fmla="*/ 282036 h 281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1192" h="281353">
                  <a:moveTo>
                    <a:pt x="24187" y="282036"/>
                  </a:moveTo>
                  <a:cubicBezTo>
                    <a:pt x="22986" y="282036"/>
                    <a:pt x="21784" y="281948"/>
                    <a:pt x="20583" y="281743"/>
                  </a:cubicBezTo>
                  <a:cubicBezTo>
                    <a:pt x="8596" y="279750"/>
                    <a:pt x="507" y="268437"/>
                    <a:pt x="2500" y="256450"/>
                  </a:cubicBezTo>
                  <a:cubicBezTo>
                    <a:pt x="9241" y="215830"/>
                    <a:pt x="64192" y="73277"/>
                    <a:pt x="122075" y="9416"/>
                  </a:cubicBezTo>
                  <a:cubicBezTo>
                    <a:pt x="130223" y="418"/>
                    <a:pt x="144115" y="-256"/>
                    <a:pt x="153112" y="7892"/>
                  </a:cubicBezTo>
                  <a:cubicBezTo>
                    <a:pt x="162109" y="16039"/>
                    <a:pt x="162784" y="29961"/>
                    <a:pt x="154636" y="38929"/>
                  </a:cubicBezTo>
                  <a:cubicBezTo>
                    <a:pt x="103406" y="95434"/>
                    <a:pt x="50975" y="232682"/>
                    <a:pt x="45846" y="263631"/>
                  </a:cubicBezTo>
                  <a:cubicBezTo>
                    <a:pt x="44087" y="274416"/>
                    <a:pt x="34768" y="282036"/>
                    <a:pt x="24187" y="28203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69544F60-4C21-4CAE-A52A-CFE38A998152}"/>
                </a:ext>
              </a:extLst>
            </p:cNvPr>
            <p:cNvSpPr/>
            <p:nvPr/>
          </p:nvSpPr>
          <p:spPr>
            <a:xfrm>
              <a:off x="6119210" y="605786"/>
              <a:ext cx="281354" cy="161192"/>
            </a:xfrm>
            <a:custGeom>
              <a:avLst/>
              <a:gdLst>
                <a:gd name="connsiteX0" fmla="*/ 24157 w 281353"/>
                <a:gd name="connsiteY0" fmla="*/ 160351 h 161192"/>
                <a:gd name="connsiteX1" fmla="*/ 2499 w 281353"/>
                <a:gd name="connsiteY1" fmla="*/ 141975 h 161192"/>
                <a:gd name="connsiteX2" fmla="*/ 20582 w 281353"/>
                <a:gd name="connsiteY2" fmla="*/ 116682 h 161192"/>
                <a:gd name="connsiteX3" fmla="*/ 245284 w 281353"/>
                <a:gd name="connsiteY3" fmla="*/ 7892 h 161192"/>
                <a:gd name="connsiteX4" fmla="*/ 276321 w 281353"/>
                <a:gd name="connsiteY4" fmla="*/ 9416 h 161192"/>
                <a:gd name="connsiteX5" fmla="*/ 274797 w 281353"/>
                <a:gd name="connsiteY5" fmla="*/ 40453 h 161192"/>
                <a:gd name="connsiteX6" fmla="*/ 27762 w 281353"/>
                <a:gd name="connsiteY6" fmla="*/ 160028 h 161192"/>
                <a:gd name="connsiteX7" fmla="*/ 24157 w 281353"/>
                <a:gd name="connsiteY7" fmla="*/ 160351 h 161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353" h="161192">
                  <a:moveTo>
                    <a:pt x="24157" y="160351"/>
                  </a:moveTo>
                  <a:cubicBezTo>
                    <a:pt x="13607" y="160351"/>
                    <a:pt x="4287" y="152730"/>
                    <a:pt x="2499" y="141975"/>
                  </a:cubicBezTo>
                  <a:cubicBezTo>
                    <a:pt x="506" y="129988"/>
                    <a:pt x="8624" y="118675"/>
                    <a:pt x="20582" y="116682"/>
                  </a:cubicBezTo>
                  <a:cubicBezTo>
                    <a:pt x="51531" y="111553"/>
                    <a:pt x="188779" y="59122"/>
                    <a:pt x="245284" y="7892"/>
                  </a:cubicBezTo>
                  <a:cubicBezTo>
                    <a:pt x="254281" y="-256"/>
                    <a:pt x="268173" y="418"/>
                    <a:pt x="276321" y="9416"/>
                  </a:cubicBezTo>
                  <a:cubicBezTo>
                    <a:pt x="284468" y="18413"/>
                    <a:pt x="283794" y="32305"/>
                    <a:pt x="274797" y="40453"/>
                  </a:cubicBezTo>
                  <a:cubicBezTo>
                    <a:pt x="210935" y="98335"/>
                    <a:pt x="68383" y="153287"/>
                    <a:pt x="27762" y="160028"/>
                  </a:cubicBezTo>
                  <a:cubicBezTo>
                    <a:pt x="26561" y="160263"/>
                    <a:pt x="25330" y="160351"/>
                    <a:pt x="24157" y="16035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432DAAAF-9935-4F1F-8B49-3A4ABC2F4C0E}"/>
                </a:ext>
              </a:extLst>
            </p:cNvPr>
            <p:cNvSpPr/>
            <p:nvPr/>
          </p:nvSpPr>
          <p:spPr>
            <a:xfrm>
              <a:off x="6080154" y="542988"/>
              <a:ext cx="263769" cy="263769"/>
            </a:xfrm>
            <a:custGeom>
              <a:avLst/>
              <a:gdLst>
                <a:gd name="connsiteX0" fmla="*/ 22152 w 263769"/>
                <a:gd name="connsiteY0" fmla="*/ 674 h 263769"/>
                <a:gd name="connsiteX1" fmla="*/ 699 w 263769"/>
                <a:gd name="connsiteY1" fmla="*/ 200816 h 263769"/>
                <a:gd name="connsiteX2" fmla="*/ 63594 w 263769"/>
                <a:gd name="connsiteY2" fmla="*/ 263711 h 263769"/>
                <a:gd name="connsiteX3" fmla="*/ 263736 w 263769"/>
                <a:gd name="connsiteY3" fmla="*/ 242257 h 263769"/>
                <a:gd name="connsiteX4" fmla="*/ 165350 w 263769"/>
                <a:gd name="connsiteY4" fmla="*/ 99060 h 263769"/>
                <a:gd name="connsiteX5" fmla="*/ 22152 w 263769"/>
                <a:gd name="connsiteY5" fmla="*/ 674 h 263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3769" h="263769">
                  <a:moveTo>
                    <a:pt x="22152" y="674"/>
                  </a:moveTo>
                  <a:cubicBezTo>
                    <a:pt x="7938" y="69020"/>
                    <a:pt x="172" y="138303"/>
                    <a:pt x="699" y="200816"/>
                  </a:cubicBezTo>
                  <a:cubicBezTo>
                    <a:pt x="992" y="235341"/>
                    <a:pt x="29069" y="263447"/>
                    <a:pt x="63594" y="263711"/>
                  </a:cubicBezTo>
                  <a:cubicBezTo>
                    <a:pt x="126107" y="264209"/>
                    <a:pt x="195390" y="256442"/>
                    <a:pt x="263736" y="242257"/>
                  </a:cubicBezTo>
                  <a:cubicBezTo>
                    <a:pt x="240671" y="190295"/>
                    <a:pt x="207905" y="141615"/>
                    <a:pt x="165350" y="99060"/>
                  </a:cubicBezTo>
                  <a:cubicBezTo>
                    <a:pt x="122795" y="56505"/>
                    <a:pt x="74115" y="23739"/>
                    <a:pt x="22152" y="674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29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68F6D0D7-704B-4E0E-BB7C-F613BA191E90}"/>
                </a:ext>
              </a:extLst>
            </p:cNvPr>
            <p:cNvSpPr/>
            <p:nvPr/>
          </p:nvSpPr>
          <p:spPr>
            <a:xfrm>
              <a:off x="5157526" y="1150718"/>
              <a:ext cx="577362" cy="577362"/>
            </a:xfrm>
            <a:custGeom>
              <a:avLst/>
              <a:gdLst>
                <a:gd name="connsiteX0" fmla="*/ 515716 w 577361"/>
                <a:gd name="connsiteY0" fmla="*/ 698 h 577361"/>
                <a:gd name="connsiteX1" fmla="*/ 578611 w 577361"/>
                <a:gd name="connsiteY1" fmla="*/ 63592 h 577361"/>
                <a:gd name="connsiteX2" fmla="*/ 508565 w 577361"/>
                <a:gd name="connsiteY2" fmla="*/ 429997 h 577361"/>
                <a:gd name="connsiteX3" fmla="*/ 374453 w 577361"/>
                <a:gd name="connsiteY3" fmla="*/ 577942 h 577361"/>
                <a:gd name="connsiteX4" fmla="*/ 374453 w 577361"/>
                <a:gd name="connsiteY4" fmla="*/ 577942 h 577361"/>
                <a:gd name="connsiteX5" fmla="*/ 311940 w 577361"/>
                <a:gd name="connsiteY5" fmla="*/ 520939 h 577361"/>
                <a:gd name="connsiteX6" fmla="*/ 314988 w 577361"/>
                <a:gd name="connsiteY6" fmla="*/ 474984 h 577361"/>
                <a:gd name="connsiteX7" fmla="*/ 262732 w 577361"/>
                <a:gd name="connsiteY7" fmla="*/ 422728 h 577361"/>
                <a:gd name="connsiteX8" fmla="*/ 210740 w 577361"/>
                <a:gd name="connsiteY8" fmla="*/ 426157 h 577361"/>
                <a:gd name="connsiteX9" fmla="*/ 168889 w 577361"/>
                <a:gd name="connsiteY9" fmla="*/ 410419 h 577361"/>
                <a:gd name="connsiteX10" fmla="*/ 153151 w 577361"/>
                <a:gd name="connsiteY10" fmla="*/ 368568 h 577361"/>
                <a:gd name="connsiteX11" fmla="*/ 156580 w 577361"/>
                <a:gd name="connsiteY11" fmla="*/ 316576 h 577361"/>
                <a:gd name="connsiteX12" fmla="*/ 104324 w 577361"/>
                <a:gd name="connsiteY12" fmla="*/ 264320 h 577361"/>
                <a:gd name="connsiteX13" fmla="*/ 58370 w 577361"/>
                <a:gd name="connsiteY13" fmla="*/ 267368 h 577361"/>
                <a:gd name="connsiteX14" fmla="*/ 1366 w 577361"/>
                <a:gd name="connsiteY14" fmla="*/ 204855 h 577361"/>
                <a:gd name="connsiteX15" fmla="*/ 1366 w 577361"/>
                <a:gd name="connsiteY15" fmla="*/ 204855 h 577361"/>
                <a:gd name="connsiteX16" fmla="*/ 149311 w 577361"/>
                <a:gd name="connsiteY16" fmla="*/ 70743 h 577361"/>
                <a:gd name="connsiteX17" fmla="*/ 515716 w 577361"/>
                <a:gd name="connsiteY17" fmla="*/ 698 h 577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7361" h="577361">
                  <a:moveTo>
                    <a:pt x="515716" y="698"/>
                  </a:moveTo>
                  <a:cubicBezTo>
                    <a:pt x="550241" y="991"/>
                    <a:pt x="578347" y="29067"/>
                    <a:pt x="578611" y="63592"/>
                  </a:cubicBezTo>
                  <a:cubicBezTo>
                    <a:pt x="579548" y="178800"/>
                    <a:pt x="552409" y="317103"/>
                    <a:pt x="508565" y="429997"/>
                  </a:cubicBezTo>
                  <a:cubicBezTo>
                    <a:pt x="485148" y="490253"/>
                    <a:pt x="438285" y="567802"/>
                    <a:pt x="374453" y="577942"/>
                  </a:cubicBezTo>
                  <a:lnTo>
                    <a:pt x="374453" y="577942"/>
                  </a:lnTo>
                  <a:cubicBezTo>
                    <a:pt x="340134" y="583393"/>
                    <a:pt x="309654" y="555580"/>
                    <a:pt x="311940" y="520939"/>
                  </a:cubicBezTo>
                  <a:lnTo>
                    <a:pt x="314988" y="474984"/>
                  </a:lnTo>
                  <a:cubicBezTo>
                    <a:pt x="316951" y="445354"/>
                    <a:pt x="292362" y="420765"/>
                    <a:pt x="262732" y="422728"/>
                  </a:cubicBezTo>
                  <a:lnTo>
                    <a:pt x="210740" y="426157"/>
                  </a:lnTo>
                  <a:cubicBezTo>
                    <a:pt x="194416" y="427242"/>
                    <a:pt x="179469" y="420999"/>
                    <a:pt x="168889" y="410419"/>
                  </a:cubicBezTo>
                  <a:cubicBezTo>
                    <a:pt x="158309" y="399839"/>
                    <a:pt x="152066" y="384892"/>
                    <a:pt x="153151" y="368568"/>
                  </a:cubicBezTo>
                  <a:lnTo>
                    <a:pt x="156580" y="316576"/>
                  </a:lnTo>
                  <a:cubicBezTo>
                    <a:pt x="158543" y="286946"/>
                    <a:pt x="133954" y="262357"/>
                    <a:pt x="104324" y="264320"/>
                  </a:cubicBezTo>
                  <a:lnTo>
                    <a:pt x="58370" y="267368"/>
                  </a:lnTo>
                  <a:cubicBezTo>
                    <a:pt x="23699" y="269654"/>
                    <a:pt x="-4114" y="239174"/>
                    <a:pt x="1366" y="204855"/>
                  </a:cubicBezTo>
                  <a:lnTo>
                    <a:pt x="1366" y="204855"/>
                  </a:lnTo>
                  <a:cubicBezTo>
                    <a:pt x="11536" y="141023"/>
                    <a:pt x="89055" y="94131"/>
                    <a:pt x="149311" y="70743"/>
                  </a:cubicBezTo>
                  <a:cubicBezTo>
                    <a:pt x="262205" y="26899"/>
                    <a:pt x="400508" y="-240"/>
                    <a:pt x="515716" y="698"/>
                  </a:cubicBezTo>
                  <a:close/>
                </a:path>
              </a:pathLst>
            </a:custGeom>
            <a:solidFill>
              <a:schemeClr val="bg1"/>
            </a:solidFill>
            <a:ln w="29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493DF8EC-0F1A-4C7A-BC49-3B98069772D9}"/>
                </a:ext>
              </a:extLst>
            </p:cNvPr>
            <p:cNvSpPr/>
            <p:nvPr/>
          </p:nvSpPr>
          <p:spPr>
            <a:xfrm>
              <a:off x="5413539" y="1189779"/>
              <a:ext cx="281354" cy="161192"/>
            </a:xfrm>
            <a:custGeom>
              <a:avLst/>
              <a:gdLst>
                <a:gd name="connsiteX0" fmla="*/ 24187 w 281353"/>
                <a:gd name="connsiteY0" fmla="*/ 160343 h 161192"/>
                <a:gd name="connsiteX1" fmla="*/ 7892 w 281353"/>
                <a:gd name="connsiteY1" fmla="*/ 153133 h 161192"/>
                <a:gd name="connsiteX2" fmla="*/ 9416 w 281353"/>
                <a:gd name="connsiteY2" fmla="*/ 122067 h 161192"/>
                <a:gd name="connsiteX3" fmla="*/ 256450 w 281353"/>
                <a:gd name="connsiteY3" fmla="*/ 2492 h 161192"/>
                <a:gd name="connsiteX4" fmla="*/ 281743 w 281353"/>
                <a:gd name="connsiteY4" fmla="*/ 20575 h 161192"/>
                <a:gd name="connsiteX5" fmla="*/ 263660 w 281353"/>
                <a:gd name="connsiteY5" fmla="*/ 45867 h 161192"/>
                <a:gd name="connsiteX6" fmla="*/ 38958 w 281353"/>
                <a:gd name="connsiteY6" fmla="*/ 154657 h 161192"/>
                <a:gd name="connsiteX7" fmla="*/ 24187 w 281353"/>
                <a:gd name="connsiteY7" fmla="*/ 160343 h 161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353" h="161192">
                  <a:moveTo>
                    <a:pt x="24187" y="160343"/>
                  </a:moveTo>
                  <a:cubicBezTo>
                    <a:pt x="18208" y="160343"/>
                    <a:pt x="12229" y="157911"/>
                    <a:pt x="7892" y="153133"/>
                  </a:cubicBezTo>
                  <a:cubicBezTo>
                    <a:pt x="-256" y="144136"/>
                    <a:pt x="418" y="130244"/>
                    <a:pt x="9416" y="122067"/>
                  </a:cubicBezTo>
                  <a:cubicBezTo>
                    <a:pt x="73277" y="64184"/>
                    <a:pt x="215830" y="9233"/>
                    <a:pt x="256450" y="2492"/>
                  </a:cubicBezTo>
                  <a:cubicBezTo>
                    <a:pt x="268408" y="528"/>
                    <a:pt x="279750" y="8617"/>
                    <a:pt x="281743" y="20575"/>
                  </a:cubicBezTo>
                  <a:cubicBezTo>
                    <a:pt x="283736" y="32562"/>
                    <a:pt x="275618" y="43874"/>
                    <a:pt x="263660" y="45867"/>
                  </a:cubicBezTo>
                  <a:cubicBezTo>
                    <a:pt x="232682" y="50996"/>
                    <a:pt x="95463" y="103428"/>
                    <a:pt x="38958" y="154657"/>
                  </a:cubicBezTo>
                  <a:cubicBezTo>
                    <a:pt x="34738" y="158467"/>
                    <a:pt x="29462" y="160343"/>
                    <a:pt x="24187" y="16034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BA7BAC02-A5ED-41A8-86C5-FB31A8FEB2DC}"/>
                </a:ext>
              </a:extLst>
            </p:cNvPr>
            <p:cNvSpPr/>
            <p:nvPr/>
          </p:nvSpPr>
          <p:spPr>
            <a:xfrm>
              <a:off x="5535253" y="1189800"/>
              <a:ext cx="161192" cy="281354"/>
            </a:xfrm>
            <a:custGeom>
              <a:avLst/>
              <a:gdLst>
                <a:gd name="connsiteX0" fmla="*/ 24158 w 161192"/>
                <a:gd name="connsiteY0" fmla="*/ 282007 h 281353"/>
                <a:gd name="connsiteX1" fmla="*/ 9416 w 161192"/>
                <a:gd name="connsiteY1" fmla="*/ 276322 h 281353"/>
                <a:gd name="connsiteX2" fmla="*/ 7892 w 161192"/>
                <a:gd name="connsiteY2" fmla="*/ 245285 h 281353"/>
                <a:gd name="connsiteX3" fmla="*/ 116682 w 161192"/>
                <a:gd name="connsiteY3" fmla="*/ 20583 h 281353"/>
                <a:gd name="connsiteX4" fmla="*/ 141975 w 161192"/>
                <a:gd name="connsiteY4" fmla="*/ 2500 h 281353"/>
                <a:gd name="connsiteX5" fmla="*/ 160057 w 161192"/>
                <a:gd name="connsiteY5" fmla="*/ 27792 h 281353"/>
                <a:gd name="connsiteX6" fmla="*/ 40482 w 161192"/>
                <a:gd name="connsiteY6" fmla="*/ 274827 h 281353"/>
                <a:gd name="connsiteX7" fmla="*/ 24158 w 161192"/>
                <a:gd name="connsiteY7" fmla="*/ 282007 h 281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1192" h="281353">
                  <a:moveTo>
                    <a:pt x="24158" y="282007"/>
                  </a:moveTo>
                  <a:cubicBezTo>
                    <a:pt x="18882" y="282007"/>
                    <a:pt x="13607" y="280132"/>
                    <a:pt x="9416" y="276322"/>
                  </a:cubicBezTo>
                  <a:cubicBezTo>
                    <a:pt x="418" y="268174"/>
                    <a:pt x="-256" y="254282"/>
                    <a:pt x="7892" y="245285"/>
                  </a:cubicBezTo>
                  <a:cubicBezTo>
                    <a:pt x="59122" y="188780"/>
                    <a:pt x="111553" y="51532"/>
                    <a:pt x="116682" y="20583"/>
                  </a:cubicBezTo>
                  <a:cubicBezTo>
                    <a:pt x="118675" y="8596"/>
                    <a:pt x="129988" y="507"/>
                    <a:pt x="141975" y="2500"/>
                  </a:cubicBezTo>
                  <a:cubicBezTo>
                    <a:pt x="153961" y="4493"/>
                    <a:pt x="162050" y="15805"/>
                    <a:pt x="160057" y="27792"/>
                  </a:cubicBezTo>
                  <a:cubicBezTo>
                    <a:pt x="153317" y="68413"/>
                    <a:pt x="98335" y="210965"/>
                    <a:pt x="40482" y="274827"/>
                  </a:cubicBezTo>
                  <a:cubicBezTo>
                    <a:pt x="36115" y="279575"/>
                    <a:pt x="30136" y="282007"/>
                    <a:pt x="24158" y="282007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46013D6C-B436-4084-ADDA-EF9CF5488541}"/>
                </a:ext>
              </a:extLst>
            </p:cNvPr>
            <p:cNvSpPr/>
            <p:nvPr/>
          </p:nvSpPr>
          <p:spPr>
            <a:xfrm>
              <a:off x="5472426" y="1150719"/>
              <a:ext cx="263769" cy="263769"/>
            </a:xfrm>
            <a:custGeom>
              <a:avLst/>
              <a:gdLst>
                <a:gd name="connsiteX0" fmla="*/ 674 w 263769"/>
                <a:gd name="connsiteY0" fmla="*/ 22150 h 263769"/>
                <a:gd name="connsiteX1" fmla="*/ 200816 w 263769"/>
                <a:gd name="connsiteY1" fmla="*/ 697 h 263769"/>
                <a:gd name="connsiteX2" fmla="*/ 263711 w 263769"/>
                <a:gd name="connsiteY2" fmla="*/ 63591 h 263769"/>
                <a:gd name="connsiteX3" fmla="*/ 242257 w 263769"/>
                <a:gd name="connsiteY3" fmla="*/ 263733 h 263769"/>
                <a:gd name="connsiteX4" fmla="*/ 99060 w 263769"/>
                <a:gd name="connsiteY4" fmla="*/ 165347 h 263769"/>
                <a:gd name="connsiteX5" fmla="*/ 674 w 263769"/>
                <a:gd name="connsiteY5" fmla="*/ 22150 h 263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3769" h="263769">
                  <a:moveTo>
                    <a:pt x="674" y="22150"/>
                  </a:moveTo>
                  <a:cubicBezTo>
                    <a:pt x="69020" y="7936"/>
                    <a:pt x="138303" y="198"/>
                    <a:pt x="200816" y="697"/>
                  </a:cubicBezTo>
                  <a:cubicBezTo>
                    <a:pt x="235341" y="990"/>
                    <a:pt x="263447" y="29066"/>
                    <a:pt x="263711" y="63591"/>
                  </a:cubicBezTo>
                  <a:cubicBezTo>
                    <a:pt x="264209" y="126104"/>
                    <a:pt x="256442" y="195388"/>
                    <a:pt x="242257" y="263733"/>
                  </a:cubicBezTo>
                  <a:cubicBezTo>
                    <a:pt x="190295" y="240668"/>
                    <a:pt x="141615" y="207902"/>
                    <a:pt x="99060" y="165347"/>
                  </a:cubicBezTo>
                  <a:cubicBezTo>
                    <a:pt x="56505" y="122793"/>
                    <a:pt x="23739" y="74112"/>
                    <a:pt x="674" y="221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29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990F2961-C159-4A61-A491-057DFC194FE6}"/>
                </a:ext>
              </a:extLst>
            </p:cNvPr>
            <p:cNvSpPr/>
            <p:nvPr/>
          </p:nvSpPr>
          <p:spPr>
            <a:xfrm>
              <a:off x="5482918" y="553480"/>
              <a:ext cx="849923" cy="849923"/>
            </a:xfrm>
            <a:custGeom>
              <a:avLst/>
              <a:gdLst>
                <a:gd name="connsiteX0" fmla="*/ 850480 w 849923"/>
                <a:gd name="connsiteY0" fmla="*/ 425577 h 849923"/>
                <a:gd name="connsiteX1" fmla="*/ 425577 w 849923"/>
                <a:gd name="connsiteY1" fmla="*/ 850480 h 849923"/>
                <a:gd name="connsiteX2" fmla="*/ 674 w 849923"/>
                <a:gd name="connsiteY2" fmla="*/ 425577 h 849923"/>
                <a:gd name="connsiteX3" fmla="*/ 425577 w 849923"/>
                <a:gd name="connsiteY3" fmla="*/ 674 h 849923"/>
                <a:gd name="connsiteX4" fmla="*/ 850480 w 849923"/>
                <a:gd name="connsiteY4" fmla="*/ 425577 h 849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9923" h="849923">
                  <a:moveTo>
                    <a:pt x="850480" y="425577"/>
                  </a:moveTo>
                  <a:cubicBezTo>
                    <a:pt x="850480" y="660244"/>
                    <a:pt x="660244" y="850480"/>
                    <a:pt x="425577" y="850480"/>
                  </a:cubicBezTo>
                  <a:cubicBezTo>
                    <a:pt x="190910" y="850480"/>
                    <a:pt x="674" y="660244"/>
                    <a:pt x="674" y="425577"/>
                  </a:cubicBezTo>
                  <a:cubicBezTo>
                    <a:pt x="674" y="190910"/>
                    <a:pt x="190910" y="674"/>
                    <a:pt x="425577" y="674"/>
                  </a:cubicBezTo>
                  <a:cubicBezTo>
                    <a:pt x="660244" y="674"/>
                    <a:pt x="850480" y="190910"/>
                    <a:pt x="850480" y="425577"/>
                  </a:cubicBezTo>
                  <a:close/>
                </a:path>
              </a:pathLst>
            </a:custGeom>
            <a:solidFill>
              <a:schemeClr val="accent1"/>
            </a:solidFill>
            <a:ln w="29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744B975A-E917-46A2-9897-737096225537}"/>
                </a:ext>
              </a:extLst>
            </p:cNvPr>
            <p:cNvSpPr/>
            <p:nvPr/>
          </p:nvSpPr>
          <p:spPr>
            <a:xfrm>
              <a:off x="5754400" y="551972"/>
              <a:ext cx="424962" cy="427892"/>
            </a:xfrm>
            <a:custGeom>
              <a:avLst/>
              <a:gdLst>
                <a:gd name="connsiteX0" fmla="*/ 94689 w 424961"/>
                <a:gd name="connsiteY0" fmla="*/ 6344 h 427892"/>
                <a:gd name="connsiteX1" fmla="*/ 7293 w 424961"/>
                <a:gd name="connsiteY1" fmla="*/ 267505 h 427892"/>
                <a:gd name="connsiteX2" fmla="*/ 154095 w 424961"/>
                <a:gd name="connsiteY2" fmla="*/ 427085 h 427892"/>
                <a:gd name="connsiteX3" fmla="*/ 313676 w 424961"/>
                <a:gd name="connsiteY3" fmla="*/ 114314 h 427892"/>
                <a:gd name="connsiteX4" fmla="*/ 423550 w 424961"/>
                <a:gd name="connsiteY4" fmla="*/ 98517 h 427892"/>
                <a:gd name="connsiteX5" fmla="*/ 94689 w 424961"/>
                <a:gd name="connsiteY5" fmla="*/ 6344 h 427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4961" h="427892">
                  <a:moveTo>
                    <a:pt x="94689" y="6344"/>
                  </a:moveTo>
                  <a:cubicBezTo>
                    <a:pt x="31413" y="74104"/>
                    <a:pt x="-13369" y="164254"/>
                    <a:pt x="7293" y="267505"/>
                  </a:cubicBezTo>
                  <a:cubicBezTo>
                    <a:pt x="27515" y="368558"/>
                    <a:pt x="130708" y="420696"/>
                    <a:pt x="154095" y="427085"/>
                  </a:cubicBezTo>
                  <a:cubicBezTo>
                    <a:pt x="81764" y="299421"/>
                    <a:pt x="182026" y="149424"/>
                    <a:pt x="313676" y="114314"/>
                  </a:cubicBezTo>
                  <a:cubicBezTo>
                    <a:pt x="356729" y="102825"/>
                    <a:pt x="393979" y="98956"/>
                    <a:pt x="423550" y="98517"/>
                  </a:cubicBezTo>
                  <a:cubicBezTo>
                    <a:pt x="329209" y="20998"/>
                    <a:pt x="209311" y="-9746"/>
                    <a:pt x="94689" y="634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50D909C2-4229-4C95-94FA-DB87EEC3915E}"/>
                </a:ext>
              </a:extLst>
            </p:cNvPr>
            <p:cNvSpPr/>
            <p:nvPr/>
          </p:nvSpPr>
          <p:spPr>
            <a:xfrm>
              <a:off x="5481407" y="707433"/>
              <a:ext cx="427892" cy="424962"/>
            </a:xfrm>
            <a:custGeom>
              <a:avLst/>
              <a:gdLst>
                <a:gd name="connsiteX0" fmla="*/ 6346 w 427892"/>
                <a:gd name="connsiteY0" fmla="*/ 331030 h 424961"/>
                <a:gd name="connsiteX1" fmla="*/ 267507 w 427892"/>
                <a:gd name="connsiteY1" fmla="*/ 418455 h 424961"/>
                <a:gd name="connsiteX2" fmla="*/ 427088 w 427892"/>
                <a:gd name="connsiteY2" fmla="*/ 271653 h 424961"/>
                <a:gd name="connsiteX3" fmla="*/ 114316 w 427892"/>
                <a:gd name="connsiteY3" fmla="*/ 112073 h 424961"/>
                <a:gd name="connsiteX4" fmla="*/ 98519 w 427892"/>
                <a:gd name="connsiteY4" fmla="*/ 2198 h 424961"/>
                <a:gd name="connsiteX5" fmla="*/ 6346 w 427892"/>
                <a:gd name="connsiteY5" fmla="*/ 331030 h 424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7892" h="424961">
                  <a:moveTo>
                    <a:pt x="6346" y="331030"/>
                  </a:moveTo>
                  <a:cubicBezTo>
                    <a:pt x="74106" y="394306"/>
                    <a:pt x="164256" y="439088"/>
                    <a:pt x="267507" y="418455"/>
                  </a:cubicBezTo>
                  <a:cubicBezTo>
                    <a:pt x="368560" y="398233"/>
                    <a:pt x="420699" y="295041"/>
                    <a:pt x="427088" y="271653"/>
                  </a:cubicBezTo>
                  <a:cubicBezTo>
                    <a:pt x="299423" y="343984"/>
                    <a:pt x="149427" y="243723"/>
                    <a:pt x="114316" y="112073"/>
                  </a:cubicBezTo>
                  <a:cubicBezTo>
                    <a:pt x="102827" y="69020"/>
                    <a:pt x="98959" y="31770"/>
                    <a:pt x="98519" y="2198"/>
                  </a:cubicBezTo>
                  <a:cubicBezTo>
                    <a:pt x="20971" y="96510"/>
                    <a:pt x="-9744" y="216408"/>
                    <a:pt x="6346" y="33103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CD21BD99-B241-4644-9629-EA4F8FFE5FF8}"/>
                </a:ext>
              </a:extLst>
            </p:cNvPr>
            <p:cNvSpPr/>
            <p:nvPr/>
          </p:nvSpPr>
          <p:spPr>
            <a:xfrm>
              <a:off x="5636842" y="976859"/>
              <a:ext cx="424962" cy="427892"/>
            </a:xfrm>
            <a:custGeom>
              <a:avLst/>
              <a:gdLst>
                <a:gd name="connsiteX0" fmla="*/ 331030 w 424961"/>
                <a:gd name="connsiteY0" fmla="*/ 422939 h 427892"/>
                <a:gd name="connsiteX1" fmla="*/ 418455 w 424961"/>
                <a:gd name="connsiteY1" fmla="*/ 161779 h 427892"/>
                <a:gd name="connsiteX2" fmla="*/ 271653 w 424961"/>
                <a:gd name="connsiteY2" fmla="*/ 2198 h 427892"/>
                <a:gd name="connsiteX3" fmla="*/ 112073 w 424961"/>
                <a:gd name="connsiteY3" fmla="*/ 314970 h 427892"/>
                <a:gd name="connsiteX4" fmla="*/ 2198 w 424961"/>
                <a:gd name="connsiteY4" fmla="*/ 330767 h 427892"/>
                <a:gd name="connsiteX5" fmla="*/ 331030 w 424961"/>
                <a:gd name="connsiteY5" fmla="*/ 422939 h 427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4961" h="427892">
                  <a:moveTo>
                    <a:pt x="331030" y="422939"/>
                  </a:moveTo>
                  <a:cubicBezTo>
                    <a:pt x="394306" y="355180"/>
                    <a:pt x="439088" y="265029"/>
                    <a:pt x="418455" y="161779"/>
                  </a:cubicBezTo>
                  <a:cubicBezTo>
                    <a:pt x="398233" y="60726"/>
                    <a:pt x="295041" y="8587"/>
                    <a:pt x="271653" y="2198"/>
                  </a:cubicBezTo>
                  <a:cubicBezTo>
                    <a:pt x="343984" y="129862"/>
                    <a:pt x="243723" y="279859"/>
                    <a:pt x="112073" y="314970"/>
                  </a:cubicBezTo>
                  <a:cubicBezTo>
                    <a:pt x="69020" y="326458"/>
                    <a:pt x="31770" y="330327"/>
                    <a:pt x="2198" y="330767"/>
                  </a:cubicBezTo>
                  <a:cubicBezTo>
                    <a:pt x="96510" y="408286"/>
                    <a:pt x="216437" y="439029"/>
                    <a:pt x="331030" y="42293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07C47DA4-70E9-4D57-8241-CB5B80CCE362}"/>
                </a:ext>
              </a:extLst>
            </p:cNvPr>
            <p:cNvSpPr/>
            <p:nvPr/>
          </p:nvSpPr>
          <p:spPr>
            <a:xfrm>
              <a:off x="5906298" y="824962"/>
              <a:ext cx="427893" cy="424963"/>
            </a:xfrm>
            <a:custGeom>
              <a:avLst/>
              <a:gdLst>
                <a:gd name="connsiteX0" fmla="*/ 422939 w 427892"/>
                <a:gd name="connsiteY0" fmla="*/ 94689 h 424961"/>
                <a:gd name="connsiteX1" fmla="*/ 161779 w 427892"/>
                <a:gd name="connsiteY1" fmla="*/ 7293 h 424961"/>
                <a:gd name="connsiteX2" fmla="*/ 2198 w 427892"/>
                <a:gd name="connsiteY2" fmla="*/ 154095 h 424961"/>
                <a:gd name="connsiteX3" fmla="*/ 314970 w 427892"/>
                <a:gd name="connsiteY3" fmla="*/ 313676 h 424961"/>
                <a:gd name="connsiteX4" fmla="*/ 330767 w 427892"/>
                <a:gd name="connsiteY4" fmla="*/ 423550 h 424961"/>
                <a:gd name="connsiteX5" fmla="*/ 422939 w 427892"/>
                <a:gd name="connsiteY5" fmla="*/ 94689 h 424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7892" h="424961">
                  <a:moveTo>
                    <a:pt x="422939" y="94689"/>
                  </a:moveTo>
                  <a:cubicBezTo>
                    <a:pt x="355180" y="31413"/>
                    <a:pt x="265029" y="-13369"/>
                    <a:pt x="161779" y="7293"/>
                  </a:cubicBezTo>
                  <a:cubicBezTo>
                    <a:pt x="60726" y="27515"/>
                    <a:pt x="8587" y="130708"/>
                    <a:pt x="2198" y="154095"/>
                  </a:cubicBezTo>
                  <a:cubicBezTo>
                    <a:pt x="129862" y="81764"/>
                    <a:pt x="279859" y="182026"/>
                    <a:pt x="314970" y="313676"/>
                  </a:cubicBezTo>
                  <a:cubicBezTo>
                    <a:pt x="326458" y="356729"/>
                    <a:pt x="330327" y="393979"/>
                    <a:pt x="330767" y="423550"/>
                  </a:cubicBezTo>
                  <a:cubicBezTo>
                    <a:pt x="408286" y="329209"/>
                    <a:pt x="439029" y="209311"/>
                    <a:pt x="422939" y="9468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C54BBF2E-E70B-4FE2-BEEB-306BBC6A4DFE}"/>
                </a:ext>
              </a:extLst>
            </p:cNvPr>
            <p:cNvSpPr/>
            <p:nvPr/>
          </p:nvSpPr>
          <p:spPr>
            <a:xfrm>
              <a:off x="5482933" y="648994"/>
              <a:ext cx="718039" cy="753208"/>
            </a:xfrm>
            <a:custGeom>
              <a:avLst/>
              <a:gdLst>
                <a:gd name="connsiteX0" fmla="*/ 157133 w 718038"/>
                <a:gd name="connsiteY0" fmla="*/ 674 h 753207"/>
                <a:gd name="connsiteX1" fmla="*/ 125129 w 718038"/>
                <a:gd name="connsiteY1" fmla="*/ 29630 h 753207"/>
                <a:gd name="connsiteX2" fmla="*/ 125129 w 718038"/>
                <a:gd name="connsiteY2" fmla="*/ 630526 h 753207"/>
                <a:gd name="connsiteX3" fmla="*/ 720163 w 718038"/>
                <a:gd name="connsiteY3" fmla="*/ 636241 h 753207"/>
                <a:gd name="connsiteX4" fmla="*/ 157133 w 718038"/>
                <a:gd name="connsiteY4" fmla="*/ 674 h 75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8038" h="753207">
                  <a:moveTo>
                    <a:pt x="157133" y="674"/>
                  </a:moveTo>
                  <a:cubicBezTo>
                    <a:pt x="146113" y="9701"/>
                    <a:pt x="135416" y="19343"/>
                    <a:pt x="125129" y="29630"/>
                  </a:cubicBezTo>
                  <a:cubicBezTo>
                    <a:pt x="-40811" y="195570"/>
                    <a:pt x="-40811" y="464586"/>
                    <a:pt x="125129" y="630526"/>
                  </a:cubicBezTo>
                  <a:cubicBezTo>
                    <a:pt x="289135" y="794532"/>
                    <a:pt x="553813" y="796407"/>
                    <a:pt x="720163" y="636241"/>
                  </a:cubicBezTo>
                  <a:cubicBezTo>
                    <a:pt x="183393" y="723666"/>
                    <a:pt x="117744" y="166585"/>
                    <a:pt x="157133" y="674"/>
                  </a:cubicBezTo>
                  <a:close/>
                </a:path>
              </a:pathLst>
            </a:custGeom>
            <a:solidFill>
              <a:srgbClr val="000000">
                <a:alpha val="10000"/>
              </a:srgbClr>
            </a:solidFill>
            <a:ln w="29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pic>
        <p:nvPicPr>
          <p:cNvPr id="4" name="!!bubble gum">
            <a:extLst>
              <a:ext uri="{FF2B5EF4-FFF2-40B4-BE49-F238E27FC236}">
                <a16:creationId xmlns:a16="http://schemas.microsoft.com/office/drawing/2014/main" id="{1445F795-D8BD-43B8-B0D2-3203C26A71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85447" y="3420744"/>
            <a:ext cx="1229630" cy="104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7427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!!Image 24">
            <a:extLst>
              <a:ext uri="{FF2B5EF4-FFF2-40B4-BE49-F238E27FC236}">
                <a16:creationId xmlns:a16="http://schemas.microsoft.com/office/drawing/2014/main" id="{E3F47F55-B88C-4A05-8C53-CCA9873A77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5501" y="1717169"/>
            <a:ext cx="8722738" cy="4753169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57222A1-C16C-47D9-BF7D-215A5E33A3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732A3-3298-4B17-ABD6-6B679B23A20D}" type="slidenum">
              <a:rPr lang="en-GB" smtClean="0"/>
              <a:pPr/>
              <a:t>26</a:t>
            </a:fld>
            <a:endParaRPr lang="en-GB" dirty="0"/>
          </a:p>
        </p:txBody>
      </p:sp>
      <p:sp>
        <p:nvSpPr>
          <p:cNvPr id="29" name="!!ZoneTexte 2">
            <a:extLst>
              <a:ext uri="{FF2B5EF4-FFF2-40B4-BE49-F238E27FC236}">
                <a16:creationId xmlns:a16="http://schemas.microsoft.com/office/drawing/2014/main" id="{2E512FAA-5143-4043-87C5-5D7EDF85AB43}"/>
              </a:ext>
            </a:extLst>
          </p:cNvPr>
          <p:cNvSpPr txBox="1"/>
          <p:nvPr/>
        </p:nvSpPr>
        <p:spPr>
          <a:xfrm>
            <a:off x="390495" y="-1118335"/>
            <a:ext cx="114512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00" b="1" dirty="0">
                <a:solidFill>
                  <a:schemeClr val="accent3"/>
                </a:solidFill>
                <a:latin typeface="Arial" panose="020B0604020202020204" pitchFamily="34" charset="0"/>
              </a:rPr>
              <a:t>ALLAND &amp; ROBERT</a:t>
            </a:r>
          </a:p>
        </p:txBody>
      </p:sp>
      <p:sp>
        <p:nvSpPr>
          <p:cNvPr id="26" name="!!FUNCTIONAL PROPERTIES">
            <a:extLst>
              <a:ext uri="{FF2B5EF4-FFF2-40B4-BE49-F238E27FC236}">
                <a16:creationId xmlns:a16="http://schemas.microsoft.com/office/drawing/2014/main" id="{D3AA0011-E939-43D7-8AF8-23C38CAF0902}"/>
              </a:ext>
            </a:extLst>
          </p:cNvPr>
          <p:cNvSpPr txBox="1"/>
          <p:nvPr/>
        </p:nvSpPr>
        <p:spPr>
          <a:xfrm>
            <a:off x="390495" y="327950"/>
            <a:ext cx="114512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accent3"/>
                </a:solidFill>
                <a:latin typeface="Arial" panose="020B0604020202020204" pitchFamily="34" charset="0"/>
              </a:rPr>
              <a:t>FUNCTIONAL PROPERTIES</a:t>
            </a:r>
          </a:p>
        </p:txBody>
      </p:sp>
      <p:sp>
        <p:nvSpPr>
          <p:cNvPr id="34" name="!!Rectangle 33">
            <a:extLst>
              <a:ext uri="{FF2B5EF4-FFF2-40B4-BE49-F238E27FC236}">
                <a16:creationId xmlns:a16="http://schemas.microsoft.com/office/drawing/2014/main" id="{80C6C567-C646-4BCF-B22E-59ACC922E106}"/>
              </a:ext>
            </a:extLst>
          </p:cNvPr>
          <p:cNvSpPr/>
          <p:nvPr/>
        </p:nvSpPr>
        <p:spPr>
          <a:xfrm>
            <a:off x="3147170" y="1101715"/>
            <a:ext cx="5882116" cy="456373"/>
          </a:xfrm>
          <a:prstGeom prst="rect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100"/>
              </a:lnSpc>
            </a:pP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35" name="!!ZoneTexte 5">
            <a:extLst>
              <a:ext uri="{FF2B5EF4-FFF2-40B4-BE49-F238E27FC236}">
                <a16:creationId xmlns:a16="http://schemas.microsoft.com/office/drawing/2014/main" id="{C29CF20E-D72D-4FE4-A32F-EFC7FCC426D5}"/>
              </a:ext>
            </a:extLst>
          </p:cNvPr>
          <p:cNvSpPr txBox="1"/>
          <p:nvPr/>
        </p:nvSpPr>
        <p:spPr>
          <a:xfrm>
            <a:off x="3147170" y="1076916"/>
            <a:ext cx="588211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700" dirty="0">
                <a:solidFill>
                  <a:schemeClr val="bg1"/>
                </a:solidFill>
              </a:rPr>
              <a:t>OF ACACIA </a:t>
            </a:r>
            <a:r>
              <a:rPr lang="en-GB" sz="2700" b="1" dirty="0">
                <a:solidFill>
                  <a:schemeClr val="bg1"/>
                </a:solidFill>
              </a:rPr>
              <a:t>SENEGAL</a:t>
            </a:r>
            <a:r>
              <a:rPr lang="en-GB" sz="2700" dirty="0">
                <a:solidFill>
                  <a:schemeClr val="bg1"/>
                </a:solidFill>
              </a:rPr>
              <a:t> AND </a:t>
            </a:r>
            <a:r>
              <a:rPr lang="en-GB" sz="2700" b="1" dirty="0">
                <a:solidFill>
                  <a:schemeClr val="bg1"/>
                </a:solidFill>
              </a:rPr>
              <a:t>SEYAL</a:t>
            </a:r>
          </a:p>
        </p:txBody>
      </p:sp>
      <p:sp>
        <p:nvSpPr>
          <p:cNvPr id="43" name="!!Forme libre : forme 42">
            <a:extLst>
              <a:ext uri="{FF2B5EF4-FFF2-40B4-BE49-F238E27FC236}">
                <a16:creationId xmlns:a16="http://schemas.microsoft.com/office/drawing/2014/main" id="{294F96C2-3254-4130-ADE8-A9E06554D61F}"/>
              </a:ext>
            </a:extLst>
          </p:cNvPr>
          <p:cNvSpPr/>
          <p:nvPr/>
        </p:nvSpPr>
        <p:spPr>
          <a:xfrm rot="2700000">
            <a:off x="51516" y="1341674"/>
            <a:ext cx="5170226" cy="5170226"/>
          </a:xfrm>
          <a:custGeom>
            <a:avLst/>
            <a:gdLst>
              <a:gd name="connsiteX0" fmla="*/ 0 w 5170226"/>
              <a:gd name="connsiteY0" fmla="*/ 2531253 h 5170226"/>
              <a:gd name="connsiteX1" fmla="*/ 2531254 w 5170226"/>
              <a:gd name="connsiteY1" fmla="*/ 0 h 5170226"/>
              <a:gd name="connsiteX2" fmla="*/ 3496365 w 5170226"/>
              <a:gd name="connsiteY2" fmla="*/ 965111 h 5170226"/>
              <a:gd name="connsiteX3" fmla="*/ 4238105 w 5170226"/>
              <a:gd name="connsiteY3" fmla="*/ 965111 h 5170226"/>
              <a:gd name="connsiteX4" fmla="*/ 4238105 w 5170226"/>
              <a:gd name="connsiteY4" fmla="*/ 1706851 h 5170226"/>
              <a:gd name="connsiteX5" fmla="*/ 5170226 w 5170226"/>
              <a:gd name="connsiteY5" fmla="*/ 2638972 h 5170226"/>
              <a:gd name="connsiteX6" fmla="*/ 2638973 w 5170226"/>
              <a:gd name="connsiteY6" fmla="*/ 5170226 h 5170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70226" h="5170226">
                <a:moveTo>
                  <a:pt x="0" y="2531253"/>
                </a:moveTo>
                <a:lnTo>
                  <a:pt x="2531254" y="0"/>
                </a:lnTo>
                <a:lnTo>
                  <a:pt x="3496365" y="965111"/>
                </a:lnTo>
                <a:lnTo>
                  <a:pt x="4238105" y="965111"/>
                </a:lnTo>
                <a:lnTo>
                  <a:pt x="4238105" y="1706851"/>
                </a:lnTo>
                <a:lnTo>
                  <a:pt x="5170226" y="2638972"/>
                </a:lnTo>
                <a:lnTo>
                  <a:pt x="2638973" y="5170226"/>
                </a:lnTo>
                <a:close/>
              </a:path>
            </a:pathLst>
          </a:custGeom>
          <a:solidFill>
            <a:srgbClr val="00B050">
              <a:alpha val="80000"/>
            </a:srgbClr>
          </a:solidFill>
          <a:ln>
            <a:solidFill>
              <a:schemeClr val="bg1"/>
            </a:solidFill>
          </a:ln>
          <a:effectLst>
            <a:outerShdw blurRad="355600" dist="419100" dir="8100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!!Texturing agent">
            <a:extLst>
              <a:ext uri="{FF2B5EF4-FFF2-40B4-BE49-F238E27FC236}">
                <a16:creationId xmlns:a16="http://schemas.microsoft.com/office/drawing/2014/main" id="{E49FD4AD-D248-4C18-AB09-6B4C5FDA8AF6}"/>
              </a:ext>
            </a:extLst>
          </p:cNvPr>
          <p:cNvSpPr txBox="1"/>
          <p:nvPr/>
        </p:nvSpPr>
        <p:spPr>
          <a:xfrm>
            <a:off x="1565254" y="2413782"/>
            <a:ext cx="2858465" cy="1041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700"/>
              </a:lnSpc>
            </a:pPr>
            <a:r>
              <a:rPr lang="en-US" sz="4000" b="1" dirty="0">
                <a:solidFill>
                  <a:schemeClr val="bg1"/>
                </a:solidFill>
                <a:latin typeface="+mj-lt"/>
              </a:rPr>
              <a:t>Bulking</a:t>
            </a:r>
          </a:p>
          <a:p>
            <a:pPr>
              <a:lnSpc>
                <a:spcPts val="3700"/>
              </a:lnSpc>
            </a:pPr>
            <a:r>
              <a:rPr lang="en-US" sz="4000" b="1" dirty="0">
                <a:solidFill>
                  <a:schemeClr val="bg1"/>
                </a:solidFill>
                <a:latin typeface="+mj-lt"/>
              </a:rPr>
              <a:t>agent</a:t>
            </a:r>
          </a:p>
        </p:txBody>
      </p:sp>
      <p:sp>
        <p:nvSpPr>
          <p:cNvPr id="36" name="!!Influence...">
            <a:extLst>
              <a:ext uri="{FF2B5EF4-FFF2-40B4-BE49-F238E27FC236}">
                <a16:creationId xmlns:a16="http://schemas.microsoft.com/office/drawing/2014/main" id="{8D6614D9-7033-49D9-992C-01B133A46D6E}"/>
              </a:ext>
            </a:extLst>
          </p:cNvPr>
          <p:cNvSpPr txBox="1"/>
          <p:nvPr/>
        </p:nvSpPr>
        <p:spPr>
          <a:xfrm>
            <a:off x="1565254" y="3982538"/>
            <a:ext cx="2963028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n-GB" sz="2500" dirty="0">
                <a:solidFill>
                  <a:schemeClr val="bg1"/>
                </a:solidFill>
              </a:rPr>
              <a:t>Used as a </a:t>
            </a:r>
            <a:r>
              <a:rPr lang="en-GB" sz="2500" b="1" dirty="0">
                <a:solidFill>
                  <a:schemeClr val="bg1"/>
                </a:solidFill>
              </a:rPr>
              <a:t>carrier</a:t>
            </a:r>
          </a:p>
          <a:p>
            <a:pPr>
              <a:lnSpc>
                <a:spcPts val="2800"/>
              </a:lnSpc>
            </a:pPr>
            <a:r>
              <a:rPr lang="en-GB" sz="2500" dirty="0">
                <a:solidFill>
                  <a:schemeClr val="bg1"/>
                </a:solidFill>
              </a:rPr>
              <a:t>in </a:t>
            </a:r>
            <a:r>
              <a:rPr lang="en-GB" sz="2500" b="1" dirty="0">
                <a:solidFill>
                  <a:schemeClr val="bg1"/>
                </a:solidFill>
              </a:rPr>
              <a:t>dry mixes</a:t>
            </a:r>
          </a:p>
          <a:p>
            <a:pPr>
              <a:lnSpc>
                <a:spcPts val="2800"/>
              </a:lnSpc>
            </a:pPr>
            <a:r>
              <a:rPr lang="en-GB" sz="2500" dirty="0">
                <a:solidFill>
                  <a:schemeClr val="bg1"/>
                </a:solidFill>
              </a:rPr>
              <a:t>for </a:t>
            </a:r>
            <a:r>
              <a:rPr lang="en-GB" sz="2500" b="1" dirty="0">
                <a:solidFill>
                  <a:schemeClr val="bg1"/>
                </a:solidFill>
              </a:rPr>
              <a:t>hydro-soluble</a:t>
            </a:r>
          </a:p>
          <a:p>
            <a:pPr>
              <a:lnSpc>
                <a:spcPts val="2800"/>
              </a:lnSpc>
            </a:pPr>
            <a:r>
              <a:rPr lang="en-GB" sz="2500" b="1" dirty="0">
                <a:solidFill>
                  <a:schemeClr val="bg1"/>
                </a:solidFill>
              </a:rPr>
              <a:t>substances</a:t>
            </a:r>
          </a:p>
        </p:txBody>
      </p:sp>
      <p:sp>
        <p:nvSpPr>
          <p:cNvPr id="24" name="!!Ellipse 23">
            <a:extLst>
              <a:ext uri="{FF2B5EF4-FFF2-40B4-BE49-F238E27FC236}">
                <a16:creationId xmlns:a16="http://schemas.microsoft.com/office/drawing/2014/main" id="{5810AD17-6D6E-4293-B6EF-A2962DC7D4E5}"/>
              </a:ext>
            </a:extLst>
          </p:cNvPr>
          <p:cNvSpPr/>
          <p:nvPr/>
        </p:nvSpPr>
        <p:spPr>
          <a:xfrm>
            <a:off x="302173" y="3387070"/>
            <a:ext cx="1079436" cy="107943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CFD99CB7-4456-489C-A55E-B33203EEC3EF}"/>
              </a:ext>
            </a:extLst>
          </p:cNvPr>
          <p:cNvCxnSpPr>
            <a:cxnSpLocks/>
          </p:cNvCxnSpPr>
          <p:nvPr/>
        </p:nvCxnSpPr>
        <p:spPr>
          <a:xfrm>
            <a:off x="1694172" y="3679580"/>
            <a:ext cx="188491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!!Graphique 3">
            <a:extLst>
              <a:ext uri="{FF2B5EF4-FFF2-40B4-BE49-F238E27FC236}">
                <a16:creationId xmlns:a16="http://schemas.microsoft.com/office/drawing/2014/main" id="{FF3AE079-2E2D-4698-9DB6-BFA27A8BAF39}"/>
              </a:ext>
            </a:extLst>
          </p:cNvPr>
          <p:cNvGrpSpPr/>
          <p:nvPr/>
        </p:nvGrpSpPr>
        <p:grpSpPr>
          <a:xfrm>
            <a:off x="-2280831" y="3578519"/>
            <a:ext cx="695617" cy="695630"/>
            <a:chOff x="5157526" y="228088"/>
            <a:chExt cx="1499964" cy="1499992"/>
          </a:xfrm>
        </p:grpSpPr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F7E251C0-9145-48B2-ACD9-FC4EFC0D4D57}"/>
                </a:ext>
              </a:extLst>
            </p:cNvPr>
            <p:cNvSpPr/>
            <p:nvPr/>
          </p:nvSpPr>
          <p:spPr>
            <a:xfrm>
              <a:off x="6080128" y="228088"/>
              <a:ext cx="577362" cy="577362"/>
            </a:xfrm>
            <a:custGeom>
              <a:avLst/>
              <a:gdLst>
                <a:gd name="connsiteX0" fmla="*/ 696 w 577361"/>
                <a:gd name="connsiteY0" fmla="*/ 515716 h 577361"/>
                <a:gd name="connsiteX1" fmla="*/ 63591 w 577361"/>
                <a:gd name="connsiteY1" fmla="*/ 578611 h 577361"/>
                <a:gd name="connsiteX2" fmla="*/ 429995 w 577361"/>
                <a:gd name="connsiteY2" fmla="*/ 508565 h 577361"/>
                <a:gd name="connsiteX3" fmla="*/ 577941 w 577361"/>
                <a:gd name="connsiteY3" fmla="*/ 374453 h 577361"/>
                <a:gd name="connsiteX4" fmla="*/ 577941 w 577361"/>
                <a:gd name="connsiteY4" fmla="*/ 374453 h 577361"/>
                <a:gd name="connsiteX5" fmla="*/ 520937 w 577361"/>
                <a:gd name="connsiteY5" fmla="*/ 311940 h 577361"/>
                <a:gd name="connsiteX6" fmla="*/ 474983 w 577361"/>
                <a:gd name="connsiteY6" fmla="*/ 314988 h 577361"/>
                <a:gd name="connsiteX7" fmla="*/ 422727 w 577361"/>
                <a:gd name="connsiteY7" fmla="*/ 262732 h 577361"/>
                <a:gd name="connsiteX8" fmla="*/ 426156 w 577361"/>
                <a:gd name="connsiteY8" fmla="*/ 210740 h 577361"/>
                <a:gd name="connsiteX9" fmla="*/ 410418 w 577361"/>
                <a:gd name="connsiteY9" fmla="*/ 168889 h 577361"/>
                <a:gd name="connsiteX10" fmla="*/ 368566 w 577361"/>
                <a:gd name="connsiteY10" fmla="*/ 153151 h 577361"/>
                <a:gd name="connsiteX11" fmla="*/ 316575 w 577361"/>
                <a:gd name="connsiteY11" fmla="*/ 156580 h 577361"/>
                <a:gd name="connsiteX12" fmla="*/ 264319 w 577361"/>
                <a:gd name="connsiteY12" fmla="*/ 104324 h 577361"/>
                <a:gd name="connsiteX13" fmla="*/ 267367 w 577361"/>
                <a:gd name="connsiteY13" fmla="*/ 58370 h 577361"/>
                <a:gd name="connsiteX14" fmla="*/ 204854 w 577361"/>
                <a:gd name="connsiteY14" fmla="*/ 1366 h 577361"/>
                <a:gd name="connsiteX15" fmla="*/ 204854 w 577361"/>
                <a:gd name="connsiteY15" fmla="*/ 1366 h 577361"/>
                <a:gd name="connsiteX16" fmla="*/ 70742 w 577361"/>
                <a:gd name="connsiteY16" fmla="*/ 149311 h 577361"/>
                <a:gd name="connsiteX17" fmla="*/ 696 w 577361"/>
                <a:gd name="connsiteY17" fmla="*/ 515716 h 577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7361" h="577361">
                  <a:moveTo>
                    <a:pt x="696" y="515716"/>
                  </a:moveTo>
                  <a:cubicBezTo>
                    <a:pt x="989" y="550241"/>
                    <a:pt x="29066" y="578347"/>
                    <a:pt x="63591" y="578611"/>
                  </a:cubicBezTo>
                  <a:cubicBezTo>
                    <a:pt x="178799" y="579548"/>
                    <a:pt x="317102" y="552409"/>
                    <a:pt x="429995" y="508565"/>
                  </a:cubicBezTo>
                  <a:cubicBezTo>
                    <a:pt x="490252" y="485148"/>
                    <a:pt x="567800" y="438285"/>
                    <a:pt x="577941" y="374453"/>
                  </a:cubicBezTo>
                  <a:lnTo>
                    <a:pt x="577941" y="374453"/>
                  </a:lnTo>
                  <a:cubicBezTo>
                    <a:pt x="583392" y="340134"/>
                    <a:pt x="555579" y="309654"/>
                    <a:pt x="520937" y="311940"/>
                  </a:cubicBezTo>
                  <a:lnTo>
                    <a:pt x="474983" y="314988"/>
                  </a:lnTo>
                  <a:cubicBezTo>
                    <a:pt x="445353" y="316951"/>
                    <a:pt x="420763" y="292362"/>
                    <a:pt x="422727" y="262732"/>
                  </a:cubicBezTo>
                  <a:lnTo>
                    <a:pt x="426156" y="210740"/>
                  </a:lnTo>
                  <a:cubicBezTo>
                    <a:pt x="427240" y="194416"/>
                    <a:pt x="420998" y="179498"/>
                    <a:pt x="410418" y="168889"/>
                  </a:cubicBezTo>
                  <a:cubicBezTo>
                    <a:pt x="399838" y="158309"/>
                    <a:pt x="384891" y="152066"/>
                    <a:pt x="368566" y="153151"/>
                  </a:cubicBezTo>
                  <a:lnTo>
                    <a:pt x="316575" y="156580"/>
                  </a:lnTo>
                  <a:cubicBezTo>
                    <a:pt x="286944" y="158543"/>
                    <a:pt x="262355" y="133954"/>
                    <a:pt x="264319" y="104324"/>
                  </a:cubicBezTo>
                  <a:lnTo>
                    <a:pt x="267367" y="58370"/>
                  </a:lnTo>
                  <a:cubicBezTo>
                    <a:pt x="269653" y="23699"/>
                    <a:pt x="239173" y="-4114"/>
                    <a:pt x="204854" y="1366"/>
                  </a:cubicBezTo>
                  <a:lnTo>
                    <a:pt x="204854" y="1366"/>
                  </a:lnTo>
                  <a:cubicBezTo>
                    <a:pt x="141021" y="11536"/>
                    <a:pt x="94129" y="89055"/>
                    <a:pt x="70742" y="149311"/>
                  </a:cubicBezTo>
                  <a:cubicBezTo>
                    <a:pt x="26897" y="262205"/>
                    <a:pt x="-212" y="400508"/>
                    <a:pt x="696" y="515716"/>
                  </a:cubicBezTo>
                  <a:close/>
                </a:path>
              </a:pathLst>
            </a:custGeom>
            <a:solidFill>
              <a:schemeClr val="bg1"/>
            </a:solidFill>
            <a:ln w="29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CDC8EA5B-5F58-4B0D-96BA-929A4B51CB6D}"/>
                </a:ext>
              </a:extLst>
            </p:cNvPr>
            <p:cNvSpPr/>
            <p:nvPr/>
          </p:nvSpPr>
          <p:spPr>
            <a:xfrm>
              <a:off x="6119209" y="484101"/>
              <a:ext cx="161192" cy="281354"/>
            </a:xfrm>
            <a:custGeom>
              <a:avLst/>
              <a:gdLst>
                <a:gd name="connsiteX0" fmla="*/ 24187 w 161192"/>
                <a:gd name="connsiteY0" fmla="*/ 282036 h 281353"/>
                <a:gd name="connsiteX1" fmla="*/ 20583 w 161192"/>
                <a:gd name="connsiteY1" fmla="*/ 281743 h 281353"/>
                <a:gd name="connsiteX2" fmla="*/ 2500 w 161192"/>
                <a:gd name="connsiteY2" fmla="*/ 256450 h 281353"/>
                <a:gd name="connsiteX3" fmla="*/ 122075 w 161192"/>
                <a:gd name="connsiteY3" fmla="*/ 9416 h 281353"/>
                <a:gd name="connsiteX4" fmla="*/ 153112 w 161192"/>
                <a:gd name="connsiteY4" fmla="*/ 7892 h 281353"/>
                <a:gd name="connsiteX5" fmla="*/ 154636 w 161192"/>
                <a:gd name="connsiteY5" fmla="*/ 38929 h 281353"/>
                <a:gd name="connsiteX6" fmla="*/ 45846 w 161192"/>
                <a:gd name="connsiteY6" fmla="*/ 263631 h 281353"/>
                <a:gd name="connsiteX7" fmla="*/ 24187 w 161192"/>
                <a:gd name="connsiteY7" fmla="*/ 282036 h 281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1192" h="281353">
                  <a:moveTo>
                    <a:pt x="24187" y="282036"/>
                  </a:moveTo>
                  <a:cubicBezTo>
                    <a:pt x="22986" y="282036"/>
                    <a:pt x="21784" y="281948"/>
                    <a:pt x="20583" y="281743"/>
                  </a:cubicBezTo>
                  <a:cubicBezTo>
                    <a:pt x="8596" y="279750"/>
                    <a:pt x="507" y="268437"/>
                    <a:pt x="2500" y="256450"/>
                  </a:cubicBezTo>
                  <a:cubicBezTo>
                    <a:pt x="9241" y="215830"/>
                    <a:pt x="64192" y="73277"/>
                    <a:pt x="122075" y="9416"/>
                  </a:cubicBezTo>
                  <a:cubicBezTo>
                    <a:pt x="130223" y="418"/>
                    <a:pt x="144115" y="-256"/>
                    <a:pt x="153112" y="7892"/>
                  </a:cubicBezTo>
                  <a:cubicBezTo>
                    <a:pt x="162109" y="16039"/>
                    <a:pt x="162784" y="29961"/>
                    <a:pt x="154636" y="38929"/>
                  </a:cubicBezTo>
                  <a:cubicBezTo>
                    <a:pt x="103406" y="95434"/>
                    <a:pt x="50975" y="232682"/>
                    <a:pt x="45846" y="263631"/>
                  </a:cubicBezTo>
                  <a:cubicBezTo>
                    <a:pt x="44087" y="274416"/>
                    <a:pt x="34768" y="282036"/>
                    <a:pt x="24187" y="28203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69544F60-4C21-4CAE-A52A-CFE38A998152}"/>
                </a:ext>
              </a:extLst>
            </p:cNvPr>
            <p:cNvSpPr/>
            <p:nvPr/>
          </p:nvSpPr>
          <p:spPr>
            <a:xfrm>
              <a:off x="6119210" y="605786"/>
              <a:ext cx="281354" cy="161192"/>
            </a:xfrm>
            <a:custGeom>
              <a:avLst/>
              <a:gdLst>
                <a:gd name="connsiteX0" fmla="*/ 24157 w 281353"/>
                <a:gd name="connsiteY0" fmla="*/ 160351 h 161192"/>
                <a:gd name="connsiteX1" fmla="*/ 2499 w 281353"/>
                <a:gd name="connsiteY1" fmla="*/ 141975 h 161192"/>
                <a:gd name="connsiteX2" fmla="*/ 20582 w 281353"/>
                <a:gd name="connsiteY2" fmla="*/ 116682 h 161192"/>
                <a:gd name="connsiteX3" fmla="*/ 245284 w 281353"/>
                <a:gd name="connsiteY3" fmla="*/ 7892 h 161192"/>
                <a:gd name="connsiteX4" fmla="*/ 276321 w 281353"/>
                <a:gd name="connsiteY4" fmla="*/ 9416 h 161192"/>
                <a:gd name="connsiteX5" fmla="*/ 274797 w 281353"/>
                <a:gd name="connsiteY5" fmla="*/ 40453 h 161192"/>
                <a:gd name="connsiteX6" fmla="*/ 27762 w 281353"/>
                <a:gd name="connsiteY6" fmla="*/ 160028 h 161192"/>
                <a:gd name="connsiteX7" fmla="*/ 24157 w 281353"/>
                <a:gd name="connsiteY7" fmla="*/ 160351 h 161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353" h="161192">
                  <a:moveTo>
                    <a:pt x="24157" y="160351"/>
                  </a:moveTo>
                  <a:cubicBezTo>
                    <a:pt x="13607" y="160351"/>
                    <a:pt x="4287" y="152730"/>
                    <a:pt x="2499" y="141975"/>
                  </a:cubicBezTo>
                  <a:cubicBezTo>
                    <a:pt x="506" y="129988"/>
                    <a:pt x="8624" y="118675"/>
                    <a:pt x="20582" y="116682"/>
                  </a:cubicBezTo>
                  <a:cubicBezTo>
                    <a:pt x="51531" y="111553"/>
                    <a:pt x="188779" y="59122"/>
                    <a:pt x="245284" y="7892"/>
                  </a:cubicBezTo>
                  <a:cubicBezTo>
                    <a:pt x="254281" y="-256"/>
                    <a:pt x="268173" y="418"/>
                    <a:pt x="276321" y="9416"/>
                  </a:cubicBezTo>
                  <a:cubicBezTo>
                    <a:pt x="284468" y="18413"/>
                    <a:pt x="283794" y="32305"/>
                    <a:pt x="274797" y="40453"/>
                  </a:cubicBezTo>
                  <a:cubicBezTo>
                    <a:pt x="210935" y="98335"/>
                    <a:pt x="68383" y="153287"/>
                    <a:pt x="27762" y="160028"/>
                  </a:cubicBezTo>
                  <a:cubicBezTo>
                    <a:pt x="26561" y="160263"/>
                    <a:pt x="25330" y="160351"/>
                    <a:pt x="24157" y="16035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432DAAAF-9935-4F1F-8B49-3A4ABC2F4C0E}"/>
                </a:ext>
              </a:extLst>
            </p:cNvPr>
            <p:cNvSpPr/>
            <p:nvPr/>
          </p:nvSpPr>
          <p:spPr>
            <a:xfrm>
              <a:off x="6080154" y="542988"/>
              <a:ext cx="263769" cy="263769"/>
            </a:xfrm>
            <a:custGeom>
              <a:avLst/>
              <a:gdLst>
                <a:gd name="connsiteX0" fmla="*/ 22152 w 263769"/>
                <a:gd name="connsiteY0" fmla="*/ 674 h 263769"/>
                <a:gd name="connsiteX1" fmla="*/ 699 w 263769"/>
                <a:gd name="connsiteY1" fmla="*/ 200816 h 263769"/>
                <a:gd name="connsiteX2" fmla="*/ 63594 w 263769"/>
                <a:gd name="connsiteY2" fmla="*/ 263711 h 263769"/>
                <a:gd name="connsiteX3" fmla="*/ 263736 w 263769"/>
                <a:gd name="connsiteY3" fmla="*/ 242257 h 263769"/>
                <a:gd name="connsiteX4" fmla="*/ 165350 w 263769"/>
                <a:gd name="connsiteY4" fmla="*/ 99060 h 263769"/>
                <a:gd name="connsiteX5" fmla="*/ 22152 w 263769"/>
                <a:gd name="connsiteY5" fmla="*/ 674 h 263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3769" h="263769">
                  <a:moveTo>
                    <a:pt x="22152" y="674"/>
                  </a:moveTo>
                  <a:cubicBezTo>
                    <a:pt x="7938" y="69020"/>
                    <a:pt x="172" y="138303"/>
                    <a:pt x="699" y="200816"/>
                  </a:cubicBezTo>
                  <a:cubicBezTo>
                    <a:pt x="992" y="235341"/>
                    <a:pt x="29069" y="263447"/>
                    <a:pt x="63594" y="263711"/>
                  </a:cubicBezTo>
                  <a:cubicBezTo>
                    <a:pt x="126107" y="264209"/>
                    <a:pt x="195390" y="256442"/>
                    <a:pt x="263736" y="242257"/>
                  </a:cubicBezTo>
                  <a:cubicBezTo>
                    <a:pt x="240671" y="190295"/>
                    <a:pt x="207905" y="141615"/>
                    <a:pt x="165350" y="99060"/>
                  </a:cubicBezTo>
                  <a:cubicBezTo>
                    <a:pt x="122795" y="56505"/>
                    <a:pt x="74115" y="23739"/>
                    <a:pt x="22152" y="674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29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68F6D0D7-704B-4E0E-BB7C-F613BA191E90}"/>
                </a:ext>
              </a:extLst>
            </p:cNvPr>
            <p:cNvSpPr/>
            <p:nvPr/>
          </p:nvSpPr>
          <p:spPr>
            <a:xfrm>
              <a:off x="5157526" y="1150718"/>
              <a:ext cx="577362" cy="577362"/>
            </a:xfrm>
            <a:custGeom>
              <a:avLst/>
              <a:gdLst>
                <a:gd name="connsiteX0" fmla="*/ 515716 w 577361"/>
                <a:gd name="connsiteY0" fmla="*/ 698 h 577361"/>
                <a:gd name="connsiteX1" fmla="*/ 578611 w 577361"/>
                <a:gd name="connsiteY1" fmla="*/ 63592 h 577361"/>
                <a:gd name="connsiteX2" fmla="*/ 508565 w 577361"/>
                <a:gd name="connsiteY2" fmla="*/ 429997 h 577361"/>
                <a:gd name="connsiteX3" fmla="*/ 374453 w 577361"/>
                <a:gd name="connsiteY3" fmla="*/ 577942 h 577361"/>
                <a:gd name="connsiteX4" fmla="*/ 374453 w 577361"/>
                <a:gd name="connsiteY4" fmla="*/ 577942 h 577361"/>
                <a:gd name="connsiteX5" fmla="*/ 311940 w 577361"/>
                <a:gd name="connsiteY5" fmla="*/ 520939 h 577361"/>
                <a:gd name="connsiteX6" fmla="*/ 314988 w 577361"/>
                <a:gd name="connsiteY6" fmla="*/ 474984 h 577361"/>
                <a:gd name="connsiteX7" fmla="*/ 262732 w 577361"/>
                <a:gd name="connsiteY7" fmla="*/ 422728 h 577361"/>
                <a:gd name="connsiteX8" fmla="*/ 210740 w 577361"/>
                <a:gd name="connsiteY8" fmla="*/ 426157 h 577361"/>
                <a:gd name="connsiteX9" fmla="*/ 168889 w 577361"/>
                <a:gd name="connsiteY9" fmla="*/ 410419 h 577361"/>
                <a:gd name="connsiteX10" fmla="*/ 153151 w 577361"/>
                <a:gd name="connsiteY10" fmla="*/ 368568 h 577361"/>
                <a:gd name="connsiteX11" fmla="*/ 156580 w 577361"/>
                <a:gd name="connsiteY11" fmla="*/ 316576 h 577361"/>
                <a:gd name="connsiteX12" fmla="*/ 104324 w 577361"/>
                <a:gd name="connsiteY12" fmla="*/ 264320 h 577361"/>
                <a:gd name="connsiteX13" fmla="*/ 58370 w 577361"/>
                <a:gd name="connsiteY13" fmla="*/ 267368 h 577361"/>
                <a:gd name="connsiteX14" fmla="*/ 1366 w 577361"/>
                <a:gd name="connsiteY14" fmla="*/ 204855 h 577361"/>
                <a:gd name="connsiteX15" fmla="*/ 1366 w 577361"/>
                <a:gd name="connsiteY15" fmla="*/ 204855 h 577361"/>
                <a:gd name="connsiteX16" fmla="*/ 149311 w 577361"/>
                <a:gd name="connsiteY16" fmla="*/ 70743 h 577361"/>
                <a:gd name="connsiteX17" fmla="*/ 515716 w 577361"/>
                <a:gd name="connsiteY17" fmla="*/ 698 h 577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7361" h="577361">
                  <a:moveTo>
                    <a:pt x="515716" y="698"/>
                  </a:moveTo>
                  <a:cubicBezTo>
                    <a:pt x="550241" y="991"/>
                    <a:pt x="578347" y="29067"/>
                    <a:pt x="578611" y="63592"/>
                  </a:cubicBezTo>
                  <a:cubicBezTo>
                    <a:pt x="579548" y="178800"/>
                    <a:pt x="552409" y="317103"/>
                    <a:pt x="508565" y="429997"/>
                  </a:cubicBezTo>
                  <a:cubicBezTo>
                    <a:pt x="485148" y="490253"/>
                    <a:pt x="438285" y="567802"/>
                    <a:pt x="374453" y="577942"/>
                  </a:cubicBezTo>
                  <a:lnTo>
                    <a:pt x="374453" y="577942"/>
                  </a:lnTo>
                  <a:cubicBezTo>
                    <a:pt x="340134" y="583393"/>
                    <a:pt x="309654" y="555580"/>
                    <a:pt x="311940" y="520939"/>
                  </a:cubicBezTo>
                  <a:lnTo>
                    <a:pt x="314988" y="474984"/>
                  </a:lnTo>
                  <a:cubicBezTo>
                    <a:pt x="316951" y="445354"/>
                    <a:pt x="292362" y="420765"/>
                    <a:pt x="262732" y="422728"/>
                  </a:cubicBezTo>
                  <a:lnTo>
                    <a:pt x="210740" y="426157"/>
                  </a:lnTo>
                  <a:cubicBezTo>
                    <a:pt x="194416" y="427242"/>
                    <a:pt x="179469" y="420999"/>
                    <a:pt x="168889" y="410419"/>
                  </a:cubicBezTo>
                  <a:cubicBezTo>
                    <a:pt x="158309" y="399839"/>
                    <a:pt x="152066" y="384892"/>
                    <a:pt x="153151" y="368568"/>
                  </a:cubicBezTo>
                  <a:lnTo>
                    <a:pt x="156580" y="316576"/>
                  </a:lnTo>
                  <a:cubicBezTo>
                    <a:pt x="158543" y="286946"/>
                    <a:pt x="133954" y="262357"/>
                    <a:pt x="104324" y="264320"/>
                  </a:cubicBezTo>
                  <a:lnTo>
                    <a:pt x="58370" y="267368"/>
                  </a:lnTo>
                  <a:cubicBezTo>
                    <a:pt x="23699" y="269654"/>
                    <a:pt x="-4114" y="239174"/>
                    <a:pt x="1366" y="204855"/>
                  </a:cubicBezTo>
                  <a:lnTo>
                    <a:pt x="1366" y="204855"/>
                  </a:lnTo>
                  <a:cubicBezTo>
                    <a:pt x="11536" y="141023"/>
                    <a:pt x="89055" y="94131"/>
                    <a:pt x="149311" y="70743"/>
                  </a:cubicBezTo>
                  <a:cubicBezTo>
                    <a:pt x="262205" y="26899"/>
                    <a:pt x="400508" y="-240"/>
                    <a:pt x="515716" y="698"/>
                  </a:cubicBezTo>
                  <a:close/>
                </a:path>
              </a:pathLst>
            </a:custGeom>
            <a:solidFill>
              <a:schemeClr val="bg1"/>
            </a:solidFill>
            <a:ln w="29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493DF8EC-0F1A-4C7A-BC49-3B98069772D9}"/>
                </a:ext>
              </a:extLst>
            </p:cNvPr>
            <p:cNvSpPr/>
            <p:nvPr/>
          </p:nvSpPr>
          <p:spPr>
            <a:xfrm>
              <a:off x="5413539" y="1189779"/>
              <a:ext cx="281354" cy="161192"/>
            </a:xfrm>
            <a:custGeom>
              <a:avLst/>
              <a:gdLst>
                <a:gd name="connsiteX0" fmla="*/ 24187 w 281353"/>
                <a:gd name="connsiteY0" fmla="*/ 160343 h 161192"/>
                <a:gd name="connsiteX1" fmla="*/ 7892 w 281353"/>
                <a:gd name="connsiteY1" fmla="*/ 153133 h 161192"/>
                <a:gd name="connsiteX2" fmla="*/ 9416 w 281353"/>
                <a:gd name="connsiteY2" fmla="*/ 122067 h 161192"/>
                <a:gd name="connsiteX3" fmla="*/ 256450 w 281353"/>
                <a:gd name="connsiteY3" fmla="*/ 2492 h 161192"/>
                <a:gd name="connsiteX4" fmla="*/ 281743 w 281353"/>
                <a:gd name="connsiteY4" fmla="*/ 20575 h 161192"/>
                <a:gd name="connsiteX5" fmla="*/ 263660 w 281353"/>
                <a:gd name="connsiteY5" fmla="*/ 45867 h 161192"/>
                <a:gd name="connsiteX6" fmla="*/ 38958 w 281353"/>
                <a:gd name="connsiteY6" fmla="*/ 154657 h 161192"/>
                <a:gd name="connsiteX7" fmla="*/ 24187 w 281353"/>
                <a:gd name="connsiteY7" fmla="*/ 160343 h 161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353" h="161192">
                  <a:moveTo>
                    <a:pt x="24187" y="160343"/>
                  </a:moveTo>
                  <a:cubicBezTo>
                    <a:pt x="18208" y="160343"/>
                    <a:pt x="12229" y="157911"/>
                    <a:pt x="7892" y="153133"/>
                  </a:cubicBezTo>
                  <a:cubicBezTo>
                    <a:pt x="-256" y="144136"/>
                    <a:pt x="418" y="130244"/>
                    <a:pt x="9416" y="122067"/>
                  </a:cubicBezTo>
                  <a:cubicBezTo>
                    <a:pt x="73277" y="64184"/>
                    <a:pt x="215830" y="9233"/>
                    <a:pt x="256450" y="2492"/>
                  </a:cubicBezTo>
                  <a:cubicBezTo>
                    <a:pt x="268408" y="528"/>
                    <a:pt x="279750" y="8617"/>
                    <a:pt x="281743" y="20575"/>
                  </a:cubicBezTo>
                  <a:cubicBezTo>
                    <a:pt x="283736" y="32562"/>
                    <a:pt x="275618" y="43874"/>
                    <a:pt x="263660" y="45867"/>
                  </a:cubicBezTo>
                  <a:cubicBezTo>
                    <a:pt x="232682" y="50996"/>
                    <a:pt x="95463" y="103428"/>
                    <a:pt x="38958" y="154657"/>
                  </a:cubicBezTo>
                  <a:cubicBezTo>
                    <a:pt x="34738" y="158467"/>
                    <a:pt x="29462" y="160343"/>
                    <a:pt x="24187" y="16034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BA7BAC02-A5ED-41A8-86C5-FB31A8FEB2DC}"/>
                </a:ext>
              </a:extLst>
            </p:cNvPr>
            <p:cNvSpPr/>
            <p:nvPr/>
          </p:nvSpPr>
          <p:spPr>
            <a:xfrm>
              <a:off x="5535253" y="1189800"/>
              <a:ext cx="161192" cy="281354"/>
            </a:xfrm>
            <a:custGeom>
              <a:avLst/>
              <a:gdLst>
                <a:gd name="connsiteX0" fmla="*/ 24158 w 161192"/>
                <a:gd name="connsiteY0" fmla="*/ 282007 h 281353"/>
                <a:gd name="connsiteX1" fmla="*/ 9416 w 161192"/>
                <a:gd name="connsiteY1" fmla="*/ 276322 h 281353"/>
                <a:gd name="connsiteX2" fmla="*/ 7892 w 161192"/>
                <a:gd name="connsiteY2" fmla="*/ 245285 h 281353"/>
                <a:gd name="connsiteX3" fmla="*/ 116682 w 161192"/>
                <a:gd name="connsiteY3" fmla="*/ 20583 h 281353"/>
                <a:gd name="connsiteX4" fmla="*/ 141975 w 161192"/>
                <a:gd name="connsiteY4" fmla="*/ 2500 h 281353"/>
                <a:gd name="connsiteX5" fmla="*/ 160057 w 161192"/>
                <a:gd name="connsiteY5" fmla="*/ 27792 h 281353"/>
                <a:gd name="connsiteX6" fmla="*/ 40482 w 161192"/>
                <a:gd name="connsiteY6" fmla="*/ 274827 h 281353"/>
                <a:gd name="connsiteX7" fmla="*/ 24158 w 161192"/>
                <a:gd name="connsiteY7" fmla="*/ 282007 h 281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1192" h="281353">
                  <a:moveTo>
                    <a:pt x="24158" y="282007"/>
                  </a:moveTo>
                  <a:cubicBezTo>
                    <a:pt x="18882" y="282007"/>
                    <a:pt x="13607" y="280132"/>
                    <a:pt x="9416" y="276322"/>
                  </a:cubicBezTo>
                  <a:cubicBezTo>
                    <a:pt x="418" y="268174"/>
                    <a:pt x="-256" y="254282"/>
                    <a:pt x="7892" y="245285"/>
                  </a:cubicBezTo>
                  <a:cubicBezTo>
                    <a:pt x="59122" y="188780"/>
                    <a:pt x="111553" y="51532"/>
                    <a:pt x="116682" y="20583"/>
                  </a:cubicBezTo>
                  <a:cubicBezTo>
                    <a:pt x="118675" y="8596"/>
                    <a:pt x="129988" y="507"/>
                    <a:pt x="141975" y="2500"/>
                  </a:cubicBezTo>
                  <a:cubicBezTo>
                    <a:pt x="153961" y="4493"/>
                    <a:pt x="162050" y="15805"/>
                    <a:pt x="160057" y="27792"/>
                  </a:cubicBezTo>
                  <a:cubicBezTo>
                    <a:pt x="153317" y="68413"/>
                    <a:pt x="98335" y="210965"/>
                    <a:pt x="40482" y="274827"/>
                  </a:cubicBezTo>
                  <a:cubicBezTo>
                    <a:pt x="36115" y="279575"/>
                    <a:pt x="30136" y="282007"/>
                    <a:pt x="24158" y="282007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46013D6C-B436-4084-ADDA-EF9CF5488541}"/>
                </a:ext>
              </a:extLst>
            </p:cNvPr>
            <p:cNvSpPr/>
            <p:nvPr/>
          </p:nvSpPr>
          <p:spPr>
            <a:xfrm>
              <a:off x="5472426" y="1150719"/>
              <a:ext cx="263769" cy="263769"/>
            </a:xfrm>
            <a:custGeom>
              <a:avLst/>
              <a:gdLst>
                <a:gd name="connsiteX0" fmla="*/ 674 w 263769"/>
                <a:gd name="connsiteY0" fmla="*/ 22150 h 263769"/>
                <a:gd name="connsiteX1" fmla="*/ 200816 w 263769"/>
                <a:gd name="connsiteY1" fmla="*/ 697 h 263769"/>
                <a:gd name="connsiteX2" fmla="*/ 263711 w 263769"/>
                <a:gd name="connsiteY2" fmla="*/ 63591 h 263769"/>
                <a:gd name="connsiteX3" fmla="*/ 242257 w 263769"/>
                <a:gd name="connsiteY3" fmla="*/ 263733 h 263769"/>
                <a:gd name="connsiteX4" fmla="*/ 99060 w 263769"/>
                <a:gd name="connsiteY4" fmla="*/ 165347 h 263769"/>
                <a:gd name="connsiteX5" fmla="*/ 674 w 263769"/>
                <a:gd name="connsiteY5" fmla="*/ 22150 h 263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3769" h="263769">
                  <a:moveTo>
                    <a:pt x="674" y="22150"/>
                  </a:moveTo>
                  <a:cubicBezTo>
                    <a:pt x="69020" y="7936"/>
                    <a:pt x="138303" y="198"/>
                    <a:pt x="200816" y="697"/>
                  </a:cubicBezTo>
                  <a:cubicBezTo>
                    <a:pt x="235341" y="990"/>
                    <a:pt x="263447" y="29066"/>
                    <a:pt x="263711" y="63591"/>
                  </a:cubicBezTo>
                  <a:cubicBezTo>
                    <a:pt x="264209" y="126104"/>
                    <a:pt x="256442" y="195388"/>
                    <a:pt x="242257" y="263733"/>
                  </a:cubicBezTo>
                  <a:cubicBezTo>
                    <a:pt x="190295" y="240668"/>
                    <a:pt x="141615" y="207902"/>
                    <a:pt x="99060" y="165347"/>
                  </a:cubicBezTo>
                  <a:cubicBezTo>
                    <a:pt x="56505" y="122793"/>
                    <a:pt x="23739" y="74112"/>
                    <a:pt x="674" y="221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29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990F2961-C159-4A61-A491-057DFC194FE6}"/>
                </a:ext>
              </a:extLst>
            </p:cNvPr>
            <p:cNvSpPr/>
            <p:nvPr/>
          </p:nvSpPr>
          <p:spPr>
            <a:xfrm>
              <a:off x="5482918" y="553480"/>
              <a:ext cx="849923" cy="849923"/>
            </a:xfrm>
            <a:custGeom>
              <a:avLst/>
              <a:gdLst>
                <a:gd name="connsiteX0" fmla="*/ 850480 w 849923"/>
                <a:gd name="connsiteY0" fmla="*/ 425577 h 849923"/>
                <a:gd name="connsiteX1" fmla="*/ 425577 w 849923"/>
                <a:gd name="connsiteY1" fmla="*/ 850480 h 849923"/>
                <a:gd name="connsiteX2" fmla="*/ 674 w 849923"/>
                <a:gd name="connsiteY2" fmla="*/ 425577 h 849923"/>
                <a:gd name="connsiteX3" fmla="*/ 425577 w 849923"/>
                <a:gd name="connsiteY3" fmla="*/ 674 h 849923"/>
                <a:gd name="connsiteX4" fmla="*/ 850480 w 849923"/>
                <a:gd name="connsiteY4" fmla="*/ 425577 h 849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9923" h="849923">
                  <a:moveTo>
                    <a:pt x="850480" y="425577"/>
                  </a:moveTo>
                  <a:cubicBezTo>
                    <a:pt x="850480" y="660244"/>
                    <a:pt x="660244" y="850480"/>
                    <a:pt x="425577" y="850480"/>
                  </a:cubicBezTo>
                  <a:cubicBezTo>
                    <a:pt x="190910" y="850480"/>
                    <a:pt x="674" y="660244"/>
                    <a:pt x="674" y="425577"/>
                  </a:cubicBezTo>
                  <a:cubicBezTo>
                    <a:pt x="674" y="190910"/>
                    <a:pt x="190910" y="674"/>
                    <a:pt x="425577" y="674"/>
                  </a:cubicBezTo>
                  <a:cubicBezTo>
                    <a:pt x="660244" y="674"/>
                    <a:pt x="850480" y="190910"/>
                    <a:pt x="850480" y="425577"/>
                  </a:cubicBezTo>
                  <a:close/>
                </a:path>
              </a:pathLst>
            </a:custGeom>
            <a:solidFill>
              <a:schemeClr val="accent1"/>
            </a:solidFill>
            <a:ln w="29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744B975A-E917-46A2-9897-737096225537}"/>
                </a:ext>
              </a:extLst>
            </p:cNvPr>
            <p:cNvSpPr/>
            <p:nvPr/>
          </p:nvSpPr>
          <p:spPr>
            <a:xfrm>
              <a:off x="5754400" y="551972"/>
              <a:ext cx="424962" cy="427892"/>
            </a:xfrm>
            <a:custGeom>
              <a:avLst/>
              <a:gdLst>
                <a:gd name="connsiteX0" fmla="*/ 94689 w 424961"/>
                <a:gd name="connsiteY0" fmla="*/ 6344 h 427892"/>
                <a:gd name="connsiteX1" fmla="*/ 7293 w 424961"/>
                <a:gd name="connsiteY1" fmla="*/ 267505 h 427892"/>
                <a:gd name="connsiteX2" fmla="*/ 154095 w 424961"/>
                <a:gd name="connsiteY2" fmla="*/ 427085 h 427892"/>
                <a:gd name="connsiteX3" fmla="*/ 313676 w 424961"/>
                <a:gd name="connsiteY3" fmla="*/ 114314 h 427892"/>
                <a:gd name="connsiteX4" fmla="*/ 423550 w 424961"/>
                <a:gd name="connsiteY4" fmla="*/ 98517 h 427892"/>
                <a:gd name="connsiteX5" fmla="*/ 94689 w 424961"/>
                <a:gd name="connsiteY5" fmla="*/ 6344 h 427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4961" h="427892">
                  <a:moveTo>
                    <a:pt x="94689" y="6344"/>
                  </a:moveTo>
                  <a:cubicBezTo>
                    <a:pt x="31413" y="74104"/>
                    <a:pt x="-13369" y="164254"/>
                    <a:pt x="7293" y="267505"/>
                  </a:cubicBezTo>
                  <a:cubicBezTo>
                    <a:pt x="27515" y="368558"/>
                    <a:pt x="130708" y="420696"/>
                    <a:pt x="154095" y="427085"/>
                  </a:cubicBezTo>
                  <a:cubicBezTo>
                    <a:pt x="81764" y="299421"/>
                    <a:pt x="182026" y="149424"/>
                    <a:pt x="313676" y="114314"/>
                  </a:cubicBezTo>
                  <a:cubicBezTo>
                    <a:pt x="356729" y="102825"/>
                    <a:pt x="393979" y="98956"/>
                    <a:pt x="423550" y="98517"/>
                  </a:cubicBezTo>
                  <a:cubicBezTo>
                    <a:pt x="329209" y="20998"/>
                    <a:pt x="209311" y="-9746"/>
                    <a:pt x="94689" y="634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50D909C2-4229-4C95-94FA-DB87EEC3915E}"/>
                </a:ext>
              </a:extLst>
            </p:cNvPr>
            <p:cNvSpPr/>
            <p:nvPr/>
          </p:nvSpPr>
          <p:spPr>
            <a:xfrm>
              <a:off x="5481407" y="707433"/>
              <a:ext cx="427892" cy="424962"/>
            </a:xfrm>
            <a:custGeom>
              <a:avLst/>
              <a:gdLst>
                <a:gd name="connsiteX0" fmla="*/ 6346 w 427892"/>
                <a:gd name="connsiteY0" fmla="*/ 331030 h 424961"/>
                <a:gd name="connsiteX1" fmla="*/ 267507 w 427892"/>
                <a:gd name="connsiteY1" fmla="*/ 418455 h 424961"/>
                <a:gd name="connsiteX2" fmla="*/ 427088 w 427892"/>
                <a:gd name="connsiteY2" fmla="*/ 271653 h 424961"/>
                <a:gd name="connsiteX3" fmla="*/ 114316 w 427892"/>
                <a:gd name="connsiteY3" fmla="*/ 112073 h 424961"/>
                <a:gd name="connsiteX4" fmla="*/ 98519 w 427892"/>
                <a:gd name="connsiteY4" fmla="*/ 2198 h 424961"/>
                <a:gd name="connsiteX5" fmla="*/ 6346 w 427892"/>
                <a:gd name="connsiteY5" fmla="*/ 331030 h 424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7892" h="424961">
                  <a:moveTo>
                    <a:pt x="6346" y="331030"/>
                  </a:moveTo>
                  <a:cubicBezTo>
                    <a:pt x="74106" y="394306"/>
                    <a:pt x="164256" y="439088"/>
                    <a:pt x="267507" y="418455"/>
                  </a:cubicBezTo>
                  <a:cubicBezTo>
                    <a:pt x="368560" y="398233"/>
                    <a:pt x="420699" y="295041"/>
                    <a:pt x="427088" y="271653"/>
                  </a:cubicBezTo>
                  <a:cubicBezTo>
                    <a:pt x="299423" y="343984"/>
                    <a:pt x="149427" y="243723"/>
                    <a:pt x="114316" y="112073"/>
                  </a:cubicBezTo>
                  <a:cubicBezTo>
                    <a:pt x="102827" y="69020"/>
                    <a:pt x="98959" y="31770"/>
                    <a:pt x="98519" y="2198"/>
                  </a:cubicBezTo>
                  <a:cubicBezTo>
                    <a:pt x="20971" y="96510"/>
                    <a:pt x="-9744" y="216408"/>
                    <a:pt x="6346" y="33103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CD21BD99-B241-4644-9629-EA4F8FFE5FF8}"/>
                </a:ext>
              </a:extLst>
            </p:cNvPr>
            <p:cNvSpPr/>
            <p:nvPr/>
          </p:nvSpPr>
          <p:spPr>
            <a:xfrm>
              <a:off x="5636842" y="976859"/>
              <a:ext cx="424962" cy="427892"/>
            </a:xfrm>
            <a:custGeom>
              <a:avLst/>
              <a:gdLst>
                <a:gd name="connsiteX0" fmla="*/ 331030 w 424961"/>
                <a:gd name="connsiteY0" fmla="*/ 422939 h 427892"/>
                <a:gd name="connsiteX1" fmla="*/ 418455 w 424961"/>
                <a:gd name="connsiteY1" fmla="*/ 161779 h 427892"/>
                <a:gd name="connsiteX2" fmla="*/ 271653 w 424961"/>
                <a:gd name="connsiteY2" fmla="*/ 2198 h 427892"/>
                <a:gd name="connsiteX3" fmla="*/ 112073 w 424961"/>
                <a:gd name="connsiteY3" fmla="*/ 314970 h 427892"/>
                <a:gd name="connsiteX4" fmla="*/ 2198 w 424961"/>
                <a:gd name="connsiteY4" fmla="*/ 330767 h 427892"/>
                <a:gd name="connsiteX5" fmla="*/ 331030 w 424961"/>
                <a:gd name="connsiteY5" fmla="*/ 422939 h 427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4961" h="427892">
                  <a:moveTo>
                    <a:pt x="331030" y="422939"/>
                  </a:moveTo>
                  <a:cubicBezTo>
                    <a:pt x="394306" y="355180"/>
                    <a:pt x="439088" y="265029"/>
                    <a:pt x="418455" y="161779"/>
                  </a:cubicBezTo>
                  <a:cubicBezTo>
                    <a:pt x="398233" y="60726"/>
                    <a:pt x="295041" y="8587"/>
                    <a:pt x="271653" y="2198"/>
                  </a:cubicBezTo>
                  <a:cubicBezTo>
                    <a:pt x="343984" y="129862"/>
                    <a:pt x="243723" y="279859"/>
                    <a:pt x="112073" y="314970"/>
                  </a:cubicBezTo>
                  <a:cubicBezTo>
                    <a:pt x="69020" y="326458"/>
                    <a:pt x="31770" y="330327"/>
                    <a:pt x="2198" y="330767"/>
                  </a:cubicBezTo>
                  <a:cubicBezTo>
                    <a:pt x="96510" y="408286"/>
                    <a:pt x="216437" y="439029"/>
                    <a:pt x="331030" y="42293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07C47DA4-70E9-4D57-8241-CB5B80CCE362}"/>
                </a:ext>
              </a:extLst>
            </p:cNvPr>
            <p:cNvSpPr/>
            <p:nvPr/>
          </p:nvSpPr>
          <p:spPr>
            <a:xfrm>
              <a:off x="5906298" y="824962"/>
              <a:ext cx="427893" cy="424963"/>
            </a:xfrm>
            <a:custGeom>
              <a:avLst/>
              <a:gdLst>
                <a:gd name="connsiteX0" fmla="*/ 422939 w 427892"/>
                <a:gd name="connsiteY0" fmla="*/ 94689 h 424961"/>
                <a:gd name="connsiteX1" fmla="*/ 161779 w 427892"/>
                <a:gd name="connsiteY1" fmla="*/ 7293 h 424961"/>
                <a:gd name="connsiteX2" fmla="*/ 2198 w 427892"/>
                <a:gd name="connsiteY2" fmla="*/ 154095 h 424961"/>
                <a:gd name="connsiteX3" fmla="*/ 314970 w 427892"/>
                <a:gd name="connsiteY3" fmla="*/ 313676 h 424961"/>
                <a:gd name="connsiteX4" fmla="*/ 330767 w 427892"/>
                <a:gd name="connsiteY4" fmla="*/ 423550 h 424961"/>
                <a:gd name="connsiteX5" fmla="*/ 422939 w 427892"/>
                <a:gd name="connsiteY5" fmla="*/ 94689 h 424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7892" h="424961">
                  <a:moveTo>
                    <a:pt x="422939" y="94689"/>
                  </a:moveTo>
                  <a:cubicBezTo>
                    <a:pt x="355180" y="31413"/>
                    <a:pt x="265029" y="-13369"/>
                    <a:pt x="161779" y="7293"/>
                  </a:cubicBezTo>
                  <a:cubicBezTo>
                    <a:pt x="60726" y="27515"/>
                    <a:pt x="8587" y="130708"/>
                    <a:pt x="2198" y="154095"/>
                  </a:cubicBezTo>
                  <a:cubicBezTo>
                    <a:pt x="129862" y="81764"/>
                    <a:pt x="279859" y="182026"/>
                    <a:pt x="314970" y="313676"/>
                  </a:cubicBezTo>
                  <a:cubicBezTo>
                    <a:pt x="326458" y="356729"/>
                    <a:pt x="330327" y="393979"/>
                    <a:pt x="330767" y="423550"/>
                  </a:cubicBezTo>
                  <a:cubicBezTo>
                    <a:pt x="408286" y="329209"/>
                    <a:pt x="439029" y="209311"/>
                    <a:pt x="422939" y="9468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C54BBF2E-E70B-4FE2-BEEB-306BBC6A4DFE}"/>
                </a:ext>
              </a:extLst>
            </p:cNvPr>
            <p:cNvSpPr/>
            <p:nvPr/>
          </p:nvSpPr>
          <p:spPr>
            <a:xfrm>
              <a:off x="5482933" y="648994"/>
              <a:ext cx="718039" cy="753208"/>
            </a:xfrm>
            <a:custGeom>
              <a:avLst/>
              <a:gdLst>
                <a:gd name="connsiteX0" fmla="*/ 157133 w 718038"/>
                <a:gd name="connsiteY0" fmla="*/ 674 h 753207"/>
                <a:gd name="connsiteX1" fmla="*/ 125129 w 718038"/>
                <a:gd name="connsiteY1" fmla="*/ 29630 h 753207"/>
                <a:gd name="connsiteX2" fmla="*/ 125129 w 718038"/>
                <a:gd name="connsiteY2" fmla="*/ 630526 h 753207"/>
                <a:gd name="connsiteX3" fmla="*/ 720163 w 718038"/>
                <a:gd name="connsiteY3" fmla="*/ 636241 h 753207"/>
                <a:gd name="connsiteX4" fmla="*/ 157133 w 718038"/>
                <a:gd name="connsiteY4" fmla="*/ 674 h 75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8038" h="753207">
                  <a:moveTo>
                    <a:pt x="157133" y="674"/>
                  </a:moveTo>
                  <a:cubicBezTo>
                    <a:pt x="146113" y="9701"/>
                    <a:pt x="135416" y="19343"/>
                    <a:pt x="125129" y="29630"/>
                  </a:cubicBezTo>
                  <a:cubicBezTo>
                    <a:pt x="-40811" y="195570"/>
                    <a:pt x="-40811" y="464586"/>
                    <a:pt x="125129" y="630526"/>
                  </a:cubicBezTo>
                  <a:cubicBezTo>
                    <a:pt x="289135" y="794532"/>
                    <a:pt x="553813" y="796407"/>
                    <a:pt x="720163" y="636241"/>
                  </a:cubicBezTo>
                  <a:cubicBezTo>
                    <a:pt x="183393" y="723666"/>
                    <a:pt x="117744" y="166585"/>
                    <a:pt x="157133" y="674"/>
                  </a:cubicBezTo>
                  <a:close/>
                </a:path>
              </a:pathLst>
            </a:custGeom>
            <a:solidFill>
              <a:srgbClr val="000000">
                <a:alpha val="10000"/>
              </a:srgbClr>
            </a:solidFill>
            <a:ln w="29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pic>
        <p:nvPicPr>
          <p:cNvPr id="4" name="Graphique 3">
            <a:extLst>
              <a:ext uri="{FF2B5EF4-FFF2-40B4-BE49-F238E27FC236}">
                <a16:creationId xmlns:a16="http://schemas.microsoft.com/office/drawing/2014/main" id="{5E5AD67C-4385-4003-9C2F-3742D178B0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595063" y="3480981"/>
            <a:ext cx="458746" cy="79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9237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!!Image 24">
            <a:extLst>
              <a:ext uri="{FF2B5EF4-FFF2-40B4-BE49-F238E27FC236}">
                <a16:creationId xmlns:a16="http://schemas.microsoft.com/office/drawing/2014/main" id="{E3F47F55-B88C-4A05-8C53-CCA9873A77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457" y="1328549"/>
            <a:ext cx="9146607" cy="5008243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57222A1-C16C-47D9-BF7D-215A5E33A3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732A3-3298-4B17-ABD6-6B679B23A20D}" type="slidenum">
              <a:rPr lang="en-GB" smtClean="0"/>
              <a:pPr/>
              <a:t>27</a:t>
            </a:fld>
            <a:endParaRPr lang="en-GB" dirty="0"/>
          </a:p>
        </p:txBody>
      </p:sp>
      <p:sp>
        <p:nvSpPr>
          <p:cNvPr id="29" name="!!ZoneTexte 2">
            <a:extLst>
              <a:ext uri="{FF2B5EF4-FFF2-40B4-BE49-F238E27FC236}">
                <a16:creationId xmlns:a16="http://schemas.microsoft.com/office/drawing/2014/main" id="{2E512FAA-5143-4043-87C5-5D7EDF85AB43}"/>
              </a:ext>
            </a:extLst>
          </p:cNvPr>
          <p:cNvSpPr txBox="1"/>
          <p:nvPr/>
        </p:nvSpPr>
        <p:spPr>
          <a:xfrm>
            <a:off x="390495" y="-1118335"/>
            <a:ext cx="114512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00" b="1" dirty="0">
                <a:solidFill>
                  <a:schemeClr val="accent3"/>
                </a:solidFill>
                <a:latin typeface="Arial" panose="020B0604020202020204" pitchFamily="34" charset="0"/>
              </a:rPr>
              <a:t>ALLAND &amp; ROBERT</a:t>
            </a:r>
          </a:p>
        </p:txBody>
      </p:sp>
      <p:sp>
        <p:nvSpPr>
          <p:cNvPr id="26" name="!!FUNCTIONAL PROPERTIES">
            <a:extLst>
              <a:ext uri="{FF2B5EF4-FFF2-40B4-BE49-F238E27FC236}">
                <a16:creationId xmlns:a16="http://schemas.microsoft.com/office/drawing/2014/main" id="{D3AA0011-E939-43D7-8AF8-23C38CAF0902}"/>
              </a:ext>
            </a:extLst>
          </p:cNvPr>
          <p:cNvSpPr txBox="1"/>
          <p:nvPr/>
        </p:nvSpPr>
        <p:spPr>
          <a:xfrm>
            <a:off x="390495" y="327950"/>
            <a:ext cx="114512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accent3"/>
                </a:solidFill>
                <a:latin typeface="Arial" panose="020B0604020202020204" pitchFamily="34" charset="0"/>
              </a:rPr>
              <a:t>FUNCTIONAL PROPERTIES</a:t>
            </a:r>
          </a:p>
        </p:txBody>
      </p:sp>
      <p:sp>
        <p:nvSpPr>
          <p:cNvPr id="34" name="!!Rectangle 33">
            <a:extLst>
              <a:ext uri="{FF2B5EF4-FFF2-40B4-BE49-F238E27FC236}">
                <a16:creationId xmlns:a16="http://schemas.microsoft.com/office/drawing/2014/main" id="{80C6C567-C646-4BCF-B22E-59ACC922E106}"/>
              </a:ext>
            </a:extLst>
          </p:cNvPr>
          <p:cNvSpPr/>
          <p:nvPr/>
        </p:nvSpPr>
        <p:spPr>
          <a:xfrm>
            <a:off x="3147170" y="1101715"/>
            <a:ext cx="5882116" cy="456373"/>
          </a:xfrm>
          <a:prstGeom prst="rect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100"/>
              </a:lnSpc>
            </a:pP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35" name="!!ZoneTexte 5">
            <a:extLst>
              <a:ext uri="{FF2B5EF4-FFF2-40B4-BE49-F238E27FC236}">
                <a16:creationId xmlns:a16="http://schemas.microsoft.com/office/drawing/2014/main" id="{C29CF20E-D72D-4FE4-A32F-EFC7FCC426D5}"/>
              </a:ext>
            </a:extLst>
          </p:cNvPr>
          <p:cNvSpPr txBox="1"/>
          <p:nvPr/>
        </p:nvSpPr>
        <p:spPr>
          <a:xfrm>
            <a:off x="3147170" y="1076916"/>
            <a:ext cx="588211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700" dirty="0">
                <a:solidFill>
                  <a:schemeClr val="bg1"/>
                </a:solidFill>
              </a:rPr>
              <a:t>OF ACACIA </a:t>
            </a:r>
            <a:r>
              <a:rPr lang="en-GB" sz="2700" b="1" dirty="0">
                <a:solidFill>
                  <a:schemeClr val="bg1"/>
                </a:solidFill>
              </a:rPr>
              <a:t>SENEGAL</a:t>
            </a:r>
            <a:r>
              <a:rPr lang="en-GB" sz="2700" dirty="0">
                <a:solidFill>
                  <a:schemeClr val="bg1"/>
                </a:solidFill>
              </a:rPr>
              <a:t> AND </a:t>
            </a:r>
            <a:r>
              <a:rPr lang="en-GB" sz="2700" b="1" dirty="0">
                <a:solidFill>
                  <a:schemeClr val="bg1"/>
                </a:solidFill>
              </a:rPr>
              <a:t>SEYAL</a:t>
            </a:r>
          </a:p>
        </p:txBody>
      </p:sp>
      <p:sp>
        <p:nvSpPr>
          <p:cNvPr id="43" name="!!Forme libre : forme 42">
            <a:extLst>
              <a:ext uri="{FF2B5EF4-FFF2-40B4-BE49-F238E27FC236}">
                <a16:creationId xmlns:a16="http://schemas.microsoft.com/office/drawing/2014/main" id="{294F96C2-3254-4130-ADE8-A9E06554D61F}"/>
              </a:ext>
            </a:extLst>
          </p:cNvPr>
          <p:cNvSpPr/>
          <p:nvPr/>
        </p:nvSpPr>
        <p:spPr>
          <a:xfrm rot="13500000">
            <a:off x="6578959" y="1341674"/>
            <a:ext cx="5170226" cy="5170226"/>
          </a:xfrm>
          <a:custGeom>
            <a:avLst/>
            <a:gdLst>
              <a:gd name="connsiteX0" fmla="*/ 0 w 5170226"/>
              <a:gd name="connsiteY0" fmla="*/ 2531253 h 5170226"/>
              <a:gd name="connsiteX1" fmla="*/ 2531254 w 5170226"/>
              <a:gd name="connsiteY1" fmla="*/ 0 h 5170226"/>
              <a:gd name="connsiteX2" fmla="*/ 3496365 w 5170226"/>
              <a:gd name="connsiteY2" fmla="*/ 965111 h 5170226"/>
              <a:gd name="connsiteX3" fmla="*/ 4238105 w 5170226"/>
              <a:gd name="connsiteY3" fmla="*/ 965111 h 5170226"/>
              <a:gd name="connsiteX4" fmla="*/ 4238105 w 5170226"/>
              <a:gd name="connsiteY4" fmla="*/ 1706851 h 5170226"/>
              <a:gd name="connsiteX5" fmla="*/ 5170226 w 5170226"/>
              <a:gd name="connsiteY5" fmla="*/ 2638972 h 5170226"/>
              <a:gd name="connsiteX6" fmla="*/ 2638973 w 5170226"/>
              <a:gd name="connsiteY6" fmla="*/ 5170226 h 5170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70226" h="5170226">
                <a:moveTo>
                  <a:pt x="0" y="2531253"/>
                </a:moveTo>
                <a:lnTo>
                  <a:pt x="2531254" y="0"/>
                </a:lnTo>
                <a:lnTo>
                  <a:pt x="3496365" y="965111"/>
                </a:lnTo>
                <a:lnTo>
                  <a:pt x="4238105" y="965111"/>
                </a:lnTo>
                <a:lnTo>
                  <a:pt x="4238105" y="1706851"/>
                </a:lnTo>
                <a:lnTo>
                  <a:pt x="5170226" y="2638972"/>
                </a:lnTo>
                <a:lnTo>
                  <a:pt x="2638973" y="5170226"/>
                </a:lnTo>
                <a:close/>
              </a:path>
            </a:pathLst>
          </a:custGeom>
          <a:solidFill>
            <a:schemeClr val="accent5">
              <a:alpha val="80000"/>
            </a:schemeClr>
          </a:solidFill>
          <a:ln>
            <a:solidFill>
              <a:schemeClr val="bg1"/>
            </a:solidFill>
          </a:ln>
          <a:effectLst>
            <a:outerShdw blurRad="355600" dist="419100" dir="8100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!!Texturing agent">
            <a:extLst>
              <a:ext uri="{FF2B5EF4-FFF2-40B4-BE49-F238E27FC236}">
                <a16:creationId xmlns:a16="http://schemas.microsoft.com/office/drawing/2014/main" id="{E49FD4AD-D248-4C18-AB09-6B4C5FDA8AF6}"/>
              </a:ext>
            </a:extLst>
          </p:cNvPr>
          <p:cNvSpPr txBox="1"/>
          <p:nvPr/>
        </p:nvSpPr>
        <p:spPr>
          <a:xfrm>
            <a:off x="6998592" y="2237791"/>
            <a:ext cx="3436514" cy="2464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700"/>
              </a:lnSpc>
            </a:pPr>
            <a:r>
              <a:rPr lang="en-GB" sz="3800" b="1" dirty="0">
                <a:solidFill>
                  <a:schemeClr val="bg1"/>
                </a:solidFill>
                <a:latin typeface="+mj-lt"/>
              </a:rPr>
              <a:t>High</a:t>
            </a:r>
          </a:p>
          <a:p>
            <a:pPr algn="r">
              <a:lnSpc>
                <a:spcPts val="3700"/>
              </a:lnSpc>
            </a:pPr>
            <a:r>
              <a:rPr lang="en-GB" sz="3800" b="1" dirty="0">
                <a:solidFill>
                  <a:schemeClr val="bg1"/>
                </a:solidFill>
                <a:latin typeface="+mj-lt"/>
              </a:rPr>
              <a:t>Soluble</a:t>
            </a:r>
          </a:p>
          <a:p>
            <a:pPr algn="r">
              <a:lnSpc>
                <a:spcPts val="3700"/>
              </a:lnSpc>
            </a:pPr>
            <a:r>
              <a:rPr lang="en-GB" sz="3800" b="1" dirty="0">
                <a:solidFill>
                  <a:schemeClr val="bg1"/>
                </a:solidFill>
                <a:latin typeface="+mj-lt"/>
              </a:rPr>
              <a:t>fiber</a:t>
            </a:r>
          </a:p>
          <a:p>
            <a:pPr algn="r">
              <a:lnSpc>
                <a:spcPts val="3700"/>
              </a:lnSpc>
            </a:pPr>
            <a:r>
              <a:rPr lang="en-GB" sz="3800" b="1" dirty="0">
                <a:solidFill>
                  <a:schemeClr val="bg1"/>
                </a:solidFill>
                <a:latin typeface="+mj-lt"/>
              </a:rPr>
              <a:t>in dietary</a:t>
            </a:r>
          </a:p>
          <a:p>
            <a:pPr algn="r">
              <a:lnSpc>
                <a:spcPts val="3700"/>
              </a:lnSpc>
            </a:pPr>
            <a:r>
              <a:rPr lang="en-GB" sz="3800" b="1" dirty="0">
                <a:solidFill>
                  <a:schemeClr val="bg1"/>
                </a:solidFill>
                <a:latin typeface="+mj-lt"/>
              </a:rPr>
              <a:t>applications</a:t>
            </a:r>
          </a:p>
        </p:txBody>
      </p:sp>
      <p:sp>
        <p:nvSpPr>
          <p:cNvPr id="36" name="!!Influence...">
            <a:extLst>
              <a:ext uri="{FF2B5EF4-FFF2-40B4-BE49-F238E27FC236}">
                <a16:creationId xmlns:a16="http://schemas.microsoft.com/office/drawing/2014/main" id="{8D6614D9-7033-49D9-992C-01B133A46D6E}"/>
              </a:ext>
            </a:extLst>
          </p:cNvPr>
          <p:cNvSpPr txBox="1"/>
          <p:nvPr/>
        </p:nvSpPr>
        <p:spPr>
          <a:xfrm>
            <a:off x="7472078" y="4852181"/>
            <a:ext cx="2963028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800"/>
              </a:lnSpc>
            </a:pPr>
            <a:r>
              <a:rPr lang="en-GB" sz="2500" dirty="0">
                <a:solidFill>
                  <a:schemeClr val="bg1"/>
                </a:solidFill>
              </a:rPr>
              <a:t>Increase of fiber</a:t>
            </a:r>
          </a:p>
          <a:p>
            <a:pPr algn="r">
              <a:lnSpc>
                <a:spcPts val="2800"/>
              </a:lnSpc>
            </a:pPr>
            <a:r>
              <a:rPr lang="en-GB" sz="2500" dirty="0">
                <a:solidFill>
                  <a:schemeClr val="bg1"/>
                </a:solidFill>
              </a:rPr>
              <a:t>content in formulas</a:t>
            </a:r>
          </a:p>
        </p:txBody>
      </p:sp>
      <p:sp>
        <p:nvSpPr>
          <p:cNvPr id="24" name="!!Ellipse 23">
            <a:extLst>
              <a:ext uri="{FF2B5EF4-FFF2-40B4-BE49-F238E27FC236}">
                <a16:creationId xmlns:a16="http://schemas.microsoft.com/office/drawing/2014/main" id="{5810AD17-6D6E-4293-B6EF-A2962DC7D4E5}"/>
              </a:ext>
            </a:extLst>
          </p:cNvPr>
          <p:cNvSpPr/>
          <p:nvPr/>
        </p:nvSpPr>
        <p:spPr>
          <a:xfrm>
            <a:off x="10435106" y="3424339"/>
            <a:ext cx="1079436" cy="107943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CFD99CB7-4456-489C-A55E-B33203EEC3EF}"/>
              </a:ext>
            </a:extLst>
          </p:cNvPr>
          <p:cNvCxnSpPr>
            <a:cxnSpLocks/>
          </p:cNvCxnSpPr>
          <p:nvPr/>
        </p:nvCxnSpPr>
        <p:spPr>
          <a:xfrm>
            <a:off x="7578835" y="4750046"/>
            <a:ext cx="271147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que 3">
            <a:extLst>
              <a:ext uri="{FF2B5EF4-FFF2-40B4-BE49-F238E27FC236}">
                <a16:creationId xmlns:a16="http://schemas.microsoft.com/office/drawing/2014/main" id="{5E5AD67C-4385-4003-9C2F-3742D178B0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-2020947" y="3480981"/>
            <a:ext cx="458746" cy="796769"/>
          </a:xfrm>
          <a:prstGeom prst="rect">
            <a:avLst/>
          </a:prstGeom>
        </p:spPr>
      </p:pic>
      <p:pic>
        <p:nvPicPr>
          <p:cNvPr id="30" name="Graphique 29">
            <a:extLst>
              <a:ext uri="{FF2B5EF4-FFF2-40B4-BE49-F238E27FC236}">
                <a16:creationId xmlns:a16="http://schemas.microsoft.com/office/drawing/2014/main" id="{2E53211A-D008-4685-9CE9-65687FCD18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77219" y="3523301"/>
            <a:ext cx="568597" cy="79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1689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!!Image 24">
            <a:extLst>
              <a:ext uri="{FF2B5EF4-FFF2-40B4-BE49-F238E27FC236}">
                <a16:creationId xmlns:a16="http://schemas.microsoft.com/office/drawing/2014/main" id="{E3F47F55-B88C-4A05-8C53-CCA9873A77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6483" y="1329901"/>
            <a:ext cx="6528816" cy="5008243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57222A1-C16C-47D9-BF7D-215A5E33A3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732A3-3298-4B17-ABD6-6B679B23A20D}" type="slidenum">
              <a:rPr lang="en-GB" smtClean="0"/>
              <a:pPr/>
              <a:t>28</a:t>
            </a:fld>
            <a:endParaRPr lang="en-GB" dirty="0"/>
          </a:p>
        </p:txBody>
      </p:sp>
      <p:sp>
        <p:nvSpPr>
          <p:cNvPr id="29" name="!!ZoneTexte 2">
            <a:extLst>
              <a:ext uri="{FF2B5EF4-FFF2-40B4-BE49-F238E27FC236}">
                <a16:creationId xmlns:a16="http://schemas.microsoft.com/office/drawing/2014/main" id="{2E512FAA-5143-4043-87C5-5D7EDF85AB43}"/>
              </a:ext>
            </a:extLst>
          </p:cNvPr>
          <p:cNvSpPr txBox="1"/>
          <p:nvPr/>
        </p:nvSpPr>
        <p:spPr>
          <a:xfrm>
            <a:off x="390495" y="-1118335"/>
            <a:ext cx="114512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00" b="1" dirty="0">
                <a:solidFill>
                  <a:schemeClr val="accent3"/>
                </a:solidFill>
                <a:latin typeface="Arial" panose="020B0604020202020204" pitchFamily="34" charset="0"/>
              </a:rPr>
              <a:t>ALLAND &amp; ROBERT</a:t>
            </a:r>
          </a:p>
        </p:txBody>
      </p:sp>
      <p:sp>
        <p:nvSpPr>
          <p:cNvPr id="26" name="!!FUNCTIONAL PROPERTIES">
            <a:extLst>
              <a:ext uri="{FF2B5EF4-FFF2-40B4-BE49-F238E27FC236}">
                <a16:creationId xmlns:a16="http://schemas.microsoft.com/office/drawing/2014/main" id="{D3AA0011-E939-43D7-8AF8-23C38CAF0902}"/>
              </a:ext>
            </a:extLst>
          </p:cNvPr>
          <p:cNvSpPr txBox="1"/>
          <p:nvPr/>
        </p:nvSpPr>
        <p:spPr>
          <a:xfrm>
            <a:off x="390495" y="327950"/>
            <a:ext cx="114512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accent3"/>
                </a:solidFill>
                <a:latin typeface="Arial" panose="020B0604020202020204" pitchFamily="34" charset="0"/>
              </a:rPr>
              <a:t>FUNCTIONAL PROPERTIES</a:t>
            </a:r>
          </a:p>
        </p:txBody>
      </p:sp>
      <p:sp>
        <p:nvSpPr>
          <p:cNvPr id="34" name="!!Rectangle 33">
            <a:extLst>
              <a:ext uri="{FF2B5EF4-FFF2-40B4-BE49-F238E27FC236}">
                <a16:creationId xmlns:a16="http://schemas.microsoft.com/office/drawing/2014/main" id="{80C6C567-C646-4BCF-B22E-59ACC922E106}"/>
              </a:ext>
            </a:extLst>
          </p:cNvPr>
          <p:cNvSpPr/>
          <p:nvPr/>
        </p:nvSpPr>
        <p:spPr>
          <a:xfrm>
            <a:off x="3147170" y="1101715"/>
            <a:ext cx="5882116" cy="456373"/>
          </a:xfrm>
          <a:prstGeom prst="rect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100"/>
              </a:lnSpc>
            </a:pP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35" name="!!ZoneTexte 5">
            <a:extLst>
              <a:ext uri="{FF2B5EF4-FFF2-40B4-BE49-F238E27FC236}">
                <a16:creationId xmlns:a16="http://schemas.microsoft.com/office/drawing/2014/main" id="{C29CF20E-D72D-4FE4-A32F-EFC7FCC426D5}"/>
              </a:ext>
            </a:extLst>
          </p:cNvPr>
          <p:cNvSpPr txBox="1"/>
          <p:nvPr/>
        </p:nvSpPr>
        <p:spPr>
          <a:xfrm>
            <a:off x="3147170" y="1076916"/>
            <a:ext cx="588211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700" dirty="0">
                <a:solidFill>
                  <a:schemeClr val="bg1"/>
                </a:solidFill>
              </a:rPr>
              <a:t>OF ACACIA </a:t>
            </a:r>
            <a:r>
              <a:rPr lang="en-GB" sz="2700" b="1" dirty="0">
                <a:solidFill>
                  <a:schemeClr val="bg1"/>
                </a:solidFill>
              </a:rPr>
              <a:t>SENEGAL</a:t>
            </a:r>
          </a:p>
        </p:txBody>
      </p:sp>
      <p:sp>
        <p:nvSpPr>
          <p:cNvPr id="43" name="!!Forme libre : forme 42">
            <a:extLst>
              <a:ext uri="{FF2B5EF4-FFF2-40B4-BE49-F238E27FC236}">
                <a16:creationId xmlns:a16="http://schemas.microsoft.com/office/drawing/2014/main" id="{294F96C2-3254-4130-ADE8-A9E06554D61F}"/>
              </a:ext>
            </a:extLst>
          </p:cNvPr>
          <p:cNvSpPr/>
          <p:nvPr/>
        </p:nvSpPr>
        <p:spPr>
          <a:xfrm rot="2700000">
            <a:off x="503671" y="1341675"/>
            <a:ext cx="5170226" cy="5170226"/>
          </a:xfrm>
          <a:custGeom>
            <a:avLst/>
            <a:gdLst>
              <a:gd name="connsiteX0" fmla="*/ 0 w 5170226"/>
              <a:gd name="connsiteY0" fmla="*/ 2531253 h 5170226"/>
              <a:gd name="connsiteX1" fmla="*/ 2531254 w 5170226"/>
              <a:gd name="connsiteY1" fmla="*/ 0 h 5170226"/>
              <a:gd name="connsiteX2" fmla="*/ 3496365 w 5170226"/>
              <a:gd name="connsiteY2" fmla="*/ 965111 h 5170226"/>
              <a:gd name="connsiteX3" fmla="*/ 4238105 w 5170226"/>
              <a:gd name="connsiteY3" fmla="*/ 965111 h 5170226"/>
              <a:gd name="connsiteX4" fmla="*/ 4238105 w 5170226"/>
              <a:gd name="connsiteY4" fmla="*/ 1706851 h 5170226"/>
              <a:gd name="connsiteX5" fmla="*/ 5170226 w 5170226"/>
              <a:gd name="connsiteY5" fmla="*/ 2638972 h 5170226"/>
              <a:gd name="connsiteX6" fmla="*/ 2638973 w 5170226"/>
              <a:gd name="connsiteY6" fmla="*/ 5170226 h 5170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70226" h="5170226">
                <a:moveTo>
                  <a:pt x="0" y="2531253"/>
                </a:moveTo>
                <a:lnTo>
                  <a:pt x="2531254" y="0"/>
                </a:lnTo>
                <a:lnTo>
                  <a:pt x="3496365" y="965111"/>
                </a:lnTo>
                <a:lnTo>
                  <a:pt x="4238105" y="965111"/>
                </a:lnTo>
                <a:lnTo>
                  <a:pt x="4238105" y="1706851"/>
                </a:lnTo>
                <a:lnTo>
                  <a:pt x="5170226" y="2638972"/>
                </a:lnTo>
                <a:lnTo>
                  <a:pt x="2638973" y="5170226"/>
                </a:lnTo>
                <a:close/>
              </a:path>
            </a:pathLst>
          </a:custGeom>
          <a:solidFill>
            <a:schemeClr val="accent4">
              <a:alpha val="80000"/>
            </a:schemeClr>
          </a:solidFill>
          <a:ln>
            <a:solidFill>
              <a:schemeClr val="bg1"/>
            </a:solidFill>
          </a:ln>
          <a:effectLst>
            <a:outerShdw blurRad="355600" dist="419100" dir="8100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!!Texturing agent">
            <a:extLst>
              <a:ext uri="{FF2B5EF4-FFF2-40B4-BE49-F238E27FC236}">
                <a16:creationId xmlns:a16="http://schemas.microsoft.com/office/drawing/2014/main" id="{E49FD4AD-D248-4C18-AB09-6B4C5FDA8AF6}"/>
              </a:ext>
            </a:extLst>
          </p:cNvPr>
          <p:cNvSpPr txBox="1"/>
          <p:nvPr/>
        </p:nvSpPr>
        <p:spPr>
          <a:xfrm>
            <a:off x="1808992" y="2783105"/>
            <a:ext cx="3436514" cy="1041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700"/>
              </a:lnSpc>
            </a:pPr>
            <a:r>
              <a:rPr lang="en-GB" sz="3800" b="1" dirty="0">
                <a:solidFill>
                  <a:schemeClr val="bg1"/>
                </a:solidFill>
                <a:latin typeface="+mj-lt"/>
              </a:rPr>
              <a:t>Emulsifying</a:t>
            </a:r>
          </a:p>
          <a:p>
            <a:pPr>
              <a:lnSpc>
                <a:spcPts val="3700"/>
              </a:lnSpc>
            </a:pPr>
            <a:r>
              <a:rPr lang="en-GB" sz="3800" b="1" dirty="0">
                <a:solidFill>
                  <a:schemeClr val="bg1"/>
                </a:solidFill>
                <a:latin typeface="+mj-lt"/>
              </a:rPr>
              <a:t>agent</a:t>
            </a:r>
          </a:p>
        </p:txBody>
      </p:sp>
      <p:sp>
        <p:nvSpPr>
          <p:cNvPr id="36" name="!!Influence...">
            <a:extLst>
              <a:ext uri="{FF2B5EF4-FFF2-40B4-BE49-F238E27FC236}">
                <a16:creationId xmlns:a16="http://schemas.microsoft.com/office/drawing/2014/main" id="{8D6614D9-7033-49D9-992C-01B133A46D6E}"/>
              </a:ext>
            </a:extLst>
          </p:cNvPr>
          <p:cNvSpPr txBox="1"/>
          <p:nvPr/>
        </p:nvSpPr>
        <p:spPr>
          <a:xfrm>
            <a:off x="1808992" y="4212296"/>
            <a:ext cx="2963028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n-GB" sz="2500" dirty="0">
                <a:solidFill>
                  <a:schemeClr val="bg1"/>
                </a:solidFill>
              </a:rPr>
              <a:t>Oil-in water</a:t>
            </a:r>
          </a:p>
          <a:p>
            <a:pPr>
              <a:lnSpc>
                <a:spcPts val="2800"/>
              </a:lnSpc>
            </a:pPr>
            <a:r>
              <a:rPr lang="en-GB" sz="2500" dirty="0">
                <a:solidFill>
                  <a:schemeClr val="bg1"/>
                </a:solidFill>
              </a:rPr>
              <a:t>emulsions</a:t>
            </a:r>
          </a:p>
        </p:txBody>
      </p:sp>
      <p:sp>
        <p:nvSpPr>
          <p:cNvPr id="24" name="!!Ellipse 23">
            <a:extLst>
              <a:ext uri="{FF2B5EF4-FFF2-40B4-BE49-F238E27FC236}">
                <a16:creationId xmlns:a16="http://schemas.microsoft.com/office/drawing/2014/main" id="{5810AD17-6D6E-4293-B6EF-A2962DC7D4E5}"/>
              </a:ext>
            </a:extLst>
          </p:cNvPr>
          <p:cNvSpPr/>
          <p:nvPr/>
        </p:nvSpPr>
        <p:spPr>
          <a:xfrm>
            <a:off x="691520" y="3424339"/>
            <a:ext cx="1079436" cy="107943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CFD99CB7-4456-489C-A55E-B33203EEC3EF}"/>
              </a:ext>
            </a:extLst>
          </p:cNvPr>
          <p:cNvCxnSpPr>
            <a:cxnSpLocks/>
          </p:cNvCxnSpPr>
          <p:nvPr/>
        </p:nvCxnSpPr>
        <p:spPr>
          <a:xfrm>
            <a:off x="1907339" y="3977979"/>
            <a:ext cx="271147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phique 29">
            <a:extLst>
              <a:ext uri="{FF2B5EF4-FFF2-40B4-BE49-F238E27FC236}">
                <a16:creationId xmlns:a16="http://schemas.microsoft.com/office/drawing/2014/main" id="{2E53211A-D008-4685-9CE9-65687FCD18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787965" y="3599301"/>
            <a:ext cx="568597" cy="791718"/>
          </a:xfrm>
          <a:prstGeom prst="rect">
            <a:avLst/>
          </a:prstGeom>
        </p:spPr>
      </p:pic>
      <p:pic>
        <p:nvPicPr>
          <p:cNvPr id="6" name="Graphique 5">
            <a:extLst>
              <a:ext uri="{FF2B5EF4-FFF2-40B4-BE49-F238E27FC236}">
                <a16:creationId xmlns:a16="http://schemas.microsoft.com/office/drawing/2014/main" id="{24E43A0C-7BB3-44F9-940B-3696F430A7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493" y="3566710"/>
            <a:ext cx="243304" cy="79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7093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!!Image 24">
            <a:extLst>
              <a:ext uri="{FF2B5EF4-FFF2-40B4-BE49-F238E27FC236}">
                <a16:creationId xmlns:a16="http://schemas.microsoft.com/office/drawing/2014/main" id="{E3F47F55-B88C-4A05-8C53-CCA9873A77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6088"/>
          <a:stretch/>
        </p:blipFill>
        <p:spPr>
          <a:xfrm>
            <a:off x="360877" y="1312985"/>
            <a:ext cx="11480820" cy="5029199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57222A1-C16C-47D9-BF7D-215A5E33A3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732A3-3298-4B17-ABD6-6B679B23A20D}" type="slidenum">
              <a:rPr lang="en-GB" smtClean="0"/>
              <a:pPr/>
              <a:t>29</a:t>
            </a:fld>
            <a:endParaRPr lang="en-GB" dirty="0"/>
          </a:p>
        </p:txBody>
      </p:sp>
      <p:sp>
        <p:nvSpPr>
          <p:cNvPr id="29" name="!!ZoneTexte 2">
            <a:extLst>
              <a:ext uri="{FF2B5EF4-FFF2-40B4-BE49-F238E27FC236}">
                <a16:creationId xmlns:a16="http://schemas.microsoft.com/office/drawing/2014/main" id="{2E512FAA-5143-4043-87C5-5D7EDF85AB43}"/>
              </a:ext>
            </a:extLst>
          </p:cNvPr>
          <p:cNvSpPr txBox="1"/>
          <p:nvPr/>
        </p:nvSpPr>
        <p:spPr>
          <a:xfrm>
            <a:off x="390495" y="-1118335"/>
            <a:ext cx="114512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00" b="1" dirty="0">
                <a:solidFill>
                  <a:schemeClr val="accent3"/>
                </a:solidFill>
                <a:latin typeface="Arial" panose="020B0604020202020204" pitchFamily="34" charset="0"/>
              </a:rPr>
              <a:t>ALLAND &amp; ROBERT</a:t>
            </a:r>
          </a:p>
        </p:txBody>
      </p:sp>
      <p:sp>
        <p:nvSpPr>
          <p:cNvPr id="26" name="!!FUNCTIONAL PROPERTIES">
            <a:extLst>
              <a:ext uri="{FF2B5EF4-FFF2-40B4-BE49-F238E27FC236}">
                <a16:creationId xmlns:a16="http://schemas.microsoft.com/office/drawing/2014/main" id="{D3AA0011-E939-43D7-8AF8-23C38CAF0902}"/>
              </a:ext>
            </a:extLst>
          </p:cNvPr>
          <p:cNvSpPr txBox="1"/>
          <p:nvPr/>
        </p:nvSpPr>
        <p:spPr>
          <a:xfrm>
            <a:off x="390495" y="327950"/>
            <a:ext cx="114512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accent3"/>
                </a:solidFill>
                <a:latin typeface="Arial" panose="020B0604020202020204" pitchFamily="34" charset="0"/>
              </a:rPr>
              <a:t>FUNCTIONAL PROPERTIES</a:t>
            </a:r>
          </a:p>
        </p:txBody>
      </p:sp>
      <p:sp>
        <p:nvSpPr>
          <p:cNvPr id="34" name="!!Rectangle 33">
            <a:extLst>
              <a:ext uri="{FF2B5EF4-FFF2-40B4-BE49-F238E27FC236}">
                <a16:creationId xmlns:a16="http://schemas.microsoft.com/office/drawing/2014/main" id="{80C6C567-C646-4BCF-B22E-59ACC922E106}"/>
              </a:ext>
            </a:extLst>
          </p:cNvPr>
          <p:cNvSpPr/>
          <p:nvPr/>
        </p:nvSpPr>
        <p:spPr>
          <a:xfrm>
            <a:off x="3147170" y="1101715"/>
            <a:ext cx="5882116" cy="456373"/>
          </a:xfrm>
          <a:prstGeom prst="rect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100"/>
              </a:lnSpc>
            </a:pP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35" name="!!ZoneTexte 5">
            <a:extLst>
              <a:ext uri="{FF2B5EF4-FFF2-40B4-BE49-F238E27FC236}">
                <a16:creationId xmlns:a16="http://schemas.microsoft.com/office/drawing/2014/main" id="{C29CF20E-D72D-4FE4-A32F-EFC7FCC426D5}"/>
              </a:ext>
            </a:extLst>
          </p:cNvPr>
          <p:cNvSpPr txBox="1"/>
          <p:nvPr/>
        </p:nvSpPr>
        <p:spPr>
          <a:xfrm>
            <a:off x="3147170" y="1076916"/>
            <a:ext cx="588211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700" dirty="0">
                <a:solidFill>
                  <a:schemeClr val="bg1"/>
                </a:solidFill>
              </a:rPr>
              <a:t>OF ACACIA </a:t>
            </a:r>
            <a:r>
              <a:rPr lang="en-GB" sz="2700" b="1" dirty="0">
                <a:solidFill>
                  <a:schemeClr val="bg1"/>
                </a:solidFill>
              </a:rPr>
              <a:t>SENEGAL</a:t>
            </a:r>
          </a:p>
        </p:txBody>
      </p:sp>
      <p:sp>
        <p:nvSpPr>
          <p:cNvPr id="43" name="!!Forme libre : forme 42">
            <a:extLst>
              <a:ext uri="{FF2B5EF4-FFF2-40B4-BE49-F238E27FC236}">
                <a16:creationId xmlns:a16="http://schemas.microsoft.com/office/drawing/2014/main" id="{294F96C2-3254-4130-ADE8-A9E06554D61F}"/>
              </a:ext>
            </a:extLst>
          </p:cNvPr>
          <p:cNvSpPr/>
          <p:nvPr/>
        </p:nvSpPr>
        <p:spPr>
          <a:xfrm rot="13500000">
            <a:off x="6644541" y="1341675"/>
            <a:ext cx="5170226" cy="5170226"/>
          </a:xfrm>
          <a:custGeom>
            <a:avLst/>
            <a:gdLst>
              <a:gd name="connsiteX0" fmla="*/ 0 w 5170226"/>
              <a:gd name="connsiteY0" fmla="*/ 2531253 h 5170226"/>
              <a:gd name="connsiteX1" fmla="*/ 2531254 w 5170226"/>
              <a:gd name="connsiteY1" fmla="*/ 0 h 5170226"/>
              <a:gd name="connsiteX2" fmla="*/ 3496365 w 5170226"/>
              <a:gd name="connsiteY2" fmla="*/ 965111 h 5170226"/>
              <a:gd name="connsiteX3" fmla="*/ 4238105 w 5170226"/>
              <a:gd name="connsiteY3" fmla="*/ 965111 h 5170226"/>
              <a:gd name="connsiteX4" fmla="*/ 4238105 w 5170226"/>
              <a:gd name="connsiteY4" fmla="*/ 1706851 h 5170226"/>
              <a:gd name="connsiteX5" fmla="*/ 5170226 w 5170226"/>
              <a:gd name="connsiteY5" fmla="*/ 2638972 h 5170226"/>
              <a:gd name="connsiteX6" fmla="*/ 2638973 w 5170226"/>
              <a:gd name="connsiteY6" fmla="*/ 5170226 h 5170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70226" h="5170226">
                <a:moveTo>
                  <a:pt x="0" y="2531253"/>
                </a:moveTo>
                <a:lnTo>
                  <a:pt x="2531254" y="0"/>
                </a:lnTo>
                <a:lnTo>
                  <a:pt x="3496365" y="965111"/>
                </a:lnTo>
                <a:lnTo>
                  <a:pt x="4238105" y="965111"/>
                </a:lnTo>
                <a:lnTo>
                  <a:pt x="4238105" y="1706851"/>
                </a:lnTo>
                <a:lnTo>
                  <a:pt x="5170226" y="2638972"/>
                </a:lnTo>
                <a:lnTo>
                  <a:pt x="2638973" y="5170226"/>
                </a:lnTo>
                <a:close/>
              </a:path>
            </a:pathLst>
          </a:custGeom>
          <a:solidFill>
            <a:srgbClr val="00A853">
              <a:alpha val="80000"/>
            </a:srgbClr>
          </a:solidFill>
          <a:ln>
            <a:solidFill>
              <a:schemeClr val="bg1"/>
            </a:solidFill>
          </a:ln>
          <a:effectLst>
            <a:outerShdw blurRad="355600" dist="419100" dir="8100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!!Texturing agent">
            <a:extLst>
              <a:ext uri="{FF2B5EF4-FFF2-40B4-BE49-F238E27FC236}">
                <a16:creationId xmlns:a16="http://schemas.microsoft.com/office/drawing/2014/main" id="{E49FD4AD-D248-4C18-AB09-6B4C5FDA8AF6}"/>
              </a:ext>
            </a:extLst>
          </p:cNvPr>
          <p:cNvSpPr txBox="1"/>
          <p:nvPr/>
        </p:nvSpPr>
        <p:spPr>
          <a:xfrm>
            <a:off x="7208855" y="2338918"/>
            <a:ext cx="3436514" cy="15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700"/>
              </a:lnSpc>
            </a:pPr>
            <a:r>
              <a:rPr lang="en-GB" sz="3400" b="1" dirty="0">
                <a:solidFill>
                  <a:schemeClr val="bg1"/>
                </a:solidFill>
                <a:latin typeface="+mj-lt"/>
              </a:rPr>
              <a:t>Avoids</a:t>
            </a:r>
          </a:p>
          <a:p>
            <a:pPr algn="r">
              <a:lnSpc>
                <a:spcPts val="3700"/>
              </a:lnSpc>
            </a:pPr>
            <a:r>
              <a:rPr lang="en-GB" sz="3400" b="1" dirty="0">
                <a:solidFill>
                  <a:schemeClr val="bg1"/>
                </a:solidFill>
                <a:latin typeface="+mj-lt"/>
              </a:rPr>
              <a:t>crystallisation</a:t>
            </a:r>
          </a:p>
          <a:p>
            <a:pPr algn="r">
              <a:lnSpc>
                <a:spcPts val="3700"/>
              </a:lnSpc>
            </a:pPr>
            <a:r>
              <a:rPr lang="en-GB" sz="3400" b="1" dirty="0">
                <a:solidFill>
                  <a:schemeClr val="bg1"/>
                </a:solidFill>
                <a:latin typeface="+mj-lt"/>
              </a:rPr>
              <a:t>of sucrose</a:t>
            </a:r>
          </a:p>
        </p:txBody>
      </p:sp>
      <p:sp>
        <p:nvSpPr>
          <p:cNvPr id="36" name="!!Influence...">
            <a:extLst>
              <a:ext uri="{FF2B5EF4-FFF2-40B4-BE49-F238E27FC236}">
                <a16:creationId xmlns:a16="http://schemas.microsoft.com/office/drawing/2014/main" id="{8D6614D9-7033-49D9-992C-01B133A46D6E}"/>
              </a:ext>
            </a:extLst>
          </p:cNvPr>
          <p:cNvSpPr txBox="1"/>
          <p:nvPr/>
        </p:nvSpPr>
        <p:spPr>
          <a:xfrm>
            <a:off x="7682341" y="4325393"/>
            <a:ext cx="296302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800"/>
              </a:lnSpc>
            </a:pPr>
            <a:r>
              <a:rPr lang="en-GB" sz="2500" dirty="0">
                <a:solidFill>
                  <a:schemeClr val="bg1"/>
                </a:solidFill>
              </a:rPr>
              <a:t>Improves the quality</a:t>
            </a:r>
          </a:p>
          <a:p>
            <a:pPr algn="r">
              <a:lnSpc>
                <a:spcPts val="2800"/>
              </a:lnSpc>
            </a:pPr>
            <a:r>
              <a:rPr lang="en-GB" sz="2500" dirty="0">
                <a:solidFill>
                  <a:schemeClr val="bg1"/>
                </a:solidFill>
              </a:rPr>
              <a:t>of confectioneries</a:t>
            </a:r>
          </a:p>
        </p:txBody>
      </p:sp>
      <p:sp>
        <p:nvSpPr>
          <p:cNvPr id="24" name="!!Ellipse 23">
            <a:extLst>
              <a:ext uri="{FF2B5EF4-FFF2-40B4-BE49-F238E27FC236}">
                <a16:creationId xmlns:a16="http://schemas.microsoft.com/office/drawing/2014/main" id="{5810AD17-6D6E-4293-B6EF-A2962DC7D4E5}"/>
              </a:ext>
            </a:extLst>
          </p:cNvPr>
          <p:cNvSpPr/>
          <p:nvPr/>
        </p:nvSpPr>
        <p:spPr>
          <a:xfrm>
            <a:off x="10645369" y="3424339"/>
            <a:ext cx="1079436" cy="107943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CFD99CB7-4456-489C-A55E-B33203EEC3EF}"/>
              </a:ext>
            </a:extLst>
          </p:cNvPr>
          <p:cNvCxnSpPr>
            <a:cxnSpLocks/>
          </p:cNvCxnSpPr>
          <p:nvPr/>
        </p:nvCxnSpPr>
        <p:spPr>
          <a:xfrm>
            <a:off x="8126350" y="4060041"/>
            <a:ext cx="238816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que 5">
            <a:extLst>
              <a:ext uri="{FF2B5EF4-FFF2-40B4-BE49-F238E27FC236}">
                <a16:creationId xmlns:a16="http://schemas.microsoft.com/office/drawing/2014/main" id="{24E43A0C-7BB3-44F9-940B-3696F430A7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910712" y="3528182"/>
            <a:ext cx="243304" cy="797211"/>
          </a:xfrm>
          <a:prstGeom prst="rect">
            <a:avLst/>
          </a:prstGeom>
        </p:spPr>
      </p:pic>
      <p:grpSp>
        <p:nvGrpSpPr>
          <p:cNvPr id="16" name="!!Graphique 3">
            <a:extLst>
              <a:ext uri="{FF2B5EF4-FFF2-40B4-BE49-F238E27FC236}">
                <a16:creationId xmlns:a16="http://schemas.microsoft.com/office/drawing/2014/main" id="{B82D6679-BEE1-4032-9753-60E61DD0E90C}"/>
              </a:ext>
            </a:extLst>
          </p:cNvPr>
          <p:cNvGrpSpPr/>
          <p:nvPr/>
        </p:nvGrpSpPr>
        <p:grpSpPr>
          <a:xfrm>
            <a:off x="10856305" y="3629502"/>
            <a:ext cx="695891" cy="695891"/>
            <a:chOff x="5158218" y="228780"/>
            <a:chExt cx="1500554" cy="1500554"/>
          </a:xfrm>
        </p:grpSpPr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5FB1F94C-E75A-4950-901A-1FDAD563E345}"/>
                </a:ext>
              </a:extLst>
            </p:cNvPr>
            <p:cNvSpPr/>
            <p:nvPr/>
          </p:nvSpPr>
          <p:spPr>
            <a:xfrm>
              <a:off x="6080128" y="228088"/>
              <a:ext cx="577362" cy="577362"/>
            </a:xfrm>
            <a:custGeom>
              <a:avLst/>
              <a:gdLst>
                <a:gd name="connsiteX0" fmla="*/ 696 w 577361"/>
                <a:gd name="connsiteY0" fmla="*/ 515716 h 577361"/>
                <a:gd name="connsiteX1" fmla="*/ 63591 w 577361"/>
                <a:gd name="connsiteY1" fmla="*/ 578611 h 577361"/>
                <a:gd name="connsiteX2" fmla="*/ 429995 w 577361"/>
                <a:gd name="connsiteY2" fmla="*/ 508565 h 577361"/>
                <a:gd name="connsiteX3" fmla="*/ 577941 w 577361"/>
                <a:gd name="connsiteY3" fmla="*/ 374453 h 577361"/>
                <a:gd name="connsiteX4" fmla="*/ 577941 w 577361"/>
                <a:gd name="connsiteY4" fmla="*/ 374453 h 577361"/>
                <a:gd name="connsiteX5" fmla="*/ 520937 w 577361"/>
                <a:gd name="connsiteY5" fmla="*/ 311940 h 577361"/>
                <a:gd name="connsiteX6" fmla="*/ 474983 w 577361"/>
                <a:gd name="connsiteY6" fmla="*/ 314988 h 577361"/>
                <a:gd name="connsiteX7" fmla="*/ 422727 w 577361"/>
                <a:gd name="connsiteY7" fmla="*/ 262732 h 577361"/>
                <a:gd name="connsiteX8" fmla="*/ 426156 w 577361"/>
                <a:gd name="connsiteY8" fmla="*/ 210740 h 577361"/>
                <a:gd name="connsiteX9" fmla="*/ 410418 w 577361"/>
                <a:gd name="connsiteY9" fmla="*/ 168889 h 577361"/>
                <a:gd name="connsiteX10" fmla="*/ 368566 w 577361"/>
                <a:gd name="connsiteY10" fmla="*/ 153151 h 577361"/>
                <a:gd name="connsiteX11" fmla="*/ 316575 w 577361"/>
                <a:gd name="connsiteY11" fmla="*/ 156580 h 577361"/>
                <a:gd name="connsiteX12" fmla="*/ 264319 w 577361"/>
                <a:gd name="connsiteY12" fmla="*/ 104324 h 577361"/>
                <a:gd name="connsiteX13" fmla="*/ 267367 w 577361"/>
                <a:gd name="connsiteY13" fmla="*/ 58370 h 577361"/>
                <a:gd name="connsiteX14" fmla="*/ 204854 w 577361"/>
                <a:gd name="connsiteY14" fmla="*/ 1366 h 577361"/>
                <a:gd name="connsiteX15" fmla="*/ 204854 w 577361"/>
                <a:gd name="connsiteY15" fmla="*/ 1366 h 577361"/>
                <a:gd name="connsiteX16" fmla="*/ 70742 w 577361"/>
                <a:gd name="connsiteY16" fmla="*/ 149311 h 577361"/>
                <a:gd name="connsiteX17" fmla="*/ 696 w 577361"/>
                <a:gd name="connsiteY17" fmla="*/ 515716 h 577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7361" h="577361">
                  <a:moveTo>
                    <a:pt x="696" y="515716"/>
                  </a:moveTo>
                  <a:cubicBezTo>
                    <a:pt x="989" y="550241"/>
                    <a:pt x="29066" y="578347"/>
                    <a:pt x="63591" y="578611"/>
                  </a:cubicBezTo>
                  <a:cubicBezTo>
                    <a:pt x="178799" y="579548"/>
                    <a:pt x="317102" y="552409"/>
                    <a:pt x="429995" y="508565"/>
                  </a:cubicBezTo>
                  <a:cubicBezTo>
                    <a:pt x="490252" y="485148"/>
                    <a:pt x="567800" y="438285"/>
                    <a:pt x="577941" y="374453"/>
                  </a:cubicBezTo>
                  <a:lnTo>
                    <a:pt x="577941" y="374453"/>
                  </a:lnTo>
                  <a:cubicBezTo>
                    <a:pt x="583392" y="340134"/>
                    <a:pt x="555579" y="309654"/>
                    <a:pt x="520937" y="311940"/>
                  </a:cubicBezTo>
                  <a:lnTo>
                    <a:pt x="474983" y="314988"/>
                  </a:lnTo>
                  <a:cubicBezTo>
                    <a:pt x="445353" y="316951"/>
                    <a:pt x="420763" y="292362"/>
                    <a:pt x="422727" y="262732"/>
                  </a:cubicBezTo>
                  <a:lnTo>
                    <a:pt x="426156" y="210740"/>
                  </a:lnTo>
                  <a:cubicBezTo>
                    <a:pt x="427240" y="194416"/>
                    <a:pt x="420998" y="179498"/>
                    <a:pt x="410418" y="168889"/>
                  </a:cubicBezTo>
                  <a:cubicBezTo>
                    <a:pt x="399838" y="158309"/>
                    <a:pt x="384891" y="152066"/>
                    <a:pt x="368566" y="153151"/>
                  </a:cubicBezTo>
                  <a:lnTo>
                    <a:pt x="316575" y="156580"/>
                  </a:lnTo>
                  <a:cubicBezTo>
                    <a:pt x="286944" y="158543"/>
                    <a:pt x="262355" y="133954"/>
                    <a:pt x="264319" y="104324"/>
                  </a:cubicBezTo>
                  <a:lnTo>
                    <a:pt x="267367" y="58370"/>
                  </a:lnTo>
                  <a:cubicBezTo>
                    <a:pt x="269653" y="23699"/>
                    <a:pt x="239173" y="-4114"/>
                    <a:pt x="204854" y="1366"/>
                  </a:cubicBezTo>
                  <a:lnTo>
                    <a:pt x="204854" y="1366"/>
                  </a:lnTo>
                  <a:cubicBezTo>
                    <a:pt x="141021" y="11536"/>
                    <a:pt x="94129" y="89055"/>
                    <a:pt x="70742" y="149311"/>
                  </a:cubicBezTo>
                  <a:cubicBezTo>
                    <a:pt x="26897" y="262205"/>
                    <a:pt x="-212" y="400508"/>
                    <a:pt x="696" y="515716"/>
                  </a:cubicBezTo>
                  <a:close/>
                </a:path>
              </a:pathLst>
            </a:custGeom>
            <a:solidFill>
              <a:schemeClr val="bg1"/>
            </a:solidFill>
            <a:ln w="29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8B92F468-4F6D-4FEF-85E3-C9471BC0FA34}"/>
                </a:ext>
              </a:extLst>
            </p:cNvPr>
            <p:cNvSpPr/>
            <p:nvPr/>
          </p:nvSpPr>
          <p:spPr>
            <a:xfrm>
              <a:off x="6119209" y="484101"/>
              <a:ext cx="161192" cy="281354"/>
            </a:xfrm>
            <a:custGeom>
              <a:avLst/>
              <a:gdLst>
                <a:gd name="connsiteX0" fmla="*/ 24187 w 161192"/>
                <a:gd name="connsiteY0" fmla="*/ 282036 h 281353"/>
                <a:gd name="connsiteX1" fmla="*/ 20583 w 161192"/>
                <a:gd name="connsiteY1" fmla="*/ 281743 h 281353"/>
                <a:gd name="connsiteX2" fmla="*/ 2500 w 161192"/>
                <a:gd name="connsiteY2" fmla="*/ 256450 h 281353"/>
                <a:gd name="connsiteX3" fmla="*/ 122075 w 161192"/>
                <a:gd name="connsiteY3" fmla="*/ 9416 h 281353"/>
                <a:gd name="connsiteX4" fmla="*/ 153112 w 161192"/>
                <a:gd name="connsiteY4" fmla="*/ 7892 h 281353"/>
                <a:gd name="connsiteX5" fmla="*/ 154636 w 161192"/>
                <a:gd name="connsiteY5" fmla="*/ 38929 h 281353"/>
                <a:gd name="connsiteX6" fmla="*/ 45846 w 161192"/>
                <a:gd name="connsiteY6" fmla="*/ 263631 h 281353"/>
                <a:gd name="connsiteX7" fmla="*/ 24187 w 161192"/>
                <a:gd name="connsiteY7" fmla="*/ 282036 h 281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1192" h="281353">
                  <a:moveTo>
                    <a:pt x="24187" y="282036"/>
                  </a:moveTo>
                  <a:cubicBezTo>
                    <a:pt x="22986" y="282036"/>
                    <a:pt x="21784" y="281948"/>
                    <a:pt x="20583" y="281743"/>
                  </a:cubicBezTo>
                  <a:cubicBezTo>
                    <a:pt x="8596" y="279750"/>
                    <a:pt x="507" y="268437"/>
                    <a:pt x="2500" y="256450"/>
                  </a:cubicBezTo>
                  <a:cubicBezTo>
                    <a:pt x="9241" y="215830"/>
                    <a:pt x="64192" y="73277"/>
                    <a:pt x="122075" y="9416"/>
                  </a:cubicBezTo>
                  <a:cubicBezTo>
                    <a:pt x="130223" y="418"/>
                    <a:pt x="144115" y="-256"/>
                    <a:pt x="153112" y="7892"/>
                  </a:cubicBezTo>
                  <a:cubicBezTo>
                    <a:pt x="162109" y="16039"/>
                    <a:pt x="162784" y="29961"/>
                    <a:pt x="154636" y="38929"/>
                  </a:cubicBezTo>
                  <a:cubicBezTo>
                    <a:pt x="103406" y="95434"/>
                    <a:pt x="50975" y="232682"/>
                    <a:pt x="45846" y="263631"/>
                  </a:cubicBezTo>
                  <a:cubicBezTo>
                    <a:pt x="44087" y="274416"/>
                    <a:pt x="34768" y="282036"/>
                    <a:pt x="24187" y="28203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D4F2B48F-D407-4FE9-B68D-DDEA9A857C1C}"/>
                </a:ext>
              </a:extLst>
            </p:cNvPr>
            <p:cNvSpPr/>
            <p:nvPr/>
          </p:nvSpPr>
          <p:spPr>
            <a:xfrm>
              <a:off x="6119210" y="605786"/>
              <a:ext cx="281354" cy="161192"/>
            </a:xfrm>
            <a:custGeom>
              <a:avLst/>
              <a:gdLst>
                <a:gd name="connsiteX0" fmla="*/ 24157 w 281353"/>
                <a:gd name="connsiteY0" fmla="*/ 160351 h 161192"/>
                <a:gd name="connsiteX1" fmla="*/ 2499 w 281353"/>
                <a:gd name="connsiteY1" fmla="*/ 141975 h 161192"/>
                <a:gd name="connsiteX2" fmla="*/ 20582 w 281353"/>
                <a:gd name="connsiteY2" fmla="*/ 116682 h 161192"/>
                <a:gd name="connsiteX3" fmla="*/ 245284 w 281353"/>
                <a:gd name="connsiteY3" fmla="*/ 7892 h 161192"/>
                <a:gd name="connsiteX4" fmla="*/ 276321 w 281353"/>
                <a:gd name="connsiteY4" fmla="*/ 9416 h 161192"/>
                <a:gd name="connsiteX5" fmla="*/ 274797 w 281353"/>
                <a:gd name="connsiteY5" fmla="*/ 40453 h 161192"/>
                <a:gd name="connsiteX6" fmla="*/ 27762 w 281353"/>
                <a:gd name="connsiteY6" fmla="*/ 160028 h 161192"/>
                <a:gd name="connsiteX7" fmla="*/ 24157 w 281353"/>
                <a:gd name="connsiteY7" fmla="*/ 160351 h 161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353" h="161192">
                  <a:moveTo>
                    <a:pt x="24157" y="160351"/>
                  </a:moveTo>
                  <a:cubicBezTo>
                    <a:pt x="13607" y="160351"/>
                    <a:pt x="4287" y="152730"/>
                    <a:pt x="2499" y="141975"/>
                  </a:cubicBezTo>
                  <a:cubicBezTo>
                    <a:pt x="506" y="129988"/>
                    <a:pt x="8624" y="118675"/>
                    <a:pt x="20582" y="116682"/>
                  </a:cubicBezTo>
                  <a:cubicBezTo>
                    <a:pt x="51531" y="111553"/>
                    <a:pt x="188779" y="59122"/>
                    <a:pt x="245284" y="7892"/>
                  </a:cubicBezTo>
                  <a:cubicBezTo>
                    <a:pt x="254281" y="-256"/>
                    <a:pt x="268173" y="418"/>
                    <a:pt x="276321" y="9416"/>
                  </a:cubicBezTo>
                  <a:cubicBezTo>
                    <a:pt x="284468" y="18413"/>
                    <a:pt x="283794" y="32305"/>
                    <a:pt x="274797" y="40453"/>
                  </a:cubicBezTo>
                  <a:cubicBezTo>
                    <a:pt x="210935" y="98335"/>
                    <a:pt x="68383" y="153287"/>
                    <a:pt x="27762" y="160028"/>
                  </a:cubicBezTo>
                  <a:cubicBezTo>
                    <a:pt x="26561" y="160263"/>
                    <a:pt x="25330" y="160351"/>
                    <a:pt x="24157" y="16035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4F3020BD-DD7C-445B-9E35-0A1BA7AA3974}"/>
                </a:ext>
              </a:extLst>
            </p:cNvPr>
            <p:cNvSpPr/>
            <p:nvPr/>
          </p:nvSpPr>
          <p:spPr>
            <a:xfrm>
              <a:off x="6080154" y="542988"/>
              <a:ext cx="263769" cy="263769"/>
            </a:xfrm>
            <a:custGeom>
              <a:avLst/>
              <a:gdLst>
                <a:gd name="connsiteX0" fmla="*/ 22152 w 263769"/>
                <a:gd name="connsiteY0" fmla="*/ 674 h 263769"/>
                <a:gd name="connsiteX1" fmla="*/ 699 w 263769"/>
                <a:gd name="connsiteY1" fmla="*/ 200816 h 263769"/>
                <a:gd name="connsiteX2" fmla="*/ 63594 w 263769"/>
                <a:gd name="connsiteY2" fmla="*/ 263711 h 263769"/>
                <a:gd name="connsiteX3" fmla="*/ 263736 w 263769"/>
                <a:gd name="connsiteY3" fmla="*/ 242257 h 263769"/>
                <a:gd name="connsiteX4" fmla="*/ 165350 w 263769"/>
                <a:gd name="connsiteY4" fmla="*/ 99060 h 263769"/>
                <a:gd name="connsiteX5" fmla="*/ 22152 w 263769"/>
                <a:gd name="connsiteY5" fmla="*/ 674 h 263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3769" h="263769">
                  <a:moveTo>
                    <a:pt x="22152" y="674"/>
                  </a:moveTo>
                  <a:cubicBezTo>
                    <a:pt x="7938" y="69020"/>
                    <a:pt x="172" y="138303"/>
                    <a:pt x="699" y="200816"/>
                  </a:cubicBezTo>
                  <a:cubicBezTo>
                    <a:pt x="992" y="235341"/>
                    <a:pt x="29069" y="263447"/>
                    <a:pt x="63594" y="263711"/>
                  </a:cubicBezTo>
                  <a:cubicBezTo>
                    <a:pt x="126107" y="264209"/>
                    <a:pt x="195390" y="256442"/>
                    <a:pt x="263736" y="242257"/>
                  </a:cubicBezTo>
                  <a:cubicBezTo>
                    <a:pt x="240671" y="190295"/>
                    <a:pt x="207905" y="141615"/>
                    <a:pt x="165350" y="99060"/>
                  </a:cubicBezTo>
                  <a:cubicBezTo>
                    <a:pt x="122795" y="56505"/>
                    <a:pt x="74115" y="23739"/>
                    <a:pt x="22152" y="674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29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D626B102-FDD3-47BE-8E30-CDB1B04EFB30}"/>
                </a:ext>
              </a:extLst>
            </p:cNvPr>
            <p:cNvSpPr/>
            <p:nvPr/>
          </p:nvSpPr>
          <p:spPr>
            <a:xfrm>
              <a:off x="5157526" y="1150718"/>
              <a:ext cx="577362" cy="577362"/>
            </a:xfrm>
            <a:custGeom>
              <a:avLst/>
              <a:gdLst>
                <a:gd name="connsiteX0" fmla="*/ 515716 w 577361"/>
                <a:gd name="connsiteY0" fmla="*/ 698 h 577361"/>
                <a:gd name="connsiteX1" fmla="*/ 578611 w 577361"/>
                <a:gd name="connsiteY1" fmla="*/ 63592 h 577361"/>
                <a:gd name="connsiteX2" fmla="*/ 508565 w 577361"/>
                <a:gd name="connsiteY2" fmla="*/ 429997 h 577361"/>
                <a:gd name="connsiteX3" fmla="*/ 374453 w 577361"/>
                <a:gd name="connsiteY3" fmla="*/ 577942 h 577361"/>
                <a:gd name="connsiteX4" fmla="*/ 374453 w 577361"/>
                <a:gd name="connsiteY4" fmla="*/ 577942 h 577361"/>
                <a:gd name="connsiteX5" fmla="*/ 311940 w 577361"/>
                <a:gd name="connsiteY5" fmla="*/ 520939 h 577361"/>
                <a:gd name="connsiteX6" fmla="*/ 314988 w 577361"/>
                <a:gd name="connsiteY6" fmla="*/ 474984 h 577361"/>
                <a:gd name="connsiteX7" fmla="*/ 262732 w 577361"/>
                <a:gd name="connsiteY7" fmla="*/ 422728 h 577361"/>
                <a:gd name="connsiteX8" fmla="*/ 210740 w 577361"/>
                <a:gd name="connsiteY8" fmla="*/ 426157 h 577361"/>
                <a:gd name="connsiteX9" fmla="*/ 168889 w 577361"/>
                <a:gd name="connsiteY9" fmla="*/ 410419 h 577361"/>
                <a:gd name="connsiteX10" fmla="*/ 153151 w 577361"/>
                <a:gd name="connsiteY10" fmla="*/ 368568 h 577361"/>
                <a:gd name="connsiteX11" fmla="*/ 156580 w 577361"/>
                <a:gd name="connsiteY11" fmla="*/ 316576 h 577361"/>
                <a:gd name="connsiteX12" fmla="*/ 104324 w 577361"/>
                <a:gd name="connsiteY12" fmla="*/ 264320 h 577361"/>
                <a:gd name="connsiteX13" fmla="*/ 58370 w 577361"/>
                <a:gd name="connsiteY13" fmla="*/ 267368 h 577361"/>
                <a:gd name="connsiteX14" fmla="*/ 1366 w 577361"/>
                <a:gd name="connsiteY14" fmla="*/ 204855 h 577361"/>
                <a:gd name="connsiteX15" fmla="*/ 1366 w 577361"/>
                <a:gd name="connsiteY15" fmla="*/ 204855 h 577361"/>
                <a:gd name="connsiteX16" fmla="*/ 149311 w 577361"/>
                <a:gd name="connsiteY16" fmla="*/ 70743 h 577361"/>
                <a:gd name="connsiteX17" fmla="*/ 515716 w 577361"/>
                <a:gd name="connsiteY17" fmla="*/ 698 h 577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7361" h="577361">
                  <a:moveTo>
                    <a:pt x="515716" y="698"/>
                  </a:moveTo>
                  <a:cubicBezTo>
                    <a:pt x="550241" y="991"/>
                    <a:pt x="578347" y="29067"/>
                    <a:pt x="578611" y="63592"/>
                  </a:cubicBezTo>
                  <a:cubicBezTo>
                    <a:pt x="579548" y="178800"/>
                    <a:pt x="552409" y="317103"/>
                    <a:pt x="508565" y="429997"/>
                  </a:cubicBezTo>
                  <a:cubicBezTo>
                    <a:pt x="485148" y="490253"/>
                    <a:pt x="438285" y="567802"/>
                    <a:pt x="374453" y="577942"/>
                  </a:cubicBezTo>
                  <a:lnTo>
                    <a:pt x="374453" y="577942"/>
                  </a:lnTo>
                  <a:cubicBezTo>
                    <a:pt x="340134" y="583393"/>
                    <a:pt x="309654" y="555580"/>
                    <a:pt x="311940" y="520939"/>
                  </a:cubicBezTo>
                  <a:lnTo>
                    <a:pt x="314988" y="474984"/>
                  </a:lnTo>
                  <a:cubicBezTo>
                    <a:pt x="316951" y="445354"/>
                    <a:pt x="292362" y="420765"/>
                    <a:pt x="262732" y="422728"/>
                  </a:cubicBezTo>
                  <a:lnTo>
                    <a:pt x="210740" y="426157"/>
                  </a:lnTo>
                  <a:cubicBezTo>
                    <a:pt x="194416" y="427242"/>
                    <a:pt x="179469" y="420999"/>
                    <a:pt x="168889" y="410419"/>
                  </a:cubicBezTo>
                  <a:cubicBezTo>
                    <a:pt x="158309" y="399839"/>
                    <a:pt x="152066" y="384892"/>
                    <a:pt x="153151" y="368568"/>
                  </a:cubicBezTo>
                  <a:lnTo>
                    <a:pt x="156580" y="316576"/>
                  </a:lnTo>
                  <a:cubicBezTo>
                    <a:pt x="158543" y="286946"/>
                    <a:pt x="133954" y="262357"/>
                    <a:pt x="104324" y="264320"/>
                  </a:cubicBezTo>
                  <a:lnTo>
                    <a:pt x="58370" y="267368"/>
                  </a:lnTo>
                  <a:cubicBezTo>
                    <a:pt x="23699" y="269654"/>
                    <a:pt x="-4114" y="239174"/>
                    <a:pt x="1366" y="204855"/>
                  </a:cubicBezTo>
                  <a:lnTo>
                    <a:pt x="1366" y="204855"/>
                  </a:lnTo>
                  <a:cubicBezTo>
                    <a:pt x="11536" y="141023"/>
                    <a:pt x="89055" y="94131"/>
                    <a:pt x="149311" y="70743"/>
                  </a:cubicBezTo>
                  <a:cubicBezTo>
                    <a:pt x="262205" y="26899"/>
                    <a:pt x="400508" y="-240"/>
                    <a:pt x="515716" y="698"/>
                  </a:cubicBezTo>
                  <a:close/>
                </a:path>
              </a:pathLst>
            </a:custGeom>
            <a:solidFill>
              <a:schemeClr val="bg1"/>
            </a:solidFill>
            <a:ln w="29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1E62D886-EE9D-4418-9522-6BCC0A6D01B4}"/>
                </a:ext>
              </a:extLst>
            </p:cNvPr>
            <p:cNvSpPr/>
            <p:nvPr/>
          </p:nvSpPr>
          <p:spPr>
            <a:xfrm>
              <a:off x="5413539" y="1189779"/>
              <a:ext cx="281354" cy="161192"/>
            </a:xfrm>
            <a:custGeom>
              <a:avLst/>
              <a:gdLst>
                <a:gd name="connsiteX0" fmla="*/ 24187 w 281353"/>
                <a:gd name="connsiteY0" fmla="*/ 160343 h 161192"/>
                <a:gd name="connsiteX1" fmla="*/ 7892 w 281353"/>
                <a:gd name="connsiteY1" fmla="*/ 153133 h 161192"/>
                <a:gd name="connsiteX2" fmla="*/ 9416 w 281353"/>
                <a:gd name="connsiteY2" fmla="*/ 122067 h 161192"/>
                <a:gd name="connsiteX3" fmla="*/ 256450 w 281353"/>
                <a:gd name="connsiteY3" fmla="*/ 2492 h 161192"/>
                <a:gd name="connsiteX4" fmla="*/ 281743 w 281353"/>
                <a:gd name="connsiteY4" fmla="*/ 20575 h 161192"/>
                <a:gd name="connsiteX5" fmla="*/ 263660 w 281353"/>
                <a:gd name="connsiteY5" fmla="*/ 45867 h 161192"/>
                <a:gd name="connsiteX6" fmla="*/ 38958 w 281353"/>
                <a:gd name="connsiteY6" fmla="*/ 154657 h 161192"/>
                <a:gd name="connsiteX7" fmla="*/ 24187 w 281353"/>
                <a:gd name="connsiteY7" fmla="*/ 160343 h 161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353" h="161192">
                  <a:moveTo>
                    <a:pt x="24187" y="160343"/>
                  </a:moveTo>
                  <a:cubicBezTo>
                    <a:pt x="18208" y="160343"/>
                    <a:pt x="12229" y="157911"/>
                    <a:pt x="7892" y="153133"/>
                  </a:cubicBezTo>
                  <a:cubicBezTo>
                    <a:pt x="-256" y="144136"/>
                    <a:pt x="418" y="130244"/>
                    <a:pt x="9416" y="122067"/>
                  </a:cubicBezTo>
                  <a:cubicBezTo>
                    <a:pt x="73277" y="64184"/>
                    <a:pt x="215830" y="9233"/>
                    <a:pt x="256450" y="2492"/>
                  </a:cubicBezTo>
                  <a:cubicBezTo>
                    <a:pt x="268408" y="528"/>
                    <a:pt x="279750" y="8617"/>
                    <a:pt x="281743" y="20575"/>
                  </a:cubicBezTo>
                  <a:cubicBezTo>
                    <a:pt x="283736" y="32562"/>
                    <a:pt x="275618" y="43874"/>
                    <a:pt x="263660" y="45867"/>
                  </a:cubicBezTo>
                  <a:cubicBezTo>
                    <a:pt x="232682" y="50996"/>
                    <a:pt x="95463" y="103428"/>
                    <a:pt x="38958" y="154657"/>
                  </a:cubicBezTo>
                  <a:cubicBezTo>
                    <a:pt x="34738" y="158467"/>
                    <a:pt x="29462" y="160343"/>
                    <a:pt x="24187" y="16034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567F56B1-BEE8-48A5-B4C8-A3F52EF553FF}"/>
                </a:ext>
              </a:extLst>
            </p:cNvPr>
            <p:cNvSpPr/>
            <p:nvPr/>
          </p:nvSpPr>
          <p:spPr>
            <a:xfrm>
              <a:off x="5535253" y="1189800"/>
              <a:ext cx="161192" cy="281354"/>
            </a:xfrm>
            <a:custGeom>
              <a:avLst/>
              <a:gdLst>
                <a:gd name="connsiteX0" fmla="*/ 24158 w 161192"/>
                <a:gd name="connsiteY0" fmla="*/ 282007 h 281353"/>
                <a:gd name="connsiteX1" fmla="*/ 9416 w 161192"/>
                <a:gd name="connsiteY1" fmla="*/ 276322 h 281353"/>
                <a:gd name="connsiteX2" fmla="*/ 7892 w 161192"/>
                <a:gd name="connsiteY2" fmla="*/ 245285 h 281353"/>
                <a:gd name="connsiteX3" fmla="*/ 116682 w 161192"/>
                <a:gd name="connsiteY3" fmla="*/ 20583 h 281353"/>
                <a:gd name="connsiteX4" fmla="*/ 141975 w 161192"/>
                <a:gd name="connsiteY4" fmla="*/ 2500 h 281353"/>
                <a:gd name="connsiteX5" fmla="*/ 160057 w 161192"/>
                <a:gd name="connsiteY5" fmla="*/ 27792 h 281353"/>
                <a:gd name="connsiteX6" fmla="*/ 40482 w 161192"/>
                <a:gd name="connsiteY6" fmla="*/ 274827 h 281353"/>
                <a:gd name="connsiteX7" fmla="*/ 24158 w 161192"/>
                <a:gd name="connsiteY7" fmla="*/ 282007 h 281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1192" h="281353">
                  <a:moveTo>
                    <a:pt x="24158" y="282007"/>
                  </a:moveTo>
                  <a:cubicBezTo>
                    <a:pt x="18882" y="282007"/>
                    <a:pt x="13607" y="280132"/>
                    <a:pt x="9416" y="276322"/>
                  </a:cubicBezTo>
                  <a:cubicBezTo>
                    <a:pt x="418" y="268174"/>
                    <a:pt x="-256" y="254282"/>
                    <a:pt x="7892" y="245285"/>
                  </a:cubicBezTo>
                  <a:cubicBezTo>
                    <a:pt x="59122" y="188780"/>
                    <a:pt x="111553" y="51532"/>
                    <a:pt x="116682" y="20583"/>
                  </a:cubicBezTo>
                  <a:cubicBezTo>
                    <a:pt x="118675" y="8596"/>
                    <a:pt x="129988" y="507"/>
                    <a:pt x="141975" y="2500"/>
                  </a:cubicBezTo>
                  <a:cubicBezTo>
                    <a:pt x="153961" y="4493"/>
                    <a:pt x="162050" y="15805"/>
                    <a:pt x="160057" y="27792"/>
                  </a:cubicBezTo>
                  <a:cubicBezTo>
                    <a:pt x="153317" y="68413"/>
                    <a:pt x="98335" y="210965"/>
                    <a:pt x="40482" y="274827"/>
                  </a:cubicBezTo>
                  <a:cubicBezTo>
                    <a:pt x="36115" y="279575"/>
                    <a:pt x="30136" y="282007"/>
                    <a:pt x="24158" y="282007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orme libre : forme 27">
              <a:extLst>
                <a:ext uri="{FF2B5EF4-FFF2-40B4-BE49-F238E27FC236}">
                  <a16:creationId xmlns:a16="http://schemas.microsoft.com/office/drawing/2014/main" id="{18C39E32-EAD8-4909-AFB3-306A1A14C826}"/>
                </a:ext>
              </a:extLst>
            </p:cNvPr>
            <p:cNvSpPr/>
            <p:nvPr/>
          </p:nvSpPr>
          <p:spPr>
            <a:xfrm>
              <a:off x="5472426" y="1150719"/>
              <a:ext cx="263769" cy="263769"/>
            </a:xfrm>
            <a:custGeom>
              <a:avLst/>
              <a:gdLst>
                <a:gd name="connsiteX0" fmla="*/ 674 w 263769"/>
                <a:gd name="connsiteY0" fmla="*/ 22150 h 263769"/>
                <a:gd name="connsiteX1" fmla="*/ 200816 w 263769"/>
                <a:gd name="connsiteY1" fmla="*/ 697 h 263769"/>
                <a:gd name="connsiteX2" fmla="*/ 263711 w 263769"/>
                <a:gd name="connsiteY2" fmla="*/ 63591 h 263769"/>
                <a:gd name="connsiteX3" fmla="*/ 242257 w 263769"/>
                <a:gd name="connsiteY3" fmla="*/ 263733 h 263769"/>
                <a:gd name="connsiteX4" fmla="*/ 99060 w 263769"/>
                <a:gd name="connsiteY4" fmla="*/ 165347 h 263769"/>
                <a:gd name="connsiteX5" fmla="*/ 674 w 263769"/>
                <a:gd name="connsiteY5" fmla="*/ 22150 h 263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3769" h="263769">
                  <a:moveTo>
                    <a:pt x="674" y="22150"/>
                  </a:moveTo>
                  <a:cubicBezTo>
                    <a:pt x="69020" y="7936"/>
                    <a:pt x="138303" y="198"/>
                    <a:pt x="200816" y="697"/>
                  </a:cubicBezTo>
                  <a:cubicBezTo>
                    <a:pt x="235341" y="990"/>
                    <a:pt x="263447" y="29066"/>
                    <a:pt x="263711" y="63591"/>
                  </a:cubicBezTo>
                  <a:cubicBezTo>
                    <a:pt x="264209" y="126104"/>
                    <a:pt x="256442" y="195388"/>
                    <a:pt x="242257" y="263733"/>
                  </a:cubicBezTo>
                  <a:cubicBezTo>
                    <a:pt x="190295" y="240668"/>
                    <a:pt x="141615" y="207902"/>
                    <a:pt x="99060" y="165347"/>
                  </a:cubicBezTo>
                  <a:cubicBezTo>
                    <a:pt x="56505" y="122793"/>
                    <a:pt x="23739" y="74112"/>
                    <a:pt x="674" y="221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29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EB89B50A-48A2-4494-9721-D9EB4DD831B8}"/>
                </a:ext>
              </a:extLst>
            </p:cNvPr>
            <p:cNvSpPr/>
            <p:nvPr/>
          </p:nvSpPr>
          <p:spPr>
            <a:xfrm>
              <a:off x="5482918" y="553480"/>
              <a:ext cx="849923" cy="849923"/>
            </a:xfrm>
            <a:custGeom>
              <a:avLst/>
              <a:gdLst>
                <a:gd name="connsiteX0" fmla="*/ 850480 w 849923"/>
                <a:gd name="connsiteY0" fmla="*/ 425577 h 849923"/>
                <a:gd name="connsiteX1" fmla="*/ 425577 w 849923"/>
                <a:gd name="connsiteY1" fmla="*/ 850480 h 849923"/>
                <a:gd name="connsiteX2" fmla="*/ 674 w 849923"/>
                <a:gd name="connsiteY2" fmla="*/ 425577 h 849923"/>
                <a:gd name="connsiteX3" fmla="*/ 425577 w 849923"/>
                <a:gd name="connsiteY3" fmla="*/ 674 h 849923"/>
                <a:gd name="connsiteX4" fmla="*/ 850480 w 849923"/>
                <a:gd name="connsiteY4" fmla="*/ 425577 h 849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9923" h="849923">
                  <a:moveTo>
                    <a:pt x="850480" y="425577"/>
                  </a:moveTo>
                  <a:cubicBezTo>
                    <a:pt x="850480" y="660244"/>
                    <a:pt x="660244" y="850480"/>
                    <a:pt x="425577" y="850480"/>
                  </a:cubicBezTo>
                  <a:cubicBezTo>
                    <a:pt x="190910" y="850480"/>
                    <a:pt x="674" y="660244"/>
                    <a:pt x="674" y="425577"/>
                  </a:cubicBezTo>
                  <a:cubicBezTo>
                    <a:pt x="674" y="190910"/>
                    <a:pt x="190910" y="674"/>
                    <a:pt x="425577" y="674"/>
                  </a:cubicBezTo>
                  <a:cubicBezTo>
                    <a:pt x="660244" y="674"/>
                    <a:pt x="850480" y="190910"/>
                    <a:pt x="850480" y="425577"/>
                  </a:cubicBezTo>
                  <a:close/>
                </a:path>
              </a:pathLst>
            </a:custGeom>
            <a:solidFill>
              <a:schemeClr val="accent1"/>
            </a:solidFill>
            <a:ln w="29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5B10E7AB-01AF-4EF2-8F3F-C138A71410D7}"/>
                </a:ext>
              </a:extLst>
            </p:cNvPr>
            <p:cNvSpPr/>
            <p:nvPr/>
          </p:nvSpPr>
          <p:spPr>
            <a:xfrm>
              <a:off x="5754400" y="551972"/>
              <a:ext cx="424962" cy="427892"/>
            </a:xfrm>
            <a:custGeom>
              <a:avLst/>
              <a:gdLst>
                <a:gd name="connsiteX0" fmla="*/ 94689 w 424961"/>
                <a:gd name="connsiteY0" fmla="*/ 6344 h 427892"/>
                <a:gd name="connsiteX1" fmla="*/ 7293 w 424961"/>
                <a:gd name="connsiteY1" fmla="*/ 267505 h 427892"/>
                <a:gd name="connsiteX2" fmla="*/ 154095 w 424961"/>
                <a:gd name="connsiteY2" fmla="*/ 427085 h 427892"/>
                <a:gd name="connsiteX3" fmla="*/ 313676 w 424961"/>
                <a:gd name="connsiteY3" fmla="*/ 114314 h 427892"/>
                <a:gd name="connsiteX4" fmla="*/ 423550 w 424961"/>
                <a:gd name="connsiteY4" fmla="*/ 98517 h 427892"/>
                <a:gd name="connsiteX5" fmla="*/ 94689 w 424961"/>
                <a:gd name="connsiteY5" fmla="*/ 6344 h 427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4961" h="427892">
                  <a:moveTo>
                    <a:pt x="94689" y="6344"/>
                  </a:moveTo>
                  <a:cubicBezTo>
                    <a:pt x="31413" y="74104"/>
                    <a:pt x="-13369" y="164254"/>
                    <a:pt x="7293" y="267505"/>
                  </a:cubicBezTo>
                  <a:cubicBezTo>
                    <a:pt x="27515" y="368558"/>
                    <a:pt x="130708" y="420696"/>
                    <a:pt x="154095" y="427085"/>
                  </a:cubicBezTo>
                  <a:cubicBezTo>
                    <a:pt x="81764" y="299421"/>
                    <a:pt x="182026" y="149424"/>
                    <a:pt x="313676" y="114314"/>
                  </a:cubicBezTo>
                  <a:cubicBezTo>
                    <a:pt x="356729" y="102825"/>
                    <a:pt x="393979" y="98956"/>
                    <a:pt x="423550" y="98517"/>
                  </a:cubicBezTo>
                  <a:cubicBezTo>
                    <a:pt x="329209" y="20998"/>
                    <a:pt x="209311" y="-9746"/>
                    <a:pt x="94689" y="634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B07FDB46-A42C-4E0B-ACB6-0F6FBF1A6F8F}"/>
                </a:ext>
              </a:extLst>
            </p:cNvPr>
            <p:cNvSpPr/>
            <p:nvPr/>
          </p:nvSpPr>
          <p:spPr>
            <a:xfrm>
              <a:off x="5481407" y="707433"/>
              <a:ext cx="427892" cy="424962"/>
            </a:xfrm>
            <a:custGeom>
              <a:avLst/>
              <a:gdLst>
                <a:gd name="connsiteX0" fmla="*/ 6346 w 427892"/>
                <a:gd name="connsiteY0" fmla="*/ 331030 h 424961"/>
                <a:gd name="connsiteX1" fmla="*/ 267507 w 427892"/>
                <a:gd name="connsiteY1" fmla="*/ 418455 h 424961"/>
                <a:gd name="connsiteX2" fmla="*/ 427088 w 427892"/>
                <a:gd name="connsiteY2" fmla="*/ 271653 h 424961"/>
                <a:gd name="connsiteX3" fmla="*/ 114316 w 427892"/>
                <a:gd name="connsiteY3" fmla="*/ 112073 h 424961"/>
                <a:gd name="connsiteX4" fmla="*/ 98519 w 427892"/>
                <a:gd name="connsiteY4" fmla="*/ 2198 h 424961"/>
                <a:gd name="connsiteX5" fmla="*/ 6346 w 427892"/>
                <a:gd name="connsiteY5" fmla="*/ 331030 h 424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7892" h="424961">
                  <a:moveTo>
                    <a:pt x="6346" y="331030"/>
                  </a:moveTo>
                  <a:cubicBezTo>
                    <a:pt x="74106" y="394306"/>
                    <a:pt x="164256" y="439088"/>
                    <a:pt x="267507" y="418455"/>
                  </a:cubicBezTo>
                  <a:cubicBezTo>
                    <a:pt x="368560" y="398233"/>
                    <a:pt x="420699" y="295041"/>
                    <a:pt x="427088" y="271653"/>
                  </a:cubicBezTo>
                  <a:cubicBezTo>
                    <a:pt x="299423" y="343984"/>
                    <a:pt x="149427" y="243723"/>
                    <a:pt x="114316" y="112073"/>
                  </a:cubicBezTo>
                  <a:cubicBezTo>
                    <a:pt x="102827" y="69020"/>
                    <a:pt x="98959" y="31770"/>
                    <a:pt x="98519" y="2198"/>
                  </a:cubicBezTo>
                  <a:cubicBezTo>
                    <a:pt x="20971" y="96510"/>
                    <a:pt x="-9744" y="216408"/>
                    <a:pt x="6346" y="33103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2F90498B-396C-4B4F-AD25-026346380B1D}"/>
                </a:ext>
              </a:extLst>
            </p:cNvPr>
            <p:cNvSpPr/>
            <p:nvPr/>
          </p:nvSpPr>
          <p:spPr>
            <a:xfrm>
              <a:off x="5636842" y="976859"/>
              <a:ext cx="424962" cy="427892"/>
            </a:xfrm>
            <a:custGeom>
              <a:avLst/>
              <a:gdLst>
                <a:gd name="connsiteX0" fmla="*/ 331030 w 424961"/>
                <a:gd name="connsiteY0" fmla="*/ 422939 h 427892"/>
                <a:gd name="connsiteX1" fmla="*/ 418455 w 424961"/>
                <a:gd name="connsiteY1" fmla="*/ 161779 h 427892"/>
                <a:gd name="connsiteX2" fmla="*/ 271653 w 424961"/>
                <a:gd name="connsiteY2" fmla="*/ 2198 h 427892"/>
                <a:gd name="connsiteX3" fmla="*/ 112073 w 424961"/>
                <a:gd name="connsiteY3" fmla="*/ 314970 h 427892"/>
                <a:gd name="connsiteX4" fmla="*/ 2198 w 424961"/>
                <a:gd name="connsiteY4" fmla="*/ 330767 h 427892"/>
                <a:gd name="connsiteX5" fmla="*/ 331030 w 424961"/>
                <a:gd name="connsiteY5" fmla="*/ 422939 h 427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4961" h="427892">
                  <a:moveTo>
                    <a:pt x="331030" y="422939"/>
                  </a:moveTo>
                  <a:cubicBezTo>
                    <a:pt x="394306" y="355180"/>
                    <a:pt x="439088" y="265029"/>
                    <a:pt x="418455" y="161779"/>
                  </a:cubicBezTo>
                  <a:cubicBezTo>
                    <a:pt x="398233" y="60726"/>
                    <a:pt x="295041" y="8587"/>
                    <a:pt x="271653" y="2198"/>
                  </a:cubicBezTo>
                  <a:cubicBezTo>
                    <a:pt x="343984" y="129862"/>
                    <a:pt x="243723" y="279859"/>
                    <a:pt x="112073" y="314970"/>
                  </a:cubicBezTo>
                  <a:cubicBezTo>
                    <a:pt x="69020" y="326458"/>
                    <a:pt x="31770" y="330327"/>
                    <a:pt x="2198" y="330767"/>
                  </a:cubicBezTo>
                  <a:cubicBezTo>
                    <a:pt x="96510" y="408286"/>
                    <a:pt x="216437" y="439029"/>
                    <a:pt x="331030" y="42293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FA4316DC-7E71-412C-A1DC-72E3895A730F}"/>
                </a:ext>
              </a:extLst>
            </p:cNvPr>
            <p:cNvSpPr/>
            <p:nvPr/>
          </p:nvSpPr>
          <p:spPr>
            <a:xfrm>
              <a:off x="5906297" y="824962"/>
              <a:ext cx="427892" cy="424962"/>
            </a:xfrm>
            <a:custGeom>
              <a:avLst/>
              <a:gdLst>
                <a:gd name="connsiteX0" fmla="*/ 422939 w 427892"/>
                <a:gd name="connsiteY0" fmla="*/ 94689 h 424961"/>
                <a:gd name="connsiteX1" fmla="*/ 161779 w 427892"/>
                <a:gd name="connsiteY1" fmla="*/ 7293 h 424961"/>
                <a:gd name="connsiteX2" fmla="*/ 2198 w 427892"/>
                <a:gd name="connsiteY2" fmla="*/ 154095 h 424961"/>
                <a:gd name="connsiteX3" fmla="*/ 314970 w 427892"/>
                <a:gd name="connsiteY3" fmla="*/ 313676 h 424961"/>
                <a:gd name="connsiteX4" fmla="*/ 330767 w 427892"/>
                <a:gd name="connsiteY4" fmla="*/ 423550 h 424961"/>
                <a:gd name="connsiteX5" fmla="*/ 422939 w 427892"/>
                <a:gd name="connsiteY5" fmla="*/ 94689 h 424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7892" h="424961">
                  <a:moveTo>
                    <a:pt x="422939" y="94689"/>
                  </a:moveTo>
                  <a:cubicBezTo>
                    <a:pt x="355180" y="31413"/>
                    <a:pt x="265029" y="-13369"/>
                    <a:pt x="161779" y="7293"/>
                  </a:cubicBezTo>
                  <a:cubicBezTo>
                    <a:pt x="60726" y="27515"/>
                    <a:pt x="8587" y="130708"/>
                    <a:pt x="2198" y="154095"/>
                  </a:cubicBezTo>
                  <a:cubicBezTo>
                    <a:pt x="129862" y="81764"/>
                    <a:pt x="279859" y="182026"/>
                    <a:pt x="314970" y="313676"/>
                  </a:cubicBezTo>
                  <a:cubicBezTo>
                    <a:pt x="326458" y="356729"/>
                    <a:pt x="330327" y="393979"/>
                    <a:pt x="330767" y="423550"/>
                  </a:cubicBezTo>
                  <a:cubicBezTo>
                    <a:pt x="408286" y="329209"/>
                    <a:pt x="439029" y="209311"/>
                    <a:pt x="422939" y="9468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17B6A0F2-1E8C-4485-985B-25D859B49B76}"/>
                </a:ext>
              </a:extLst>
            </p:cNvPr>
            <p:cNvSpPr/>
            <p:nvPr/>
          </p:nvSpPr>
          <p:spPr>
            <a:xfrm>
              <a:off x="5482933" y="648994"/>
              <a:ext cx="718039" cy="753208"/>
            </a:xfrm>
            <a:custGeom>
              <a:avLst/>
              <a:gdLst>
                <a:gd name="connsiteX0" fmla="*/ 157133 w 718038"/>
                <a:gd name="connsiteY0" fmla="*/ 674 h 753207"/>
                <a:gd name="connsiteX1" fmla="*/ 125129 w 718038"/>
                <a:gd name="connsiteY1" fmla="*/ 29630 h 753207"/>
                <a:gd name="connsiteX2" fmla="*/ 125129 w 718038"/>
                <a:gd name="connsiteY2" fmla="*/ 630526 h 753207"/>
                <a:gd name="connsiteX3" fmla="*/ 720163 w 718038"/>
                <a:gd name="connsiteY3" fmla="*/ 636241 h 753207"/>
                <a:gd name="connsiteX4" fmla="*/ 157133 w 718038"/>
                <a:gd name="connsiteY4" fmla="*/ 674 h 75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8038" h="753207">
                  <a:moveTo>
                    <a:pt x="157133" y="674"/>
                  </a:moveTo>
                  <a:cubicBezTo>
                    <a:pt x="146113" y="9701"/>
                    <a:pt x="135416" y="19343"/>
                    <a:pt x="125129" y="29630"/>
                  </a:cubicBezTo>
                  <a:cubicBezTo>
                    <a:pt x="-40811" y="195570"/>
                    <a:pt x="-40811" y="464586"/>
                    <a:pt x="125129" y="630526"/>
                  </a:cubicBezTo>
                  <a:cubicBezTo>
                    <a:pt x="289135" y="794532"/>
                    <a:pt x="553813" y="796407"/>
                    <a:pt x="720163" y="636241"/>
                  </a:cubicBezTo>
                  <a:cubicBezTo>
                    <a:pt x="183393" y="723666"/>
                    <a:pt x="117744" y="166585"/>
                    <a:pt x="157133" y="674"/>
                  </a:cubicBezTo>
                  <a:close/>
                </a:path>
              </a:pathLst>
            </a:custGeom>
            <a:solidFill>
              <a:srgbClr val="000000">
                <a:alpha val="10000"/>
              </a:srgbClr>
            </a:solidFill>
            <a:ln w="29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741144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numéro de diapositive 17">
            <a:extLst>
              <a:ext uri="{FF2B5EF4-FFF2-40B4-BE49-F238E27FC236}">
                <a16:creationId xmlns:a16="http://schemas.microsoft.com/office/drawing/2014/main" id="{E01992F9-2CB5-4429-8E98-60D9F29D87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732A3-3298-4B17-ABD6-6B679B23A20D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E8CC149-43CE-4FA6-8AB1-2F629DB65E8A}"/>
              </a:ext>
            </a:extLst>
          </p:cNvPr>
          <p:cNvSpPr txBox="1"/>
          <p:nvPr/>
        </p:nvSpPr>
        <p:spPr>
          <a:xfrm>
            <a:off x="4718340" y="2503708"/>
            <a:ext cx="5184613" cy="1940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000"/>
              </a:lnSpc>
            </a:pPr>
            <a:r>
              <a:rPr lang="fr-FR" sz="7200" b="1" dirty="0">
                <a:solidFill>
                  <a:schemeClr val="accent3"/>
                </a:solidFill>
                <a:latin typeface="Arial" panose="020B0604020202020204" pitchFamily="34" charset="0"/>
              </a:rPr>
              <a:t>THE COMPANY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E7D4F7B9-A23B-41AB-B3C4-7894AACDC58A}"/>
              </a:ext>
            </a:extLst>
          </p:cNvPr>
          <p:cNvGrpSpPr/>
          <p:nvPr/>
        </p:nvGrpSpPr>
        <p:grpSpPr>
          <a:xfrm>
            <a:off x="-3877654" y="130180"/>
            <a:ext cx="3645307" cy="3645088"/>
            <a:chOff x="807243" y="129514"/>
            <a:chExt cx="3645307" cy="364508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3FA6426-8C55-430A-A3E0-EC74B40B93BE}"/>
                </a:ext>
              </a:extLst>
            </p:cNvPr>
            <p:cNvSpPr/>
            <p:nvPr/>
          </p:nvSpPr>
          <p:spPr>
            <a:xfrm>
              <a:off x="995917" y="129514"/>
              <a:ext cx="3456633" cy="3645088"/>
            </a:xfrm>
            <a:custGeom>
              <a:avLst/>
              <a:gdLst>
                <a:gd name="connsiteX0" fmla="*/ 0 w 3456633"/>
                <a:gd name="connsiteY0" fmla="*/ 0 h 3456633"/>
                <a:gd name="connsiteX1" fmla="*/ 3456633 w 3456633"/>
                <a:gd name="connsiteY1" fmla="*/ 0 h 3456633"/>
                <a:gd name="connsiteX2" fmla="*/ 3456633 w 3456633"/>
                <a:gd name="connsiteY2" fmla="*/ 3456633 h 3456633"/>
                <a:gd name="connsiteX3" fmla="*/ 0 w 3456633"/>
                <a:gd name="connsiteY3" fmla="*/ 3456633 h 3456633"/>
                <a:gd name="connsiteX4" fmla="*/ 0 w 3456633"/>
                <a:gd name="connsiteY4" fmla="*/ 0 h 3456633"/>
                <a:gd name="connsiteX0" fmla="*/ 0 w 3456633"/>
                <a:gd name="connsiteY0" fmla="*/ 0 h 3456633"/>
                <a:gd name="connsiteX1" fmla="*/ 3456633 w 3456633"/>
                <a:gd name="connsiteY1" fmla="*/ 0 h 3456633"/>
                <a:gd name="connsiteX2" fmla="*/ 3456633 w 3456633"/>
                <a:gd name="connsiteY2" fmla="*/ 3456633 h 3456633"/>
                <a:gd name="connsiteX3" fmla="*/ 1739932 w 3456633"/>
                <a:gd name="connsiteY3" fmla="*/ 3446586 h 3456633"/>
                <a:gd name="connsiteX4" fmla="*/ 0 w 3456633"/>
                <a:gd name="connsiteY4" fmla="*/ 3456633 h 3456633"/>
                <a:gd name="connsiteX5" fmla="*/ 0 w 3456633"/>
                <a:gd name="connsiteY5" fmla="*/ 0 h 3456633"/>
                <a:gd name="connsiteX0" fmla="*/ 0 w 3456633"/>
                <a:gd name="connsiteY0" fmla="*/ 0 h 4019342"/>
                <a:gd name="connsiteX1" fmla="*/ 3456633 w 3456633"/>
                <a:gd name="connsiteY1" fmla="*/ 0 h 4019342"/>
                <a:gd name="connsiteX2" fmla="*/ 3456633 w 3456633"/>
                <a:gd name="connsiteY2" fmla="*/ 3456633 h 4019342"/>
                <a:gd name="connsiteX3" fmla="*/ 1719835 w 3456633"/>
                <a:gd name="connsiteY3" fmla="*/ 4019342 h 4019342"/>
                <a:gd name="connsiteX4" fmla="*/ 0 w 3456633"/>
                <a:gd name="connsiteY4" fmla="*/ 3456633 h 4019342"/>
                <a:gd name="connsiteX5" fmla="*/ 0 w 3456633"/>
                <a:gd name="connsiteY5" fmla="*/ 0 h 4019342"/>
                <a:gd name="connsiteX0" fmla="*/ 0 w 3456633"/>
                <a:gd name="connsiteY0" fmla="*/ 0 h 4424294"/>
                <a:gd name="connsiteX1" fmla="*/ 3456633 w 3456633"/>
                <a:gd name="connsiteY1" fmla="*/ 0 h 4424294"/>
                <a:gd name="connsiteX2" fmla="*/ 3456633 w 3456633"/>
                <a:gd name="connsiteY2" fmla="*/ 3456633 h 4424294"/>
                <a:gd name="connsiteX3" fmla="*/ 1707478 w 3456633"/>
                <a:gd name="connsiteY3" fmla="*/ 4424294 h 4424294"/>
                <a:gd name="connsiteX4" fmla="*/ 0 w 3456633"/>
                <a:gd name="connsiteY4" fmla="*/ 3456633 h 4424294"/>
                <a:gd name="connsiteX5" fmla="*/ 0 w 3456633"/>
                <a:gd name="connsiteY5" fmla="*/ 0 h 442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56633" h="4424294">
                  <a:moveTo>
                    <a:pt x="0" y="0"/>
                  </a:moveTo>
                  <a:lnTo>
                    <a:pt x="3456633" y="0"/>
                  </a:lnTo>
                  <a:lnTo>
                    <a:pt x="3456633" y="3456633"/>
                  </a:lnTo>
                  <a:lnTo>
                    <a:pt x="1707478" y="4424294"/>
                  </a:lnTo>
                  <a:lnTo>
                    <a:pt x="0" y="34566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Graphique 11">
              <a:extLst>
                <a:ext uri="{FF2B5EF4-FFF2-40B4-BE49-F238E27FC236}">
                  <a16:creationId xmlns:a16="http://schemas.microsoft.com/office/drawing/2014/main" id="{0AADE356-2ECD-4CBC-AD2A-9F93D16AC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325231" y="261507"/>
              <a:ext cx="2964389" cy="3155489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FB05DB8E-47F1-44B4-9740-A86C7EDDA4E1}"/>
                </a:ext>
              </a:extLst>
            </p:cNvPr>
            <p:cNvSpPr txBox="1"/>
            <p:nvPr/>
          </p:nvSpPr>
          <p:spPr>
            <a:xfrm>
              <a:off x="995917" y="1102583"/>
              <a:ext cx="34566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>
                  <a:solidFill>
                    <a:schemeClr val="bg1"/>
                  </a:solidFill>
                  <a:latin typeface="+mj-lt"/>
                </a:rPr>
                <a:t>AGENDA</a:t>
              </a:r>
              <a:endParaRPr lang="en-GB" sz="36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" name="Triangle isocèle 1">
              <a:extLst>
                <a:ext uri="{FF2B5EF4-FFF2-40B4-BE49-F238E27FC236}">
                  <a16:creationId xmlns:a16="http://schemas.microsoft.com/office/drawing/2014/main" id="{23425D34-4DAE-41E2-AD95-F4D9D093EF22}"/>
                </a:ext>
              </a:extLst>
            </p:cNvPr>
            <p:cNvSpPr/>
            <p:nvPr/>
          </p:nvSpPr>
          <p:spPr>
            <a:xfrm>
              <a:off x="807243" y="129514"/>
              <a:ext cx="188673" cy="177590"/>
            </a:xfrm>
            <a:prstGeom prst="triangle">
              <a:avLst>
                <a:gd name="adj" fmla="val 100000"/>
              </a:avLst>
            </a:prstGeom>
            <a:solidFill>
              <a:srgbClr val="B494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35E4B2FB-E34D-4078-ADCA-9094A6D04614}"/>
              </a:ext>
            </a:extLst>
          </p:cNvPr>
          <p:cNvSpPr txBox="1"/>
          <p:nvPr/>
        </p:nvSpPr>
        <p:spPr>
          <a:xfrm>
            <a:off x="2265601" y="1989383"/>
            <a:ext cx="2318123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700" b="1" dirty="0">
                <a:solidFill>
                  <a:schemeClr val="accent1"/>
                </a:solidFill>
              </a:rPr>
              <a:t>1.</a:t>
            </a:r>
            <a:r>
              <a:rPr lang="en-GB" sz="3600" b="1" dirty="0">
                <a:solidFill>
                  <a:srgbClr val="C00000"/>
                </a:solidFill>
              </a:rPr>
              <a:t>  </a:t>
            </a:r>
            <a:endParaRPr lang="fr-FR" sz="2800" b="1" dirty="0">
              <a:solidFill>
                <a:srgbClr val="C00000"/>
              </a:solidFill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BA4BFF8C-1CF7-4F6F-98B8-D7ACB3737885}"/>
              </a:ext>
            </a:extLst>
          </p:cNvPr>
          <p:cNvCxnSpPr>
            <a:cxnSpLocks/>
          </p:cNvCxnSpPr>
          <p:nvPr/>
        </p:nvCxnSpPr>
        <p:spPr>
          <a:xfrm>
            <a:off x="3470031" y="4651650"/>
            <a:ext cx="5533292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50463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!!Image 24">
            <a:extLst>
              <a:ext uri="{FF2B5EF4-FFF2-40B4-BE49-F238E27FC236}">
                <a16:creationId xmlns:a16="http://schemas.microsoft.com/office/drawing/2014/main" id="{E3F47F55-B88C-4A05-8C53-CCA9873A77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495" y="1315308"/>
            <a:ext cx="11451201" cy="5015154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57222A1-C16C-47D9-BF7D-215A5E33A3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732A3-3298-4B17-ABD6-6B679B23A20D}" type="slidenum">
              <a:rPr lang="en-GB" smtClean="0"/>
              <a:pPr/>
              <a:t>30</a:t>
            </a:fld>
            <a:endParaRPr lang="en-GB" dirty="0"/>
          </a:p>
        </p:txBody>
      </p:sp>
      <p:sp>
        <p:nvSpPr>
          <p:cNvPr id="29" name="!!ZoneTexte 2">
            <a:extLst>
              <a:ext uri="{FF2B5EF4-FFF2-40B4-BE49-F238E27FC236}">
                <a16:creationId xmlns:a16="http://schemas.microsoft.com/office/drawing/2014/main" id="{2E512FAA-5143-4043-87C5-5D7EDF85AB43}"/>
              </a:ext>
            </a:extLst>
          </p:cNvPr>
          <p:cNvSpPr txBox="1"/>
          <p:nvPr/>
        </p:nvSpPr>
        <p:spPr>
          <a:xfrm>
            <a:off x="390495" y="-1118335"/>
            <a:ext cx="114512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00" b="1" dirty="0">
                <a:solidFill>
                  <a:schemeClr val="accent3"/>
                </a:solidFill>
                <a:latin typeface="Arial" panose="020B0604020202020204" pitchFamily="34" charset="0"/>
              </a:rPr>
              <a:t>ALLAND &amp; ROBERT</a:t>
            </a:r>
          </a:p>
        </p:txBody>
      </p:sp>
      <p:sp>
        <p:nvSpPr>
          <p:cNvPr id="26" name="!!FUNCTIONAL PROPERTIES">
            <a:extLst>
              <a:ext uri="{FF2B5EF4-FFF2-40B4-BE49-F238E27FC236}">
                <a16:creationId xmlns:a16="http://schemas.microsoft.com/office/drawing/2014/main" id="{D3AA0011-E939-43D7-8AF8-23C38CAF0902}"/>
              </a:ext>
            </a:extLst>
          </p:cNvPr>
          <p:cNvSpPr txBox="1"/>
          <p:nvPr/>
        </p:nvSpPr>
        <p:spPr>
          <a:xfrm>
            <a:off x="390495" y="327950"/>
            <a:ext cx="114512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accent3"/>
                </a:solidFill>
                <a:latin typeface="Arial" panose="020B0604020202020204" pitchFamily="34" charset="0"/>
              </a:rPr>
              <a:t>FUNCTIONAL PROPERTIES</a:t>
            </a:r>
          </a:p>
        </p:txBody>
      </p:sp>
      <p:sp>
        <p:nvSpPr>
          <p:cNvPr id="34" name="!!Rectangle 33">
            <a:extLst>
              <a:ext uri="{FF2B5EF4-FFF2-40B4-BE49-F238E27FC236}">
                <a16:creationId xmlns:a16="http://schemas.microsoft.com/office/drawing/2014/main" id="{80C6C567-C646-4BCF-B22E-59ACC922E106}"/>
              </a:ext>
            </a:extLst>
          </p:cNvPr>
          <p:cNvSpPr/>
          <p:nvPr/>
        </p:nvSpPr>
        <p:spPr>
          <a:xfrm>
            <a:off x="3147170" y="1101715"/>
            <a:ext cx="5882116" cy="456373"/>
          </a:xfrm>
          <a:prstGeom prst="rect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100"/>
              </a:lnSpc>
            </a:pP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35" name="!!ZoneTexte 5">
            <a:extLst>
              <a:ext uri="{FF2B5EF4-FFF2-40B4-BE49-F238E27FC236}">
                <a16:creationId xmlns:a16="http://schemas.microsoft.com/office/drawing/2014/main" id="{C29CF20E-D72D-4FE4-A32F-EFC7FCC426D5}"/>
              </a:ext>
            </a:extLst>
          </p:cNvPr>
          <p:cNvSpPr txBox="1"/>
          <p:nvPr/>
        </p:nvSpPr>
        <p:spPr>
          <a:xfrm>
            <a:off x="3147170" y="1076916"/>
            <a:ext cx="588211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700" dirty="0">
                <a:solidFill>
                  <a:schemeClr val="bg1"/>
                </a:solidFill>
              </a:rPr>
              <a:t>OF ACACIA </a:t>
            </a:r>
            <a:r>
              <a:rPr lang="en-GB" sz="2700" b="1" dirty="0">
                <a:solidFill>
                  <a:schemeClr val="bg1"/>
                </a:solidFill>
              </a:rPr>
              <a:t>SENEGAL</a:t>
            </a:r>
            <a:r>
              <a:rPr lang="en-GB" sz="2700" dirty="0">
                <a:solidFill>
                  <a:schemeClr val="bg1"/>
                </a:solidFill>
              </a:rPr>
              <a:t> AND </a:t>
            </a:r>
            <a:r>
              <a:rPr lang="en-GB" sz="2700" b="1" dirty="0">
                <a:solidFill>
                  <a:schemeClr val="bg1"/>
                </a:solidFill>
              </a:rPr>
              <a:t>SEYAL</a:t>
            </a:r>
          </a:p>
        </p:txBody>
      </p:sp>
      <p:sp>
        <p:nvSpPr>
          <p:cNvPr id="43" name="!!Forme libre : forme 42">
            <a:extLst>
              <a:ext uri="{FF2B5EF4-FFF2-40B4-BE49-F238E27FC236}">
                <a16:creationId xmlns:a16="http://schemas.microsoft.com/office/drawing/2014/main" id="{294F96C2-3254-4130-ADE8-A9E06554D61F}"/>
              </a:ext>
            </a:extLst>
          </p:cNvPr>
          <p:cNvSpPr/>
          <p:nvPr/>
        </p:nvSpPr>
        <p:spPr>
          <a:xfrm rot="2700000">
            <a:off x="823215" y="1341674"/>
            <a:ext cx="5170226" cy="5170226"/>
          </a:xfrm>
          <a:custGeom>
            <a:avLst/>
            <a:gdLst>
              <a:gd name="connsiteX0" fmla="*/ 0 w 5170226"/>
              <a:gd name="connsiteY0" fmla="*/ 2531253 h 5170226"/>
              <a:gd name="connsiteX1" fmla="*/ 2531254 w 5170226"/>
              <a:gd name="connsiteY1" fmla="*/ 0 h 5170226"/>
              <a:gd name="connsiteX2" fmla="*/ 3496365 w 5170226"/>
              <a:gd name="connsiteY2" fmla="*/ 965111 h 5170226"/>
              <a:gd name="connsiteX3" fmla="*/ 4238105 w 5170226"/>
              <a:gd name="connsiteY3" fmla="*/ 965111 h 5170226"/>
              <a:gd name="connsiteX4" fmla="*/ 4238105 w 5170226"/>
              <a:gd name="connsiteY4" fmla="*/ 1706851 h 5170226"/>
              <a:gd name="connsiteX5" fmla="*/ 5170226 w 5170226"/>
              <a:gd name="connsiteY5" fmla="*/ 2638972 h 5170226"/>
              <a:gd name="connsiteX6" fmla="*/ 2638973 w 5170226"/>
              <a:gd name="connsiteY6" fmla="*/ 5170226 h 5170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70226" h="5170226">
                <a:moveTo>
                  <a:pt x="0" y="2531253"/>
                </a:moveTo>
                <a:lnTo>
                  <a:pt x="2531254" y="0"/>
                </a:lnTo>
                <a:lnTo>
                  <a:pt x="3496365" y="965111"/>
                </a:lnTo>
                <a:lnTo>
                  <a:pt x="4238105" y="965111"/>
                </a:lnTo>
                <a:lnTo>
                  <a:pt x="4238105" y="1706851"/>
                </a:lnTo>
                <a:lnTo>
                  <a:pt x="5170226" y="2638972"/>
                </a:lnTo>
                <a:lnTo>
                  <a:pt x="2638973" y="5170226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solidFill>
              <a:schemeClr val="bg1"/>
            </a:solidFill>
          </a:ln>
          <a:effectLst>
            <a:outerShdw blurRad="355600" dist="419100" dir="8100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!!Texturing agent">
            <a:extLst>
              <a:ext uri="{FF2B5EF4-FFF2-40B4-BE49-F238E27FC236}">
                <a16:creationId xmlns:a16="http://schemas.microsoft.com/office/drawing/2014/main" id="{E49FD4AD-D248-4C18-AB09-6B4C5FDA8AF6}"/>
              </a:ext>
            </a:extLst>
          </p:cNvPr>
          <p:cNvSpPr txBox="1"/>
          <p:nvPr/>
        </p:nvSpPr>
        <p:spPr>
          <a:xfrm>
            <a:off x="2278151" y="2419839"/>
            <a:ext cx="2858465" cy="15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700"/>
              </a:lnSpc>
            </a:pPr>
            <a:r>
              <a:rPr lang="en-US" sz="4000" b="1" dirty="0">
                <a:solidFill>
                  <a:schemeClr val="bg1"/>
                </a:solidFill>
                <a:latin typeface="+mj-lt"/>
              </a:rPr>
              <a:t>Protects</a:t>
            </a:r>
          </a:p>
          <a:p>
            <a:pPr>
              <a:lnSpc>
                <a:spcPts val="3700"/>
              </a:lnSpc>
            </a:pPr>
            <a:r>
              <a:rPr lang="en-US" sz="4000" b="1" dirty="0">
                <a:solidFill>
                  <a:schemeClr val="bg1"/>
                </a:solidFill>
                <a:latin typeface="+mj-lt"/>
              </a:rPr>
              <a:t>color of wines</a:t>
            </a:r>
          </a:p>
        </p:txBody>
      </p:sp>
      <p:sp>
        <p:nvSpPr>
          <p:cNvPr id="36" name="!!Influence...">
            <a:extLst>
              <a:ext uri="{FF2B5EF4-FFF2-40B4-BE49-F238E27FC236}">
                <a16:creationId xmlns:a16="http://schemas.microsoft.com/office/drawing/2014/main" id="{8D6614D9-7033-49D9-992C-01B133A46D6E}"/>
              </a:ext>
            </a:extLst>
          </p:cNvPr>
          <p:cNvSpPr txBox="1"/>
          <p:nvPr/>
        </p:nvSpPr>
        <p:spPr>
          <a:xfrm>
            <a:off x="2214257" y="4274149"/>
            <a:ext cx="296302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n-GB" sz="2500" dirty="0">
                <a:solidFill>
                  <a:schemeClr val="bg1"/>
                </a:solidFill>
              </a:rPr>
              <a:t>Colloidal protection</a:t>
            </a:r>
          </a:p>
          <a:p>
            <a:pPr>
              <a:lnSpc>
                <a:spcPts val="2800"/>
              </a:lnSpc>
            </a:pPr>
            <a:r>
              <a:rPr lang="en-GB" sz="2500" dirty="0">
                <a:solidFill>
                  <a:schemeClr val="bg1"/>
                </a:solidFill>
              </a:rPr>
              <a:t>and improvement</a:t>
            </a:r>
          </a:p>
          <a:p>
            <a:pPr>
              <a:lnSpc>
                <a:spcPts val="2800"/>
              </a:lnSpc>
            </a:pPr>
            <a:r>
              <a:rPr lang="en-GB" sz="2500" dirty="0">
                <a:solidFill>
                  <a:schemeClr val="bg1"/>
                </a:solidFill>
              </a:rPr>
              <a:t>of the mouthfeel</a:t>
            </a:r>
          </a:p>
        </p:txBody>
      </p:sp>
      <p:sp>
        <p:nvSpPr>
          <p:cNvPr id="24" name="!!Ellipse 23">
            <a:extLst>
              <a:ext uri="{FF2B5EF4-FFF2-40B4-BE49-F238E27FC236}">
                <a16:creationId xmlns:a16="http://schemas.microsoft.com/office/drawing/2014/main" id="{5810AD17-6D6E-4293-B6EF-A2962DC7D4E5}"/>
              </a:ext>
            </a:extLst>
          </p:cNvPr>
          <p:cNvSpPr/>
          <p:nvPr/>
        </p:nvSpPr>
        <p:spPr>
          <a:xfrm>
            <a:off x="1065451" y="3387070"/>
            <a:ext cx="1079436" cy="107943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CFD99CB7-4456-489C-A55E-B33203EEC3EF}"/>
              </a:ext>
            </a:extLst>
          </p:cNvPr>
          <p:cNvCxnSpPr>
            <a:cxnSpLocks/>
          </p:cNvCxnSpPr>
          <p:nvPr/>
        </p:nvCxnSpPr>
        <p:spPr>
          <a:xfrm>
            <a:off x="2387554" y="4048475"/>
            <a:ext cx="13082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!!Graphique 3">
            <a:extLst>
              <a:ext uri="{FF2B5EF4-FFF2-40B4-BE49-F238E27FC236}">
                <a16:creationId xmlns:a16="http://schemas.microsoft.com/office/drawing/2014/main" id="{FF3AE079-2E2D-4698-9DB6-BFA27A8BAF39}"/>
              </a:ext>
            </a:extLst>
          </p:cNvPr>
          <p:cNvGrpSpPr/>
          <p:nvPr/>
        </p:nvGrpSpPr>
        <p:grpSpPr>
          <a:xfrm>
            <a:off x="13451137" y="3700660"/>
            <a:ext cx="695617" cy="695630"/>
            <a:chOff x="5157526" y="228088"/>
            <a:chExt cx="1499964" cy="1499992"/>
          </a:xfrm>
        </p:grpSpPr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F7E251C0-9145-48B2-ACD9-FC4EFC0D4D57}"/>
                </a:ext>
              </a:extLst>
            </p:cNvPr>
            <p:cNvSpPr/>
            <p:nvPr/>
          </p:nvSpPr>
          <p:spPr>
            <a:xfrm>
              <a:off x="6080128" y="228088"/>
              <a:ext cx="577362" cy="577362"/>
            </a:xfrm>
            <a:custGeom>
              <a:avLst/>
              <a:gdLst>
                <a:gd name="connsiteX0" fmla="*/ 696 w 577361"/>
                <a:gd name="connsiteY0" fmla="*/ 515716 h 577361"/>
                <a:gd name="connsiteX1" fmla="*/ 63591 w 577361"/>
                <a:gd name="connsiteY1" fmla="*/ 578611 h 577361"/>
                <a:gd name="connsiteX2" fmla="*/ 429995 w 577361"/>
                <a:gd name="connsiteY2" fmla="*/ 508565 h 577361"/>
                <a:gd name="connsiteX3" fmla="*/ 577941 w 577361"/>
                <a:gd name="connsiteY3" fmla="*/ 374453 h 577361"/>
                <a:gd name="connsiteX4" fmla="*/ 577941 w 577361"/>
                <a:gd name="connsiteY4" fmla="*/ 374453 h 577361"/>
                <a:gd name="connsiteX5" fmla="*/ 520937 w 577361"/>
                <a:gd name="connsiteY5" fmla="*/ 311940 h 577361"/>
                <a:gd name="connsiteX6" fmla="*/ 474983 w 577361"/>
                <a:gd name="connsiteY6" fmla="*/ 314988 h 577361"/>
                <a:gd name="connsiteX7" fmla="*/ 422727 w 577361"/>
                <a:gd name="connsiteY7" fmla="*/ 262732 h 577361"/>
                <a:gd name="connsiteX8" fmla="*/ 426156 w 577361"/>
                <a:gd name="connsiteY8" fmla="*/ 210740 h 577361"/>
                <a:gd name="connsiteX9" fmla="*/ 410418 w 577361"/>
                <a:gd name="connsiteY9" fmla="*/ 168889 h 577361"/>
                <a:gd name="connsiteX10" fmla="*/ 368566 w 577361"/>
                <a:gd name="connsiteY10" fmla="*/ 153151 h 577361"/>
                <a:gd name="connsiteX11" fmla="*/ 316575 w 577361"/>
                <a:gd name="connsiteY11" fmla="*/ 156580 h 577361"/>
                <a:gd name="connsiteX12" fmla="*/ 264319 w 577361"/>
                <a:gd name="connsiteY12" fmla="*/ 104324 h 577361"/>
                <a:gd name="connsiteX13" fmla="*/ 267367 w 577361"/>
                <a:gd name="connsiteY13" fmla="*/ 58370 h 577361"/>
                <a:gd name="connsiteX14" fmla="*/ 204854 w 577361"/>
                <a:gd name="connsiteY14" fmla="*/ 1366 h 577361"/>
                <a:gd name="connsiteX15" fmla="*/ 204854 w 577361"/>
                <a:gd name="connsiteY15" fmla="*/ 1366 h 577361"/>
                <a:gd name="connsiteX16" fmla="*/ 70742 w 577361"/>
                <a:gd name="connsiteY16" fmla="*/ 149311 h 577361"/>
                <a:gd name="connsiteX17" fmla="*/ 696 w 577361"/>
                <a:gd name="connsiteY17" fmla="*/ 515716 h 577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7361" h="577361">
                  <a:moveTo>
                    <a:pt x="696" y="515716"/>
                  </a:moveTo>
                  <a:cubicBezTo>
                    <a:pt x="989" y="550241"/>
                    <a:pt x="29066" y="578347"/>
                    <a:pt x="63591" y="578611"/>
                  </a:cubicBezTo>
                  <a:cubicBezTo>
                    <a:pt x="178799" y="579548"/>
                    <a:pt x="317102" y="552409"/>
                    <a:pt x="429995" y="508565"/>
                  </a:cubicBezTo>
                  <a:cubicBezTo>
                    <a:pt x="490252" y="485148"/>
                    <a:pt x="567800" y="438285"/>
                    <a:pt x="577941" y="374453"/>
                  </a:cubicBezTo>
                  <a:lnTo>
                    <a:pt x="577941" y="374453"/>
                  </a:lnTo>
                  <a:cubicBezTo>
                    <a:pt x="583392" y="340134"/>
                    <a:pt x="555579" y="309654"/>
                    <a:pt x="520937" y="311940"/>
                  </a:cubicBezTo>
                  <a:lnTo>
                    <a:pt x="474983" y="314988"/>
                  </a:lnTo>
                  <a:cubicBezTo>
                    <a:pt x="445353" y="316951"/>
                    <a:pt x="420763" y="292362"/>
                    <a:pt x="422727" y="262732"/>
                  </a:cubicBezTo>
                  <a:lnTo>
                    <a:pt x="426156" y="210740"/>
                  </a:lnTo>
                  <a:cubicBezTo>
                    <a:pt x="427240" y="194416"/>
                    <a:pt x="420998" y="179498"/>
                    <a:pt x="410418" y="168889"/>
                  </a:cubicBezTo>
                  <a:cubicBezTo>
                    <a:pt x="399838" y="158309"/>
                    <a:pt x="384891" y="152066"/>
                    <a:pt x="368566" y="153151"/>
                  </a:cubicBezTo>
                  <a:lnTo>
                    <a:pt x="316575" y="156580"/>
                  </a:lnTo>
                  <a:cubicBezTo>
                    <a:pt x="286944" y="158543"/>
                    <a:pt x="262355" y="133954"/>
                    <a:pt x="264319" y="104324"/>
                  </a:cubicBezTo>
                  <a:lnTo>
                    <a:pt x="267367" y="58370"/>
                  </a:lnTo>
                  <a:cubicBezTo>
                    <a:pt x="269653" y="23699"/>
                    <a:pt x="239173" y="-4114"/>
                    <a:pt x="204854" y="1366"/>
                  </a:cubicBezTo>
                  <a:lnTo>
                    <a:pt x="204854" y="1366"/>
                  </a:lnTo>
                  <a:cubicBezTo>
                    <a:pt x="141021" y="11536"/>
                    <a:pt x="94129" y="89055"/>
                    <a:pt x="70742" y="149311"/>
                  </a:cubicBezTo>
                  <a:cubicBezTo>
                    <a:pt x="26897" y="262205"/>
                    <a:pt x="-212" y="400508"/>
                    <a:pt x="696" y="515716"/>
                  </a:cubicBezTo>
                  <a:close/>
                </a:path>
              </a:pathLst>
            </a:custGeom>
            <a:solidFill>
              <a:schemeClr val="bg1"/>
            </a:solidFill>
            <a:ln w="29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CDC8EA5B-5F58-4B0D-96BA-929A4B51CB6D}"/>
                </a:ext>
              </a:extLst>
            </p:cNvPr>
            <p:cNvSpPr/>
            <p:nvPr/>
          </p:nvSpPr>
          <p:spPr>
            <a:xfrm>
              <a:off x="6119209" y="484101"/>
              <a:ext cx="161192" cy="281354"/>
            </a:xfrm>
            <a:custGeom>
              <a:avLst/>
              <a:gdLst>
                <a:gd name="connsiteX0" fmla="*/ 24187 w 161192"/>
                <a:gd name="connsiteY0" fmla="*/ 282036 h 281353"/>
                <a:gd name="connsiteX1" fmla="*/ 20583 w 161192"/>
                <a:gd name="connsiteY1" fmla="*/ 281743 h 281353"/>
                <a:gd name="connsiteX2" fmla="*/ 2500 w 161192"/>
                <a:gd name="connsiteY2" fmla="*/ 256450 h 281353"/>
                <a:gd name="connsiteX3" fmla="*/ 122075 w 161192"/>
                <a:gd name="connsiteY3" fmla="*/ 9416 h 281353"/>
                <a:gd name="connsiteX4" fmla="*/ 153112 w 161192"/>
                <a:gd name="connsiteY4" fmla="*/ 7892 h 281353"/>
                <a:gd name="connsiteX5" fmla="*/ 154636 w 161192"/>
                <a:gd name="connsiteY5" fmla="*/ 38929 h 281353"/>
                <a:gd name="connsiteX6" fmla="*/ 45846 w 161192"/>
                <a:gd name="connsiteY6" fmla="*/ 263631 h 281353"/>
                <a:gd name="connsiteX7" fmla="*/ 24187 w 161192"/>
                <a:gd name="connsiteY7" fmla="*/ 282036 h 281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1192" h="281353">
                  <a:moveTo>
                    <a:pt x="24187" y="282036"/>
                  </a:moveTo>
                  <a:cubicBezTo>
                    <a:pt x="22986" y="282036"/>
                    <a:pt x="21784" y="281948"/>
                    <a:pt x="20583" y="281743"/>
                  </a:cubicBezTo>
                  <a:cubicBezTo>
                    <a:pt x="8596" y="279750"/>
                    <a:pt x="507" y="268437"/>
                    <a:pt x="2500" y="256450"/>
                  </a:cubicBezTo>
                  <a:cubicBezTo>
                    <a:pt x="9241" y="215830"/>
                    <a:pt x="64192" y="73277"/>
                    <a:pt x="122075" y="9416"/>
                  </a:cubicBezTo>
                  <a:cubicBezTo>
                    <a:pt x="130223" y="418"/>
                    <a:pt x="144115" y="-256"/>
                    <a:pt x="153112" y="7892"/>
                  </a:cubicBezTo>
                  <a:cubicBezTo>
                    <a:pt x="162109" y="16039"/>
                    <a:pt x="162784" y="29961"/>
                    <a:pt x="154636" y="38929"/>
                  </a:cubicBezTo>
                  <a:cubicBezTo>
                    <a:pt x="103406" y="95434"/>
                    <a:pt x="50975" y="232682"/>
                    <a:pt x="45846" y="263631"/>
                  </a:cubicBezTo>
                  <a:cubicBezTo>
                    <a:pt x="44087" y="274416"/>
                    <a:pt x="34768" y="282036"/>
                    <a:pt x="24187" y="28203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69544F60-4C21-4CAE-A52A-CFE38A998152}"/>
                </a:ext>
              </a:extLst>
            </p:cNvPr>
            <p:cNvSpPr/>
            <p:nvPr/>
          </p:nvSpPr>
          <p:spPr>
            <a:xfrm>
              <a:off x="6119210" y="605786"/>
              <a:ext cx="281354" cy="161192"/>
            </a:xfrm>
            <a:custGeom>
              <a:avLst/>
              <a:gdLst>
                <a:gd name="connsiteX0" fmla="*/ 24157 w 281353"/>
                <a:gd name="connsiteY0" fmla="*/ 160351 h 161192"/>
                <a:gd name="connsiteX1" fmla="*/ 2499 w 281353"/>
                <a:gd name="connsiteY1" fmla="*/ 141975 h 161192"/>
                <a:gd name="connsiteX2" fmla="*/ 20582 w 281353"/>
                <a:gd name="connsiteY2" fmla="*/ 116682 h 161192"/>
                <a:gd name="connsiteX3" fmla="*/ 245284 w 281353"/>
                <a:gd name="connsiteY3" fmla="*/ 7892 h 161192"/>
                <a:gd name="connsiteX4" fmla="*/ 276321 w 281353"/>
                <a:gd name="connsiteY4" fmla="*/ 9416 h 161192"/>
                <a:gd name="connsiteX5" fmla="*/ 274797 w 281353"/>
                <a:gd name="connsiteY5" fmla="*/ 40453 h 161192"/>
                <a:gd name="connsiteX6" fmla="*/ 27762 w 281353"/>
                <a:gd name="connsiteY6" fmla="*/ 160028 h 161192"/>
                <a:gd name="connsiteX7" fmla="*/ 24157 w 281353"/>
                <a:gd name="connsiteY7" fmla="*/ 160351 h 161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353" h="161192">
                  <a:moveTo>
                    <a:pt x="24157" y="160351"/>
                  </a:moveTo>
                  <a:cubicBezTo>
                    <a:pt x="13607" y="160351"/>
                    <a:pt x="4287" y="152730"/>
                    <a:pt x="2499" y="141975"/>
                  </a:cubicBezTo>
                  <a:cubicBezTo>
                    <a:pt x="506" y="129988"/>
                    <a:pt x="8624" y="118675"/>
                    <a:pt x="20582" y="116682"/>
                  </a:cubicBezTo>
                  <a:cubicBezTo>
                    <a:pt x="51531" y="111553"/>
                    <a:pt x="188779" y="59122"/>
                    <a:pt x="245284" y="7892"/>
                  </a:cubicBezTo>
                  <a:cubicBezTo>
                    <a:pt x="254281" y="-256"/>
                    <a:pt x="268173" y="418"/>
                    <a:pt x="276321" y="9416"/>
                  </a:cubicBezTo>
                  <a:cubicBezTo>
                    <a:pt x="284468" y="18413"/>
                    <a:pt x="283794" y="32305"/>
                    <a:pt x="274797" y="40453"/>
                  </a:cubicBezTo>
                  <a:cubicBezTo>
                    <a:pt x="210935" y="98335"/>
                    <a:pt x="68383" y="153287"/>
                    <a:pt x="27762" y="160028"/>
                  </a:cubicBezTo>
                  <a:cubicBezTo>
                    <a:pt x="26561" y="160263"/>
                    <a:pt x="25330" y="160351"/>
                    <a:pt x="24157" y="16035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432DAAAF-9935-4F1F-8B49-3A4ABC2F4C0E}"/>
                </a:ext>
              </a:extLst>
            </p:cNvPr>
            <p:cNvSpPr/>
            <p:nvPr/>
          </p:nvSpPr>
          <p:spPr>
            <a:xfrm>
              <a:off x="6080154" y="542988"/>
              <a:ext cx="263769" cy="263769"/>
            </a:xfrm>
            <a:custGeom>
              <a:avLst/>
              <a:gdLst>
                <a:gd name="connsiteX0" fmla="*/ 22152 w 263769"/>
                <a:gd name="connsiteY0" fmla="*/ 674 h 263769"/>
                <a:gd name="connsiteX1" fmla="*/ 699 w 263769"/>
                <a:gd name="connsiteY1" fmla="*/ 200816 h 263769"/>
                <a:gd name="connsiteX2" fmla="*/ 63594 w 263769"/>
                <a:gd name="connsiteY2" fmla="*/ 263711 h 263769"/>
                <a:gd name="connsiteX3" fmla="*/ 263736 w 263769"/>
                <a:gd name="connsiteY3" fmla="*/ 242257 h 263769"/>
                <a:gd name="connsiteX4" fmla="*/ 165350 w 263769"/>
                <a:gd name="connsiteY4" fmla="*/ 99060 h 263769"/>
                <a:gd name="connsiteX5" fmla="*/ 22152 w 263769"/>
                <a:gd name="connsiteY5" fmla="*/ 674 h 263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3769" h="263769">
                  <a:moveTo>
                    <a:pt x="22152" y="674"/>
                  </a:moveTo>
                  <a:cubicBezTo>
                    <a:pt x="7938" y="69020"/>
                    <a:pt x="172" y="138303"/>
                    <a:pt x="699" y="200816"/>
                  </a:cubicBezTo>
                  <a:cubicBezTo>
                    <a:pt x="992" y="235341"/>
                    <a:pt x="29069" y="263447"/>
                    <a:pt x="63594" y="263711"/>
                  </a:cubicBezTo>
                  <a:cubicBezTo>
                    <a:pt x="126107" y="264209"/>
                    <a:pt x="195390" y="256442"/>
                    <a:pt x="263736" y="242257"/>
                  </a:cubicBezTo>
                  <a:cubicBezTo>
                    <a:pt x="240671" y="190295"/>
                    <a:pt x="207905" y="141615"/>
                    <a:pt x="165350" y="99060"/>
                  </a:cubicBezTo>
                  <a:cubicBezTo>
                    <a:pt x="122795" y="56505"/>
                    <a:pt x="74115" y="23739"/>
                    <a:pt x="22152" y="674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29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68F6D0D7-704B-4E0E-BB7C-F613BA191E90}"/>
                </a:ext>
              </a:extLst>
            </p:cNvPr>
            <p:cNvSpPr/>
            <p:nvPr/>
          </p:nvSpPr>
          <p:spPr>
            <a:xfrm>
              <a:off x="5157526" y="1150718"/>
              <a:ext cx="577362" cy="577362"/>
            </a:xfrm>
            <a:custGeom>
              <a:avLst/>
              <a:gdLst>
                <a:gd name="connsiteX0" fmla="*/ 515716 w 577361"/>
                <a:gd name="connsiteY0" fmla="*/ 698 h 577361"/>
                <a:gd name="connsiteX1" fmla="*/ 578611 w 577361"/>
                <a:gd name="connsiteY1" fmla="*/ 63592 h 577361"/>
                <a:gd name="connsiteX2" fmla="*/ 508565 w 577361"/>
                <a:gd name="connsiteY2" fmla="*/ 429997 h 577361"/>
                <a:gd name="connsiteX3" fmla="*/ 374453 w 577361"/>
                <a:gd name="connsiteY3" fmla="*/ 577942 h 577361"/>
                <a:gd name="connsiteX4" fmla="*/ 374453 w 577361"/>
                <a:gd name="connsiteY4" fmla="*/ 577942 h 577361"/>
                <a:gd name="connsiteX5" fmla="*/ 311940 w 577361"/>
                <a:gd name="connsiteY5" fmla="*/ 520939 h 577361"/>
                <a:gd name="connsiteX6" fmla="*/ 314988 w 577361"/>
                <a:gd name="connsiteY6" fmla="*/ 474984 h 577361"/>
                <a:gd name="connsiteX7" fmla="*/ 262732 w 577361"/>
                <a:gd name="connsiteY7" fmla="*/ 422728 h 577361"/>
                <a:gd name="connsiteX8" fmla="*/ 210740 w 577361"/>
                <a:gd name="connsiteY8" fmla="*/ 426157 h 577361"/>
                <a:gd name="connsiteX9" fmla="*/ 168889 w 577361"/>
                <a:gd name="connsiteY9" fmla="*/ 410419 h 577361"/>
                <a:gd name="connsiteX10" fmla="*/ 153151 w 577361"/>
                <a:gd name="connsiteY10" fmla="*/ 368568 h 577361"/>
                <a:gd name="connsiteX11" fmla="*/ 156580 w 577361"/>
                <a:gd name="connsiteY11" fmla="*/ 316576 h 577361"/>
                <a:gd name="connsiteX12" fmla="*/ 104324 w 577361"/>
                <a:gd name="connsiteY12" fmla="*/ 264320 h 577361"/>
                <a:gd name="connsiteX13" fmla="*/ 58370 w 577361"/>
                <a:gd name="connsiteY13" fmla="*/ 267368 h 577361"/>
                <a:gd name="connsiteX14" fmla="*/ 1366 w 577361"/>
                <a:gd name="connsiteY14" fmla="*/ 204855 h 577361"/>
                <a:gd name="connsiteX15" fmla="*/ 1366 w 577361"/>
                <a:gd name="connsiteY15" fmla="*/ 204855 h 577361"/>
                <a:gd name="connsiteX16" fmla="*/ 149311 w 577361"/>
                <a:gd name="connsiteY16" fmla="*/ 70743 h 577361"/>
                <a:gd name="connsiteX17" fmla="*/ 515716 w 577361"/>
                <a:gd name="connsiteY17" fmla="*/ 698 h 577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7361" h="577361">
                  <a:moveTo>
                    <a:pt x="515716" y="698"/>
                  </a:moveTo>
                  <a:cubicBezTo>
                    <a:pt x="550241" y="991"/>
                    <a:pt x="578347" y="29067"/>
                    <a:pt x="578611" y="63592"/>
                  </a:cubicBezTo>
                  <a:cubicBezTo>
                    <a:pt x="579548" y="178800"/>
                    <a:pt x="552409" y="317103"/>
                    <a:pt x="508565" y="429997"/>
                  </a:cubicBezTo>
                  <a:cubicBezTo>
                    <a:pt x="485148" y="490253"/>
                    <a:pt x="438285" y="567802"/>
                    <a:pt x="374453" y="577942"/>
                  </a:cubicBezTo>
                  <a:lnTo>
                    <a:pt x="374453" y="577942"/>
                  </a:lnTo>
                  <a:cubicBezTo>
                    <a:pt x="340134" y="583393"/>
                    <a:pt x="309654" y="555580"/>
                    <a:pt x="311940" y="520939"/>
                  </a:cubicBezTo>
                  <a:lnTo>
                    <a:pt x="314988" y="474984"/>
                  </a:lnTo>
                  <a:cubicBezTo>
                    <a:pt x="316951" y="445354"/>
                    <a:pt x="292362" y="420765"/>
                    <a:pt x="262732" y="422728"/>
                  </a:cubicBezTo>
                  <a:lnTo>
                    <a:pt x="210740" y="426157"/>
                  </a:lnTo>
                  <a:cubicBezTo>
                    <a:pt x="194416" y="427242"/>
                    <a:pt x="179469" y="420999"/>
                    <a:pt x="168889" y="410419"/>
                  </a:cubicBezTo>
                  <a:cubicBezTo>
                    <a:pt x="158309" y="399839"/>
                    <a:pt x="152066" y="384892"/>
                    <a:pt x="153151" y="368568"/>
                  </a:cubicBezTo>
                  <a:lnTo>
                    <a:pt x="156580" y="316576"/>
                  </a:lnTo>
                  <a:cubicBezTo>
                    <a:pt x="158543" y="286946"/>
                    <a:pt x="133954" y="262357"/>
                    <a:pt x="104324" y="264320"/>
                  </a:cubicBezTo>
                  <a:lnTo>
                    <a:pt x="58370" y="267368"/>
                  </a:lnTo>
                  <a:cubicBezTo>
                    <a:pt x="23699" y="269654"/>
                    <a:pt x="-4114" y="239174"/>
                    <a:pt x="1366" y="204855"/>
                  </a:cubicBezTo>
                  <a:lnTo>
                    <a:pt x="1366" y="204855"/>
                  </a:lnTo>
                  <a:cubicBezTo>
                    <a:pt x="11536" y="141023"/>
                    <a:pt x="89055" y="94131"/>
                    <a:pt x="149311" y="70743"/>
                  </a:cubicBezTo>
                  <a:cubicBezTo>
                    <a:pt x="262205" y="26899"/>
                    <a:pt x="400508" y="-240"/>
                    <a:pt x="515716" y="698"/>
                  </a:cubicBezTo>
                  <a:close/>
                </a:path>
              </a:pathLst>
            </a:custGeom>
            <a:solidFill>
              <a:schemeClr val="bg1"/>
            </a:solidFill>
            <a:ln w="29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493DF8EC-0F1A-4C7A-BC49-3B98069772D9}"/>
                </a:ext>
              </a:extLst>
            </p:cNvPr>
            <p:cNvSpPr/>
            <p:nvPr/>
          </p:nvSpPr>
          <p:spPr>
            <a:xfrm>
              <a:off x="5413539" y="1189779"/>
              <a:ext cx="281354" cy="161192"/>
            </a:xfrm>
            <a:custGeom>
              <a:avLst/>
              <a:gdLst>
                <a:gd name="connsiteX0" fmla="*/ 24187 w 281353"/>
                <a:gd name="connsiteY0" fmla="*/ 160343 h 161192"/>
                <a:gd name="connsiteX1" fmla="*/ 7892 w 281353"/>
                <a:gd name="connsiteY1" fmla="*/ 153133 h 161192"/>
                <a:gd name="connsiteX2" fmla="*/ 9416 w 281353"/>
                <a:gd name="connsiteY2" fmla="*/ 122067 h 161192"/>
                <a:gd name="connsiteX3" fmla="*/ 256450 w 281353"/>
                <a:gd name="connsiteY3" fmla="*/ 2492 h 161192"/>
                <a:gd name="connsiteX4" fmla="*/ 281743 w 281353"/>
                <a:gd name="connsiteY4" fmla="*/ 20575 h 161192"/>
                <a:gd name="connsiteX5" fmla="*/ 263660 w 281353"/>
                <a:gd name="connsiteY5" fmla="*/ 45867 h 161192"/>
                <a:gd name="connsiteX6" fmla="*/ 38958 w 281353"/>
                <a:gd name="connsiteY6" fmla="*/ 154657 h 161192"/>
                <a:gd name="connsiteX7" fmla="*/ 24187 w 281353"/>
                <a:gd name="connsiteY7" fmla="*/ 160343 h 161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353" h="161192">
                  <a:moveTo>
                    <a:pt x="24187" y="160343"/>
                  </a:moveTo>
                  <a:cubicBezTo>
                    <a:pt x="18208" y="160343"/>
                    <a:pt x="12229" y="157911"/>
                    <a:pt x="7892" y="153133"/>
                  </a:cubicBezTo>
                  <a:cubicBezTo>
                    <a:pt x="-256" y="144136"/>
                    <a:pt x="418" y="130244"/>
                    <a:pt x="9416" y="122067"/>
                  </a:cubicBezTo>
                  <a:cubicBezTo>
                    <a:pt x="73277" y="64184"/>
                    <a:pt x="215830" y="9233"/>
                    <a:pt x="256450" y="2492"/>
                  </a:cubicBezTo>
                  <a:cubicBezTo>
                    <a:pt x="268408" y="528"/>
                    <a:pt x="279750" y="8617"/>
                    <a:pt x="281743" y="20575"/>
                  </a:cubicBezTo>
                  <a:cubicBezTo>
                    <a:pt x="283736" y="32562"/>
                    <a:pt x="275618" y="43874"/>
                    <a:pt x="263660" y="45867"/>
                  </a:cubicBezTo>
                  <a:cubicBezTo>
                    <a:pt x="232682" y="50996"/>
                    <a:pt x="95463" y="103428"/>
                    <a:pt x="38958" y="154657"/>
                  </a:cubicBezTo>
                  <a:cubicBezTo>
                    <a:pt x="34738" y="158467"/>
                    <a:pt x="29462" y="160343"/>
                    <a:pt x="24187" y="16034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BA7BAC02-A5ED-41A8-86C5-FB31A8FEB2DC}"/>
                </a:ext>
              </a:extLst>
            </p:cNvPr>
            <p:cNvSpPr/>
            <p:nvPr/>
          </p:nvSpPr>
          <p:spPr>
            <a:xfrm>
              <a:off x="5535253" y="1189800"/>
              <a:ext cx="161192" cy="281354"/>
            </a:xfrm>
            <a:custGeom>
              <a:avLst/>
              <a:gdLst>
                <a:gd name="connsiteX0" fmla="*/ 24158 w 161192"/>
                <a:gd name="connsiteY0" fmla="*/ 282007 h 281353"/>
                <a:gd name="connsiteX1" fmla="*/ 9416 w 161192"/>
                <a:gd name="connsiteY1" fmla="*/ 276322 h 281353"/>
                <a:gd name="connsiteX2" fmla="*/ 7892 w 161192"/>
                <a:gd name="connsiteY2" fmla="*/ 245285 h 281353"/>
                <a:gd name="connsiteX3" fmla="*/ 116682 w 161192"/>
                <a:gd name="connsiteY3" fmla="*/ 20583 h 281353"/>
                <a:gd name="connsiteX4" fmla="*/ 141975 w 161192"/>
                <a:gd name="connsiteY4" fmla="*/ 2500 h 281353"/>
                <a:gd name="connsiteX5" fmla="*/ 160057 w 161192"/>
                <a:gd name="connsiteY5" fmla="*/ 27792 h 281353"/>
                <a:gd name="connsiteX6" fmla="*/ 40482 w 161192"/>
                <a:gd name="connsiteY6" fmla="*/ 274827 h 281353"/>
                <a:gd name="connsiteX7" fmla="*/ 24158 w 161192"/>
                <a:gd name="connsiteY7" fmla="*/ 282007 h 281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1192" h="281353">
                  <a:moveTo>
                    <a:pt x="24158" y="282007"/>
                  </a:moveTo>
                  <a:cubicBezTo>
                    <a:pt x="18882" y="282007"/>
                    <a:pt x="13607" y="280132"/>
                    <a:pt x="9416" y="276322"/>
                  </a:cubicBezTo>
                  <a:cubicBezTo>
                    <a:pt x="418" y="268174"/>
                    <a:pt x="-256" y="254282"/>
                    <a:pt x="7892" y="245285"/>
                  </a:cubicBezTo>
                  <a:cubicBezTo>
                    <a:pt x="59122" y="188780"/>
                    <a:pt x="111553" y="51532"/>
                    <a:pt x="116682" y="20583"/>
                  </a:cubicBezTo>
                  <a:cubicBezTo>
                    <a:pt x="118675" y="8596"/>
                    <a:pt x="129988" y="507"/>
                    <a:pt x="141975" y="2500"/>
                  </a:cubicBezTo>
                  <a:cubicBezTo>
                    <a:pt x="153961" y="4493"/>
                    <a:pt x="162050" y="15805"/>
                    <a:pt x="160057" y="27792"/>
                  </a:cubicBezTo>
                  <a:cubicBezTo>
                    <a:pt x="153317" y="68413"/>
                    <a:pt x="98335" y="210965"/>
                    <a:pt x="40482" y="274827"/>
                  </a:cubicBezTo>
                  <a:cubicBezTo>
                    <a:pt x="36115" y="279575"/>
                    <a:pt x="30136" y="282007"/>
                    <a:pt x="24158" y="282007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46013D6C-B436-4084-ADDA-EF9CF5488541}"/>
                </a:ext>
              </a:extLst>
            </p:cNvPr>
            <p:cNvSpPr/>
            <p:nvPr/>
          </p:nvSpPr>
          <p:spPr>
            <a:xfrm>
              <a:off x="5472426" y="1150719"/>
              <a:ext cx="263769" cy="263769"/>
            </a:xfrm>
            <a:custGeom>
              <a:avLst/>
              <a:gdLst>
                <a:gd name="connsiteX0" fmla="*/ 674 w 263769"/>
                <a:gd name="connsiteY0" fmla="*/ 22150 h 263769"/>
                <a:gd name="connsiteX1" fmla="*/ 200816 w 263769"/>
                <a:gd name="connsiteY1" fmla="*/ 697 h 263769"/>
                <a:gd name="connsiteX2" fmla="*/ 263711 w 263769"/>
                <a:gd name="connsiteY2" fmla="*/ 63591 h 263769"/>
                <a:gd name="connsiteX3" fmla="*/ 242257 w 263769"/>
                <a:gd name="connsiteY3" fmla="*/ 263733 h 263769"/>
                <a:gd name="connsiteX4" fmla="*/ 99060 w 263769"/>
                <a:gd name="connsiteY4" fmla="*/ 165347 h 263769"/>
                <a:gd name="connsiteX5" fmla="*/ 674 w 263769"/>
                <a:gd name="connsiteY5" fmla="*/ 22150 h 263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3769" h="263769">
                  <a:moveTo>
                    <a:pt x="674" y="22150"/>
                  </a:moveTo>
                  <a:cubicBezTo>
                    <a:pt x="69020" y="7936"/>
                    <a:pt x="138303" y="198"/>
                    <a:pt x="200816" y="697"/>
                  </a:cubicBezTo>
                  <a:cubicBezTo>
                    <a:pt x="235341" y="990"/>
                    <a:pt x="263447" y="29066"/>
                    <a:pt x="263711" y="63591"/>
                  </a:cubicBezTo>
                  <a:cubicBezTo>
                    <a:pt x="264209" y="126104"/>
                    <a:pt x="256442" y="195388"/>
                    <a:pt x="242257" y="263733"/>
                  </a:cubicBezTo>
                  <a:cubicBezTo>
                    <a:pt x="190295" y="240668"/>
                    <a:pt x="141615" y="207902"/>
                    <a:pt x="99060" y="165347"/>
                  </a:cubicBezTo>
                  <a:cubicBezTo>
                    <a:pt x="56505" y="122793"/>
                    <a:pt x="23739" y="74112"/>
                    <a:pt x="674" y="221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29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990F2961-C159-4A61-A491-057DFC194FE6}"/>
                </a:ext>
              </a:extLst>
            </p:cNvPr>
            <p:cNvSpPr/>
            <p:nvPr/>
          </p:nvSpPr>
          <p:spPr>
            <a:xfrm>
              <a:off x="5482918" y="553480"/>
              <a:ext cx="849923" cy="849923"/>
            </a:xfrm>
            <a:custGeom>
              <a:avLst/>
              <a:gdLst>
                <a:gd name="connsiteX0" fmla="*/ 850480 w 849923"/>
                <a:gd name="connsiteY0" fmla="*/ 425577 h 849923"/>
                <a:gd name="connsiteX1" fmla="*/ 425577 w 849923"/>
                <a:gd name="connsiteY1" fmla="*/ 850480 h 849923"/>
                <a:gd name="connsiteX2" fmla="*/ 674 w 849923"/>
                <a:gd name="connsiteY2" fmla="*/ 425577 h 849923"/>
                <a:gd name="connsiteX3" fmla="*/ 425577 w 849923"/>
                <a:gd name="connsiteY3" fmla="*/ 674 h 849923"/>
                <a:gd name="connsiteX4" fmla="*/ 850480 w 849923"/>
                <a:gd name="connsiteY4" fmla="*/ 425577 h 849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9923" h="849923">
                  <a:moveTo>
                    <a:pt x="850480" y="425577"/>
                  </a:moveTo>
                  <a:cubicBezTo>
                    <a:pt x="850480" y="660244"/>
                    <a:pt x="660244" y="850480"/>
                    <a:pt x="425577" y="850480"/>
                  </a:cubicBezTo>
                  <a:cubicBezTo>
                    <a:pt x="190910" y="850480"/>
                    <a:pt x="674" y="660244"/>
                    <a:pt x="674" y="425577"/>
                  </a:cubicBezTo>
                  <a:cubicBezTo>
                    <a:pt x="674" y="190910"/>
                    <a:pt x="190910" y="674"/>
                    <a:pt x="425577" y="674"/>
                  </a:cubicBezTo>
                  <a:cubicBezTo>
                    <a:pt x="660244" y="674"/>
                    <a:pt x="850480" y="190910"/>
                    <a:pt x="850480" y="425577"/>
                  </a:cubicBezTo>
                  <a:close/>
                </a:path>
              </a:pathLst>
            </a:custGeom>
            <a:solidFill>
              <a:schemeClr val="accent1"/>
            </a:solidFill>
            <a:ln w="29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744B975A-E917-46A2-9897-737096225537}"/>
                </a:ext>
              </a:extLst>
            </p:cNvPr>
            <p:cNvSpPr/>
            <p:nvPr/>
          </p:nvSpPr>
          <p:spPr>
            <a:xfrm>
              <a:off x="5754400" y="551972"/>
              <a:ext cx="424962" cy="427892"/>
            </a:xfrm>
            <a:custGeom>
              <a:avLst/>
              <a:gdLst>
                <a:gd name="connsiteX0" fmla="*/ 94689 w 424961"/>
                <a:gd name="connsiteY0" fmla="*/ 6344 h 427892"/>
                <a:gd name="connsiteX1" fmla="*/ 7293 w 424961"/>
                <a:gd name="connsiteY1" fmla="*/ 267505 h 427892"/>
                <a:gd name="connsiteX2" fmla="*/ 154095 w 424961"/>
                <a:gd name="connsiteY2" fmla="*/ 427085 h 427892"/>
                <a:gd name="connsiteX3" fmla="*/ 313676 w 424961"/>
                <a:gd name="connsiteY3" fmla="*/ 114314 h 427892"/>
                <a:gd name="connsiteX4" fmla="*/ 423550 w 424961"/>
                <a:gd name="connsiteY4" fmla="*/ 98517 h 427892"/>
                <a:gd name="connsiteX5" fmla="*/ 94689 w 424961"/>
                <a:gd name="connsiteY5" fmla="*/ 6344 h 427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4961" h="427892">
                  <a:moveTo>
                    <a:pt x="94689" y="6344"/>
                  </a:moveTo>
                  <a:cubicBezTo>
                    <a:pt x="31413" y="74104"/>
                    <a:pt x="-13369" y="164254"/>
                    <a:pt x="7293" y="267505"/>
                  </a:cubicBezTo>
                  <a:cubicBezTo>
                    <a:pt x="27515" y="368558"/>
                    <a:pt x="130708" y="420696"/>
                    <a:pt x="154095" y="427085"/>
                  </a:cubicBezTo>
                  <a:cubicBezTo>
                    <a:pt x="81764" y="299421"/>
                    <a:pt x="182026" y="149424"/>
                    <a:pt x="313676" y="114314"/>
                  </a:cubicBezTo>
                  <a:cubicBezTo>
                    <a:pt x="356729" y="102825"/>
                    <a:pt x="393979" y="98956"/>
                    <a:pt x="423550" y="98517"/>
                  </a:cubicBezTo>
                  <a:cubicBezTo>
                    <a:pt x="329209" y="20998"/>
                    <a:pt x="209311" y="-9746"/>
                    <a:pt x="94689" y="634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50D909C2-4229-4C95-94FA-DB87EEC3915E}"/>
                </a:ext>
              </a:extLst>
            </p:cNvPr>
            <p:cNvSpPr/>
            <p:nvPr/>
          </p:nvSpPr>
          <p:spPr>
            <a:xfrm>
              <a:off x="5481407" y="707433"/>
              <a:ext cx="427892" cy="424962"/>
            </a:xfrm>
            <a:custGeom>
              <a:avLst/>
              <a:gdLst>
                <a:gd name="connsiteX0" fmla="*/ 6346 w 427892"/>
                <a:gd name="connsiteY0" fmla="*/ 331030 h 424961"/>
                <a:gd name="connsiteX1" fmla="*/ 267507 w 427892"/>
                <a:gd name="connsiteY1" fmla="*/ 418455 h 424961"/>
                <a:gd name="connsiteX2" fmla="*/ 427088 w 427892"/>
                <a:gd name="connsiteY2" fmla="*/ 271653 h 424961"/>
                <a:gd name="connsiteX3" fmla="*/ 114316 w 427892"/>
                <a:gd name="connsiteY3" fmla="*/ 112073 h 424961"/>
                <a:gd name="connsiteX4" fmla="*/ 98519 w 427892"/>
                <a:gd name="connsiteY4" fmla="*/ 2198 h 424961"/>
                <a:gd name="connsiteX5" fmla="*/ 6346 w 427892"/>
                <a:gd name="connsiteY5" fmla="*/ 331030 h 424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7892" h="424961">
                  <a:moveTo>
                    <a:pt x="6346" y="331030"/>
                  </a:moveTo>
                  <a:cubicBezTo>
                    <a:pt x="74106" y="394306"/>
                    <a:pt x="164256" y="439088"/>
                    <a:pt x="267507" y="418455"/>
                  </a:cubicBezTo>
                  <a:cubicBezTo>
                    <a:pt x="368560" y="398233"/>
                    <a:pt x="420699" y="295041"/>
                    <a:pt x="427088" y="271653"/>
                  </a:cubicBezTo>
                  <a:cubicBezTo>
                    <a:pt x="299423" y="343984"/>
                    <a:pt x="149427" y="243723"/>
                    <a:pt x="114316" y="112073"/>
                  </a:cubicBezTo>
                  <a:cubicBezTo>
                    <a:pt x="102827" y="69020"/>
                    <a:pt x="98959" y="31770"/>
                    <a:pt x="98519" y="2198"/>
                  </a:cubicBezTo>
                  <a:cubicBezTo>
                    <a:pt x="20971" y="96510"/>
                    <a:pt x="-9744" y="216408"/>
                    <a:pt x="6346" y="33103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CD21BD99-B241-4644-9629-EA4F8FFE5FF8}"/>
                </a:ext>
              </a:extLst>
            </p:cNvPr>
            <p:cNvSpPr/>
            <p:nvPr/>
          </p:nvSpPr>
          <p:spPr>
            <a:xfrm>
              <a:off x="5636842" y="976859"/>
              <a:ext cx="424962" cy="427892"/>
            </a:xfrm>
            <a:custGeom>
              <a:avLst/>
              <a:gdLst>
                <a:gd name="connsiteX0" fmla="*/ 331030 w 424961"/>
                <a:gd name="connsiteY0" fmla="*/ 422939 h 427892"/>
                <a:gd name="connsiteX1" fmla="*/ 418455 w 424961"/>
                <a:gd name="connsiteY1" fmla="*/ 161779 h 427892"/>
                <a:gd name="connsiteX2" fmla="*/ 271653 w 424961"/>
                <a:gd name="connsiteY2" fmla="*/ 2198 h 427892"/>
                <a:gd name="connsiteX3" fmla="*/ 112073 w 424961"/>
                <a:gd name="connsiteY3" fmla="*/ 314970 h 427892"/>
                <a:gd name="connsiteX4" fmla="*/ 2198 w 424961"/>
                <a:gd name="connsiteY4" fmla="*/ 330767 h 427892"/>
                <a:gd name="connsiteX5" fmla="*/ 331030 w 424961"/>
                <a:gd name="connsiteY5" fmla="*/ 422939 h 427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4961" h="427892">
                  <a:moveTo>
                    <a:pt x="331030" y="422939"/>
                  </a:moveTo>
                  <a:cubicBezTo>
                    <a:pt x="394306" y="355180"/>
                    <a:pt x="439088" y="265029"/>
                    <a:pt x="418455" y="161779"/>
                  </a:cubicBezTo>
                  <a:cubicBezTo>
                    <a:pt x="398233" y="60726"/>
                    <a:pt x="295041" y="8587"/>
                    <a:pt x="271653" y="2198"/>
                  </a:cubicBezTo>
                  <a:cubicBezTo>
                    <a:pt x="343984" y="129862"/>
                    <a:pt x="243723" y="279859"/>
                    <a:pt x="112073" y="314970"/>
                  </a:cubicBezTo>
                  <a:cubicBezTo>
                    <a:pt x="69020" y="326458"/>
                    <a:pt x="31770" y="330327"/>
                    <a:pt x="2198" y="330767"/>
                  </a:cubicBezTo>
                  <a:cubicBezTo>
                    <a:pt x="96510" y="408286"/>
                    <a:pt x="216437" y="439029"/>
                    <a:pt x="331030" y="42293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07C47DA4-70E9-4D57-8241-CB5B80CCE362}"/>
                </a:ext>
              </a:extLst>
            </p:cNvPr>
            <p:cNvSpPr/>
            <p:nvPr/>
          </p:nvSpPr>
          <p:spPr>
            <a:xfrm>
              <a:off x="5906298" y="824962"/>
              <a:ext cx="427893" cy="424963"/>
            </a:xfrm>
            <a:custGeom>
              <a:avLst/>
              <a:gdLst>
                <a:gd name="connsiteX0" fmla="*/ 422939 w 427892"/>
                <a:gd name="connsiteY0" fmla="*/ 94689 h 424961"/>
                <a:gd name="connsiteX1" fmla="*/ 161779 w 427892"/>
                <a:gd name="connsiteY1" fmla="*/ 7293 h 424961"/>
                <a:gd name="connsiteX2" fmla="*/ 2198 w 427892"/>
                <a:gd name="connsiteY2" fmla="*/ 154095 h 424961"/>
                <a:gd name="connsiteX3" fmla="*/ 314970 w 427892"/>
                <a:gd name="connsiteY3" fmla="*/ 313676 h 424961"/>
                <a:gd name="connsiteX4" fmla="*/ 330767 w 427892"/>
                <a:gd name="connsiteY4" fmla="*/ 423550 h 424961"/>
                <a:gd name="connsiteX5" fmla="*/ 422939 w 427892"/>
                <a:gd name="connsiteY5" fmla="*/ 94689 h 424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7892" h="424961">
                  <a:moveTo>
                    <a:pt x="422939" y="94689"/>
                  </a:moveTo>
                  <a:cubicBezTo>
                    <a:pt x="355180" y="31413"/>
                    <a:pt x="265029" y="-13369"/>
                    <a:pt x="161779" y="7293"/>
                  </a:cubicBezTo>
                  <a:cubicBezTo>
                    <a:pt x="60726" y="27515"/>
                    <a:pt x="8587" y="130708"/>
                    <a:pt x="2198" y="154095"/>
                  </a:cubicBezTo>
                  <a:cubicBezTo>
                    <a:pt x="129862" y="81764"/>
                    <a:pt x="279859" y="182026"/>
                    <a:pt x="314970" y="313676"/>
                  </a:cubicBezTo>
                  <a:cubicBezTo>
                    <a:pt x="326458" y="356729"/>
                    <a:pt x="330327" y="393979"/>
                    <a:pt x="330767" y="423550"/>
                  </a:cubicBezTo>
                  <a:cubicBezTo>
                    <a:pt x="408286" y="329209"/>
                    <a:pt x="439029" y="209311"/>
                    <a:pt x="422939" y="9468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C54BBF2E-E70B-4FE2-BEEB-306BBC6A4DFE}"/>
                </a:ext>
              </a:extLst>
            </p:cNvPr>
            <p:cNvSpPr/>
            <p:nvPr/>
          </p:nvSpPr>
          <p:spPr>
            <a:xfrm>
              <a:off x="5482933" y="648994"/>
              <a:ext cx="718039" cy="753208"/>
            </a:xfrm>
            <a:custGeom>
              <a:avLst/>
              <a:gdLst>
                <a:gd name="connsiteX0" fmla="*/ 157133 w 718038"/>
                <a:gd name="connsiteY0" fmla="*/ 674 h 753207"/>
                <a:gd name="connsiteX1" fmla="*/ 125129 w 718038"/>
                <a:gd name="connsiteY1" fmla="*/ 29630 h 753207"/>
                <a:gd name="connsiteX2" fmla="*/ 125129 w 718038"/>
                <a:gd name="connsiteY2" fmla="*/ 630526 h 753207"/>
                <a:gd name="connsiteX3" fmla="*/ 720163 w 718038"/>
                <a:gd name="connsiteY3" fmla="*/ 636241 h 753207"/>
                <a:gd name="connsiteX4" fmla="*/ 157133 w 718038"/>
                <a:gd name="connsiteY4" fmla="*/ 674 h 75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8038" h="753207">
                  <a:moveTo>
                    <a:pt x="157133" y="674"/>
                  </a:moveTo>
                  <a:cubicBezTo>
                    <a:pt x="146113" y="9701"/>
                    <a:pt x="135416" y="19343"/>
                    <a:pt x="125129" y="29630"/>
                  </a:cubicBezTo>
                  <a:cubicBezTo>
                    <a:pt x="-40811" y="195570"/>
                    <a:pt x="-40811" y="464586"/>
                    <a:pt x="125129" y="630526"/>
                  </a:cubicBezTo>
                  <a:cubicBezTo>
                    <a:pt x="289135" y="794532"/>
                    <a:pt x="553813" y="796407"/>
                    <a:pt x="720163" y="636241"/>
                  </a:cubicBezTo>
                  <a:cubicBezTo>
                    <a:pt x="183393" y="723666"/>
                    <a:pt x="117744" y="166585"/>
                    <a:pt x="157133" y="674"/>
                  </a:cubicBezTo>
                  <a:close/>
                </a:path>
              </a:pathLst>
            </a:custGeom>
            <a:solidFill>
              <a:srgbClr val="000000">
                <a:alpha val="10000"/>
              </a:srgbClr>
            </a:solidFill>
            <a:ln w="29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pic>
        <p:nvPicPr>
          <p:cNvPr id="5" name="Graphique 4">
            <a:extLst>
              <a:ext uri="{FF2B5EF4-FFF2-40B4-BE49-F238E27FC236}">
                <a16:creationId xmlns:a16="http://schemas.microsoft.com/office/drawing/2014/main" id="{C6AB5ACB-1A1B-490C-B70B-5592706174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19858" y="3520819"/>
            <a:ext cx="397591" cy="753330"/>
          </a:xfrm>
          <a:prstGeom prst="rect">
            <a:avLst/>
          </a:prstGeom>
        </p:spPr>
      </p:pic>
      <p:sp>
        <p:nvSpPr>
          <p:cNvPr id="86" name="!!Forme libre : B">
            <a:extLst>
              <a:ext uri="{FF2B5EF4-FFF2-40B4-BE49-F238E27FC236}">
                <a16:creationId xmlns:a16="http://schemas.microsoft.com/office/drawing/2014/main" id="{8DB07329-A48A-49B7-9E80-E7B2852F6A83}"/>
              </a:ext>
            </a:extLst>
          </p:cNvPr>
          <p:cNvSpPr/>
          <p:nvPr/>
        </p:nvSpPr>
        <p:spPr>
          <a:xfrm rot="13500000">
            <a:off x="3612365" y="7430071"/>
            <a:ext cx="1567165" cy="1567170"/>
          </a:xfrm>
          <a:prstGeom prst="ellipse">
            <a:avLst/>
          </a:prstGeom>
          <a:solidFill>
            <a:schemeClr val="tx2"/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!!ZoneTexte 39">
            <a:extLst>
              <a:ext uri="{FF2B5EF4-FFF2-40B4-BE49-F238E27FC236}">
                <a16:creationId xmlns:a16="http://schemas.microsoft.com/office/drawing/2014/main" id="{A442A8B0-E4F2-4E26-B272-E68162AF6BB9}"/>
              </a:ext>
            </a:extLst>
          </p:cNvPr>
          <p:cNvSpPr txBox="1"/>
          <p:nvPr/>
        </p:nvSpPr>
        <p:spPr>
          <a:xfrm>
            <a:off x="3741050" y="7888196"/>
            <a:ext cx="1330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b="1" cap="all" dirty="0">
                <a:solidFill>
                  <a:schemeClr val="bg1"/>
                </a:solidFill>
              </a:rPr>
              <a:t>Mouthfeel</a:t>
            </a:r>
          </a:p>
          <a:p>
            <a:pPr algn="ctr">
              <a:lnSpc>
                <a:spcPts val="1200"/>
              </a:lnSpc>
            </a:pPr>
            <a:r>
              <a:rPr lang="en-US" sz="1200" b="1" cap="all" dirty="0">
                <a:solidFill>
                  <a:schemeClr val="bg1"/>
                </a:solidFill>
              </a:rPr>
              <a:t>Improvement</a:t>
            </a:r>
          </a:p>
        </p:txBody>
      </p:sp>
      <p:sp>
        <p:nvSpPr>
          <p:cNvPr id="88" name="!!ZoneTexte 40">
            <a:extLst>
              <a:ext uri="{FF2B5EF4-FFF2-40B4-BE49-F238E27FC236}">
                <a16:creationId xmlns:a16="http://schemas.microsoft.com/office/drawing/2014/main" id="{855F5D3D-4DFE-4044-ADF2-9B1C11E0D4C4}"/>
              </a:ext>
            </a:extLst>
          </p:cNvPr>
          <p:cNvSpPr txBox="1"/>
          <p:nvPr/>
        </p:nvSpPr>
        <p:spPr>
          <a:xfrm>
            <a:off x="3742653" y="8306009"/>
            <a:ext cx="13276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Softening action</a:t>
            </a:r>
          </a:p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and longer taste</a:t>
            </a:r>
          </a:p>
        </p:txBody>
      </p:sp>
      <p:sp>
        <p:nvSpPr>
          <p:cNvPr id="89" name="!!Ellipse 41">
            <a:extLst>
              <a:ext uri="{FF2B5EF4-FFF2-40B4-BE49-F238E27FC236}">
                <a16:creationId xmlns:a16="http://schemas.microsoft.com/office/drawing/2014/main" id="{E29A5725-23FD-45E9-B9F5-23CF1A6382C8}"/>
              </a:ext>
            </a:extLst>
          </p:cNvPr>
          <p:cNvSpPr/>
          <p:nvPr/>
        </p:nvSpPr>
        <p:spPr>
          <a:xfrm>
            <a:off x="4086474" y="7162934"/>
            <a:ext cx="639967" cy="63996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0" name="!!Graphique 43">
            <a:extLst>
              <a:ext uri="{FF2B5EF4-FFF2-40B4-BE49-F238E27FC236}">
                <a16:creationId xmlns:a16="http://schemas.microsoft.com/office/drawing/2014/main" id="{B0A975CF-D789-4B33-ACA5-9B3802A051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99738" y="7312396"/>
            <a:ext cx="413439" cy="291503"/>
          </a:xfrm>
          <a:prstGeom prst="rect">
            <a:avLst/>
          </a:prstGeom>
        </p:spPr>
      </p:pic>
      <p:cxnSp>
        <p:nvCxnSpPr>
          <p:cNvPr id="91" name="!!Connecteur droit 44">
            <a:extLst>
              <a:ext uri="{FF2B5EF4-FFF2-40B4-BE49-F238E27FC236}">
                <a16:creationId xmlns:a16="http://schemas.microsoft.com/office/drawing/2014/main" id="{6CE63629-FCDB-4F88-9DD6-1CAE7222BA7F}"/>
              </a:ext>
            </a:extLst>
          </p:cNvPr>
          <p:cNvCxnSpPr>
            <a:cxnSpLocks/>
          </p:cNvCxnSpPr>
          <p:nvPr/>
        </p:nvCxnSpPr>
        <p:spPr>
          <a:xfrm>
            <a:off x="3830059" y="8262009"/>
            <a:ext cx="11527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!!Forme libre : B">
            <a:extLst>
              <a:ext uri="{FF2B5EF4-FFF2-40B4-BE49-F238E27FC236}">
                <a16:creationId xmlns:a16="http://schemas.microsoft.com/office/drawing/2014/main" id="{769F7BD9-3733-4474-87A4-7B7F75CB291A}"/>
              </a:ext>
            </a:extLst>
          </p:cNvPr>
          <p:cNvSpPr/>
          <p:nvPr/>
        </p:nvSpPr>
        <p:spPr>
          <a:xfrm rot="13500000">
            <a:off x="5884886" y="7430071"/>
            <a:ext cx="1567165" cy="1567170"/>
          </a:xfrm>
          <a:prstGeom prst="ellipse">
            <a:avLst/>
          </a:prstGeom>
          <a:solidFill>
            <a:schemeClr val="tx2"/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D4261D13-9C67-41B5-9536-F7B0D3914DB4}"/>
              </a:ext>
            </a:extLst>
          </p:cNvPr>
          <p:cNvSpPr txBox="1"/>
          <p:nvPr/>
        </p:nvSpPr>
        <p:spPr>
          <a:xfrm>
            <a:off x="5986994" y="8010350"/>
            <a:ext cx="13839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b="1" cap="all" dirty="0">
                <a:solidFill>
                  <a:schemeClr val="bg1"/>
                </a:solidFill>
              </a:rPr>
              <a:t>Natural glue</a:t>
            </a:r>
          </a:p>
        </p:txBody>
      </p:sp>
      <p:sp>
        <p:nvSpPr>
          <p:cNvPr id="94" name="!!ZoneTexte 49">
            <a:extLst>
              <a:ext uri="{FF2B5EF4-FFF2-40B4-BE49-F238E27FC236}">
                <a16:creationId xmlns:a16="http://schemas.microsoft.com/office/drawing/2014/main" id="{4948E3E3-ADD2-4147-9DC4-7C4A6F8D4EB6}"/>
              </a:ext>
            </a:extLst>
          </p:cNvPr>
          <p:cNvSpPr txBox="1"/>
          <p:nvPr/>
        </p:nvSpPr>
        <p:spPr>
          <a:xfrm>
            <a:off x="6007159" y="8277434"/>
            <a:ext cx="1343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Safe and organic</a:t>
            </a:r>
          </a:p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food adhesive</a:t>
            </a:r>
          </a:p>
        </p:txBody>
      </p:sp>
      <p:sp>
        <p:nvSpPr>
          <p:cNvPr id="95" name="!!Ellipse 50">
            <a:extLst>
              <a:ext uri="{FF2B5EF4-FFF2-40B4-BE49-F238E27FC236}">
                <a16:creationId xmlns:a16="http://schemas.microsoft.com/office/drawing/2014/main" id="{6E18829F-B7A4-40CE-AF49-92E91886D9B3}"/>
              </a:ext>
            </a:extLst>
          </p:cNvPr>
          <p:cNvSpPr/>
          <p:nvPr/>
        </p:nvSpPr>
        <p:spPr>
          <a:xfrm>
            <a:off x="6358995" y="7162934"/>
            <a:ext cx="639967" cy="63996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6" name="!!Connecteur droit 52">
            <a:extLst>
              <a:ext uri="{FF2B5EF4-FFF2-40B4-BE49-F238E27FC236}">
                <a16:creationId xmlns:a16="http://schemas.microsoft.com/office/drawing/2014/main" id="{4CE3A940-8799-4EA6-B309-13C363A88681}"/>
              </a:ext>
            </a:extLst>
          </p:cNvPr>
          <p:cNvCxnSpPr>
            <a:cxnSpLocks/>
          </p:cNvCxnSpPr>
          <p:nvPr/>
        </p:nvCxnSpPr>
        <p:spPr>
          <a:xfrm>
            <a:off x="6102580" y="8241913"/>
            <a:ext cx="11527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7" name="!!Graphique 58">
            <a:extLst>
              <a:ext uri="{FF2B5EF4-FFF2-40B4-BE49-F238E27FC236}">
                <a16:creationId xmlns:a16="http://schemas.microsoft.com/office/drawing/2014/main" id="{0C3FB0E3-763F-4D49-A9BC-967EE8AB4713}"/>
              </a:ext>
            </a:extLst>
          </p:cNvPr>
          <p:cNvGrpSpPr/>
          <p:nvPr/>
        </p:nvGrpSpPr>
        <p:grpSpPr>
          <a:xfrm>
            <a:off x="6382270" y="7219892"/>
            <a:ext cx="526703" cy="568013"/>
            <a:chOff x="5602453" y="2181935"/>
            <a:chExt cx="485775" cy="523875"/>
          </a:xfrm>
        </p:grpSpPr>
        <p:sp>
          <p:nvSpPr>
            <p:cNvPr id="98" name="Forme libre : forme 97">
              <a:extLst>
                <a:ext uri="{FF2B5EF4-FFF2-40B4-BE49-F238E27FC236}">
                  <a16:creationId xmlns:a16="http://schemas.microsoft.com/office/drawing/2014/main" id="{0B78A13A-BFFB-46B5-969F-205B7EEA3A49}"/>
                </a:ext>
              </a:extLst>
            </p:cNvPr>
            <p:cNvSpPr/>
            <p:nvPr/>
          </p:nvSpPr>
          <p:spPr>
            <a:xfrm>
              <a:off x="5595309" y="2174740"/>
              <a:ext cx="476250" cy="209550"/>
            </a:xfrm>
            <a:custGeom>
              <a:avLst/>
              <a:gdLst>
                <a:gd name="connsiteX0" fmla="*/ 478155 w 476250"/>
                <a:gd name="connsiteY0" fmla="*/ 107969 h 209550"/>
                <a:gd name="connsiteX1" fmla="*/ 214884 w 476250"/>
                <a:gd name="connsiteY1" fmla="*/ 7290 h 209550"/>
                <a:gd name="connsiteX2" fmla="*/ 148876 w 476250"/>
                <a:gd name="connsiteY2" fmla="*/ 12529 h 209550"/>
                <a:gd name="connsiteX3" fmla="*/ 7144 w 476250"/>
                <a:gd name="connsiteY3" fmla="*/ 211601 h 209550"/>
                <a:gd name="connsiteX4" fmla="*/ 215932 w 476250"/>
                <a:gd name="connsiteY4" fmla="*/ 149879 h 209550"/>
                <a:gd name="connsiteX5" fmla="*/ 229743 w 476250"/>
                <a:gd name="connsiteY5" fmla="*/ 150451 h 209550"/>
                <a:gd name="connsiteX6" fmla="*/ 344329 w 476250"/>
                <a:gd name="connsiteY6" fmla="*/ 185407 h 209550"/>
                <a:gd name="connsiteX7" fmla="*/ 462629 w 476250"/>
                <a:gd name="connsiteY7" fmla="*/ 166167 h 209550"/>
                <a:gd name="connsiteX8" fmla="*/ 466630 w 476250"/>
                <a:gd name="connsiteY8" fmla="*/ 112541 h 209550"/>
                <a:gd name="connsiteX9" fmla="*/ 478155 w 476250"/>
                <a:gd name="connsiteY9" fmla="*/ 107969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250" h="209550">
                  <a:moveTo>
                    <a:pt x="478155" y="107969"/>
                  </a:moveTo>
                  <a:cubicBezTo>
                    <a:pt x="451390" y="102254"/>
                    <a:pt x="279749" y="14529"/>
                    <a:pt x="214884" y="7290"/>
                  </a:cubicBezTo>
                  <a:cubicBezTo>
                    <a:pt x="197739" y="6528"/>
                    <a:pt x="174403" y="8814"/>
                    <a:pt x="148876" y="12529"/>
                  </a:cubicBezTo>
                  <a:cubicBezTo>
                    <a:pt x="74771" y="52629"/>
                    <a:pt x="21146" y="125400"/>
                    <a:pt x="7144" y="211601"/>
                  </a:cubicBezTo>
                  <a:lnTo>
                    <a:pt x="215932" y="149879"/>
                  </a:lnTo>
                  <a:cubicBezTo>
                    <a:pt x="220504" y="148546"/>
                    <a:pt x="225647" y="147974"/>
                    <a:pt x="229743" y="150451"/>
                  </a:cubicBezTo>
                  <a:cubicBezTo>
                    <a:pt x="249079" y="162166"/>
                    <a:pt x="292608" y="181693"/>
                    <a:pt x="344329" y="185407"/>
                  </a:cubicBezTo>
                  <a:cubicBezTo>
                    <a:pt x="379857" y="187979"/>
                    <a:pt x="426911" y="191503"/>
                    <a:pt x="462629" y="166167"/>
                  </a:cubicBezTo>
                  <a:cubicBezTo>
                    <a:pt x="471202" y="160071"/>
                    <a:pt x="483870" y="129781"/>
                    <a:pt x="466630" y="112541"/>
                  </a:cubicBezTo>
                  <a:cubicBezTo>
                    <a:pt x="466725" y="112541"/>
                    <a:pt x="476822" y="112636"/>
                    <a:pt x="478155" y="107969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9" name="Forme libre : forme 98">
              <a:extLst>
                <a:ext uri="{FF2B5EF4-FFF2-40B4-BE49-F238E27FC236}">
                  <a16:creationId xmlns:a16="http://schemas.microsoft.com/office/drawing/2014/main" id="{C82EA466-F27C-4A1F-9E14-E939684D8679}"/>
                </a:ext>
              </a:extLst>
            </p:cNvPr>
            <p:cNvSpPr/>
            <p:nvPr/>
          </p:nvSpPr>
          <p:spPr>
            <a:xfrm>
              <a:off x="5712943" y="2514909"/>
              <a:ext cx="371475" cy="190500"/>
            </a:xfrm>
            <a:custGeom>
              <a:avLst/>
              <a:gdLst>
                <a:gd name="connsiteX0" fmla="*/ 354425 w 371475"/>
                <a:gd name="connsiteY0" fmla="*/ 27547 h 190500"/>
                <a:gd name="connsiteX1" fmla="*/ 207264 w 371475"/>
                <a:gd name="connsiteY1" fmla="*/ 16879 h 190500"/>
                <a:gd name="connsiteX2" fmla="*/ 98012 w 371475"/>
                <a:gd name="connsiteY2" fmla="*/ 94984 h 190500"/>
                <a:gd name="connsiteX3" fmla="*/ 7144 w 371475"/>
                <a:gd name="connsiteY3" fmla="*/ 145562 h 190500"/>
                <a:gd name="connsiteX4" fmla="*/ 161544 w 371475"/>
                <a:gd name="connsiteY4" fmla="*/ 192615 h 190500"/>
                <a:gd name="connsiteX5" fmla="*/ 210503 w 371475"/>
                <a:gd name="connsiteY5" fmla="*/ 188234 h 190500"/>
                <a:gd name="connsiteX6" fmla="*/ 225552 w 371475"/>
                <a:gd name="connsiteY6" fmla="*/ 175470 h 190500"/>
                <a:gd name="connsiteX7" fmla="*/ 365093 w 371475"/>
                <a:gd name="connsiteY7" fmla="*/ 66218 h 190500"/>
                <a:gd name="connsiteX8" fmla="*/ 354425 w 371475"/>
                <a:gd name="connsiteY8" fmla="*/ 27547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1475" h="190500">
                  <a:moveTo>
                    <a:pt x="354425" y="27547"/>
                  </a:moveTo>
                  <a:cubicBezTo>
                    <a:pt x="321850" y="-5029"/>
                    <a:pt x="244411" y="9354"/>
                    <a:pt x="207264" y="16879"/>
                  </a:cubicBezTo>
                  <a:cubicBezTo>
                    <a:pt x="170116" y="24404"/>
                    <a:pt x="124968" y="68123"/>
                    <a:pt x="98012" y="94984"/>
                  </a:cubicBezTo>
                  <a:cubicBezTo>
                    <a:pt x="87058" y="105938"/>
                    <a:pt x="48673" y="125845"/>
                    <a:pt x="7144" y="145562"/>
                  </a:cubicBezTo>
                  <a:cubicBezTo>
                    <a:pt x="51244" y="175280"/>
                    <a:pt x="104394" y="192615"/>
                    <a:pt x="161544" y="192615"/>
                  </a:cubicBezTo>
                  <a:cubicBezTo>
                    <a:pt x="178213" y="192615"/>
                    <a:pt x="194596" y="191091"/>
                    <a:pt x="210503" y="188234"/>
                  </a:cubicBezTo>
                  <a:lnTo>
                    <a:pt x="225552" y="175470"/>
                  </a:lnTo>
                  <a:lnTo>
                    <a:pt x="365093" y="66218"/>
                  </a:lnTo>
                  <a:cubicBezTo>
                    <a:pt x="365093" y="66218"/>
                    <a:pt x="387001" y="60122"/>
                    <a:pt x="354425" y="27547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0" name="Forme libre : forme 99">
              <a:extLst>
                <a:ext uri="{FF2B5EF4-FFF2-40B4-BE49-F238E27FC236}">
                  <a16:creationId xmlns:a16="http://schemas.microsoft.com/office/drawing/2014/main" id="{3A0ACCAF-2D2D-46C5-8E77-3831358BD360}"/>
                </a:ext>
              </a:extLst>
            </p:cNvPr>
            <p:cNvSpPr/>
            <p:nvPr/>
          </p:nvSpPr>
          <p:spPr>
            <a:xfrm>
              <a:off x="5908491" y="2324412"/>
              <a:ext cx="171450" cy="238125"/>
            </a:xfrm>
            <a:custGeom>
              <a:avLst/>
              <a:gdLst>
                <a:gd name="connsiteX0" fmla="*/ 31432 w 171450"/>
                <a:gd name="connsiteY0" fmla="*/ 25735 h 238125"/>
                <a:gd name="connsiteX1" fmla="*/ 118300 w 171450"/>
                <a:gd name="connsiteY1" fmla="*/ 7161 h 238125"/>
                <a:gd name="connsiteX2" fmla="*/ 146780 w 171450"/>
                <a:gd name="connsiteY2" fmla="*/ 16210 h 238125"/>
                <a:gd name="connsiteX3" fmla="*/ 134684 w 171450"/>
                <a:gd name="connsiteY3" fmla="*/ 36879 h 238125"/>
                <a:gd name="connsiteX4" fmla="*/ 81534 w 171450"/>
                <a:gd name="connsiteY4" fmla="*/ 69740 h 238125"/>
                <a:gd name="connsiteX5" fmla="*/ 96679 w 171450"/>
                <a:gd name="connsiteY5" fmla="*/ 168324 h 238125"/>
                <a:gd name="connsiteX6" fmla="*/ 153543 w 171450"/>
                <a:gd name="connsiteY6" fmla="*/ 212711 h 238125"/>
                <a:gd name="connsiteX7" fmla="*/ 148590 w 171450"/>
                <a:gd name="connsiteY7" fmla="*/ 238904 h 238125"/>
                <a:gd name="connsiteX8" fmla="*/ 7144 w 171450"/>
                <a:gd name="connsiteY8" fmla="*/ 206996 h 238125"/>
                <a:gd name="connsiteX9" fmla="*/ 53054 w 171450"/>
                <a:gd name="connsiteY9" fmla="*/ 91267 h 238125"/>
                <a:gd name="connsiteX10" fmla="*/ 31432 w 171450"/>
                <a:gd name="connsiteY10" fmla="*/ 25735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1450" h="238125">
                  <a:moveTo>
                    <a:pt x="31432" y="25735"/>
                  </a:moveTo>
                  <a:cubicBezTo>
                    <a:pt x="31432" y="25735"/>
                    <a:pt x="81343" y="7923"/>
                    <a:pt x="118300" y="7161"/>
                  </a:cubicBezTo>
                  <a:cubicBezTo>
                    <a:pt x="139922" y="6685"/>
                    <a:pt x="146780" y="16210"/>
                    <a:pt x="146780" y="16210"/>
                  </a:cubicBezTo>
                  <a:cubicBezTo>
                    <a:pt x="146780" y="16210"/>
                    <a:pt x="153257" y="28497"/>
                    <a:pt x="134684" y="36879"/>
                  </a:cubicBezTo>
                  <a:cubicBezTo>
                    <a:pt x="116110" y="45261"/>
                    <a:pt x="88773" y="52214"/>
                    <a:pt x="81534" y="69740"/>
                  </a:cubicBezTo>
                  <a:cubicBezTo>
                    <a:pt x="69628" y="98696"/>
                    <a:pt x="90392" y="157275"/>
                    <a:pt x="96679" y="168324"/>
                  </a:cubicBezTo>
                  <a:cubicBezTo>
                    <a:pt x="102965" y="179468"/>
                    <a:pt x="111823" y="197566"/>
                    <a:pt x="153543" y="212711"/>
                  </a:cubicBezTo>
                  <a:cubicBezTo>
                    <a:pt x="195263" y="227855"/>
                    <a:pt x="156591" y="238904"/>
                    <a:pt x="148590" y="238904"/>
                  </a:cubicBezTo>
                  <a:cubicBezTo>
                    <a:pt x="140589" y="238904"/>
                    <a:pt x="61341" y="239285"/>
                    <a:pt x="7144" y="206996"/>
                  </a:cubicBezTo>
                  <a:cubicBezTo>
                    <a:pt x="42005" y="176230"/>
                    <a:pt x="58769" y="129653"/>
                    <a:pt x="53054" y="91267"/>
                  </a:cubicBezTo>
                  <a:cubicBezTo>
                    <a:pt x="46577" y="47642"/>
                    <a:pt x="31432" y="25735"/>
                    <a:pt x="31432" y="25735"/>
                  </a:cubicBezTo>
                  <a:close/>
                </a:path>
              </a:pathLst>
            </a:custGeom>
            <a:solidFill>
              <a:srgbClr val="E3993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01" name="!!Forme libre : B">
            <a:extLst>
              <a:ext uri="{FF2B5EF4-FFF2-40B4-BE49-F238E27FC236}">
                <a16:creationId xmlns:a16="http://schemas.microsoft.com/office/drawing/2014/main" id="{449A4CAB-4169-49E4-A4C3-30106F416ABE}"/>
              </a:ext>
            </a:extLst>
          </p:cNvPr>
          <p:cNvSpPr/>
          <p:nvPr/>
        </p:nvSpPr>
        <p:spPr>
          <a:xfrm rot="13500000">
            <a:off x="8155100" y="7430071"/>
            <a:ext cx="1567165" cy="1567170"/>
          </a:xfrm>
          <a:prstGeom prst="ellipse">
            <a:avLst/>
          </a:prstGeom>
          <a:solidFill>
            <a:schemeClr val="tx2"/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!!ZoneTexte 64">
            <a:extLst>
              <a:ext uri="{FF2B5EF4-FFF2-40B4-BE49-F238E27FC236}">
                <a16:creationId xmlns:a16="http://schemas.microsoft.com/office/drawing/2014/main" id="{65E3DE31-B9BF-4A71-9359-CFAA00C80FA1}"/>
              </a:ext>
            </a:extLst>
          </p:cNvPr>
          <p:cNvSpPr txBox="1"/>
          <p:nvPr/>
        </p:nvSpPr>
        <p:spPr>
          <a:xfrm>
            <a:off x="8408018" y="7915119"/>
            <a:ext cx="10823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b="1" cap="all" dirty="0">
                <a:solidFill>
                  <a:schemeClr val="bg1"/>
                </a:solidFill>
              </a:rPr>
              <a:t>Extrusion</a:t>
            </a:r>
          </a:p>
        </p:txBody>
      </p:sp>
      <p:sp>
        <p:nvSpPr>
          <p:cNvPr id="103" name="!!ZoneTexte 65">
            <a:extLst>
              <a:ext uri="{FF2B5EF4-FFF2-40B4-BE49-F238E27FC236}">
                <a16:creationId xmlns:a16="http://schemas.microsoft.com/office/drawing/2014/main" id="{BB42B86F-E5F7-4D77-A556-C054D4B4E0D3}"/>
              </a:ext>
            </a:extLst>
          </p:cNvPr>
          <p:cNvSpPr txBox="1"/>
          <p:nvPr/>
        </p:nvSpPr>
        <p:spPr>
          <a:xfrm>
            <a:off x="8191613" y="8182203"/>
            <a:ext cx="151515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Processing aid,</a:t>
            </a:r>
          </a:p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gustatory sensation</a:t>
            </a:r>
          </a:p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improver</a:t>
            </a:r>
          </a:p>
        </p:txBody>
      </p:sp>
      <p:sp>
        <p:nvSpPr>
          <p:cNvPr id="104" name="!!Ellipse 66">
            <a:extLst>
              <a:ext uri="{FF2B5EF4-FFF2-40B4-BE49-F238E27FC236}">
                <a16:creationId xmlns:a16="http://schemas.microsoft.com/office/drawing/2014/main" id="{58DC7A14-2E64-447C-8176-111B9B089945}"/>
              </a:ext>
            </a:extLst>
          </p:cNvPr>
          <p:cNvSpPr/>
          <p:nvPr/>
        </p:nvSpPr>
        <p:spPr>
          <a:xfrm>
            <a:off x="8629209" y="7162934"/>
            <a:ext cx="639967" cy="63996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5" name="!!Connecteur droit 67">
            <a:extLst>
              <a:ext uri="{FF2B5EF4-FFF2-40B4-BE49-F238E27FC236}">
                <a16:creationId xmlns:a16="http://schemas.microsoft.com/office/drawing/2014/main" id="{C8637192-CA5E-4D08-AA71-A14521A367FC}"/>
              </a:ext>
            </a:extLst>
          </p:cNvPr>
          <p:cNvCxnSpPr>
            <a:cxnSpLocks/>
          </p:cNvCxnSpPr>
          <p:nvPr/>
        </p:nvCxnSpPr>
        <p:spPr>
          <a:xfrm>
            <a:off x="8497324" y="8146682"/>
            <a:ext cx="9037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!!Forme libre : B">
            <a:extLst>
              <a:ext uri="{FF2B5EF4-FFF2-40B4-BE49-F238E27FC236}">
                <a16:creationId xmlns:a16="http://schemas.microsoft.com/office/drawing/2014/main" id="{ADDF4BA0-8EBC-4BFA-AF3E-2996B029A2A4}"/>
              </a:ext>
            </a:extLst>
          </p:cNvPr>
          <p:cNvSpPr/>
          <p:nvPr/>
        </p:nvSpPr>
        <p:spPr>
          <a:xfrm rot="13500000">
            <a:off x="2459128" y="9550349"/>
            <a:ext cx="1567165" cy="1567170"/>
          </a:xfrm>
          <a:prstGeom prst="ellipse">
            <a:avLst/>
          </a:prstGeom>
          <a:solidFill>
            <a:schemeClr val="tx2"/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!!ZoneTexte 76">
            <a:extLst>
              <a:ext uri="{FF2B5EF4-FFF2-40B4-BE49-F238E27FC236}">
                <a16:creationId xmlns:a16="http://schemas.microsoft.com/office/drawing/2014/main" id="{51565679-B25C-43CF-A219-9E2720FE30E0}"/>
              </a:ext>
            </a:extLst>
          </p:cNvPr>
          <p:cNvSpPr txBox="1"/>
          <p:nvPr/>
        </p:nvSpPr>
        <p:spPr>
          <a:xfrm>
            <a:off x="2744015" y="10008474"/>
            <a:ext cx="9973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b="1" cap="all" dirty="0">
                <a:solidFill>
                  <a:schemeClr val="bg1"/>
                </a:solidFill>
              </a:rPr>
              <a:t>Emulsion</a:t>
            </a:r>
          </a:p>
        </p:txBody>
      </p:sp>
      <p:sp>
        <p:nvSpPr>
          <p:cNvPr id="108" name="!!ZoneTexte 77">
            <a:extLst>
              <a:ext uri="{FF2B5EF4-FFF2-40B4-BE49-F238E27FC236}">
                <a16:creationId xmlns:a16="http://schemas.microsoft.com/office/drawing/2014/main" id="{B414F658-0EE1-4AF8-BBC6-B6986CCA2663}"/>
              </a:ext>
            </a:extLst>
          </p:cNvPr>
          <p:cNvSpPr txBox="1"/>
          <p:nvPr/>
        </p:nvSpPr>
        <p:spPr>
          <a:xfrm>
            <a:off x="2579708" y="10306889"/>
            <a:ext cx="132600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Emulsifying</a:t>
            </a:r>
          </a:p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properties</a:t>
            </a:r>
          </a:p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and stabilization </a:t>
            </a:r>
          </a:p>
        </p:txBody>
      </p:sp>
      <p:sp>
        <p:nvSpPr>
          <p:cNvPr id="109" name="!!Ellipse 78">
            <a:extLst>
              <a:ext uri="{FF2B5EF4-FFF2-40B4-BE49-F238E27FC236}">
                <a16:creationId xmlns:a16="http://schemas.microsoft.com/office/drawing/2014/main" id="{209ACD05-5D7D-4B4C-8B46-7E7ED0886678}"/>
              </a:ext>
            </a:extLst>
          </p:cNvPr>
          <p:cNvSpPr/>
          <p:nvPr/>
        </p:nvSpPr>
        <p:spPr>
          <a:xfrm>
            <a:off x="2922727" y="9283212"/>
            <a:ext cx="639967" cy="63996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0" name="!!Connecteur droit 80">
            <a:extLst>
              <a:ext uri="{FF2B5EF4-FFF2-40B4-BE49-F238E27FC236}">
                <a16:creationId xmlns:a16="http://schemas.microsoft.com/office/drawing/2014/main" id="{61CF2CC9-442D-469C-9078-268297E7FE51}"/>
              </a:ext>
            </a:extLst>
          </p:cNvPr>
          <p:cNvCxnSpPr>
            <a:cxnSpLocks/>
          </p:cNvCxnSpPr>
          <p:nvPr/>
        </p:nvCxnSpPr>
        <p:spPr>
          <a:xfrm>
            <a:off x="2666312" y="10266960"/>
            <a:ext cx="11527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!!Forme libre : B">
            <a:extLst>
              <a:ext uri="{FF2B5EF4-FFF2-40B4-BE49-F238E27FC236}">
                <a16:creationId xmlns:a16="http://schemas.microsoft.com/office/drawing/2014/main" id="{9B13AAA0-3BCB-481B-8D45-30A2DB3F176A}"/>
              </a:ext>
            </a:extLst>
          </p:cNvPr>
          <p:cNvSpPr/>
          <p:nvPr/>
        </p:nvSpPr>
        <p:spPr>
          <a:xfrm rot="13500000">
            <a:off x="4731649" y="9550349"/>
            <a:ext cx="1567165" cy="1567170"/>
          </a:xfrm>
          <a:prstGeom prst="ellipse">
            <a:avLst/>
          </a:prstGeom>
          <a:solidFill>
            <a:schemeClr val="tx2"/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!!ZoneTexte 82">
            <a:extLst>
              <a:ext uri="{FF2B5EF4-FFF2-40B4-BE49-F238E27FC236}">
                <a16:creationId xmlns:a16="http://schemas.microsoft.com/office/drawing/2014/main" id="{47DC3C62-68E8-4E8D-835D-A94BA127DBB1}"/>
              </a:ext>
            </a:extLst>
          </p:cNvPr>
          <p:cNvSpPr txBox="1"/>
          <p:nvPr/>
        </p:nvSpPr>
        <p:spPr>
          <a:xfrm>
            <a:off x="4910739" y="9978552"/>
            <a:ext cx="12089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b="1" cap="all" dirty="0">
                <a:solidFill>
                  <a:schemeClr val="bg1"/>
                </a:solidFill>
              </a:rPr>
              <a:t>Fiber</a:t>
            </a:r>
          </a:p>
          <a:p>
            <a:pPr algn="ctr">
              <a:lnSpc>
                <a:spcPts val="1200"/>
              </a:lnSpc>
            </a:pPr>
            <a:r>
              <a:rPr lang="en-US" sz="1200" b="1" cap="all" dirty="0">
                <a:solidFill>
                  <a:schemeClr val="bg1"/>
                </a:solidFill>
              </a:rPr>
              <a:t>enrichment</a:t>
            </a:r>
          </a:p>
        </p:txBody>
      </p:sp>
      <p:sp>
        <p:nvSpPr>
          <p:cNvPr id="113" name="!!ZoneTexte 83">
            <a:extLst>
              <a:ext uri="{FF2B5EF4-FFF2-40B4-BE49-F238E27FC236}">
                <a16:creationId xmlns:a16="http://schemas.microsoft.com/office/drawing/2014/main" id="{8EA4F812-10E1-4151-AE23-1B004D1ACC49}"/>
              </a:ext>
            </a:extLst>
          </p:cNvPr>
          <p:cNvSpPr txBox="1"/>
          <p:nvPr/>
        </p:nvSpPr>
        <p:spPr>
          <a:xfrm>
            <a:off x="4804139" y="10378662"/>
            <a:ext cx="14221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GB" sz="1200" b="1" dirty="0">
                <a:solidFill>
                  <a:schemeClr val="bg1"/>
                </a:solidFill>
              </a:rPr>
              <a:t>90</a:t>
            </a:r>
            <a:r>
              <a:rPr lang="en-GB" sz="1050" b="1" dirty="0">
                <a:solidFill>
                  <a:schemeClr val="bg1"/>
                </a:solidFill>
              </a:rPr>
              <a:t>%</a:t>
            </a:r>
            <a:r>
              <a:rPr lang="en-GB" sz="1200" b="1" dirty="0">
                <a:solidFill>
                  <a:schemeClr val="bg1"/>
                </a:solidFill>
              </a:rPr>
              <a:t> </a:t>
            </a:r>
            <a:r>
              <a:rPr lang="en-GB" sz="1200" dirty="0">
                <a:solidFill>
                  <a:schemeClr val="bg1"/>
                </a:solidFill>
              </a:rPr>
              <a:t>fiber content,</a:t>
            </a:r>
          </a:p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highly soluble</a:t>
            </a:r>
          </a:p>
        </p:txBody>
      </p:sp>
      <p:sp>
        <p:nvSpPr>
          <p:cNvPr id="114" name="!!Ellipse 84">
            <a:extLst>
              <a:ext uri="{FF2B5EF4-FFF2-40B4-BE49-F238E27FC236}">
                <a16:creationId xmlns:a16="http://schemas.microsoft.com/office/drawing/2014/main" id="{B86CE6B9-33CA-4F70-8334-687F5715CC59}"/>
              </a:ext>
            </a:extLst>
          </p:cNvPr>
          <p:cNvSpPr/>
          <p:nvPr/>
        </p:nvSpPr>
        <p:spPr>
          <a:xfrm>
            <a:off x="5195248" y="9283212"/>
            <a:ext cx="639967" cy="63996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5" name="!!Connecteur droit 85">
            <a:extLst>
              <a:ext uri="{FF2B5EF4-FFF2-40B4-BE49-F238E27FC236}">
                <a16:creationId xmlns:a16="http://schemas.microsoft.com/office/drawing/2014/main" id="{9936D320-127B-4F63-A03B-A7380E871CE4}"/>
              </a:ext>
            </a:extLst>
          </p:cNvPr>
          <p:cNvCxnSpPr>
            <a:cxnSpLocks/>
          </p:cNvCxnSpPr>
          <p:nvPr/>
        </p:nvCxnSpPr>
        <p:spPr>
          <a:xfrm>
            <a:off x="5007930" y="10362191"/>
            <a:ext cx="10052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!!!!Forme libre : B">
            <a:extLst>
              <a:ext uri="{FF2B5EF4-FFF2-40B4-BE49-F238E27FC236}">
                <a16:creationId xmlns:a16="http://schemas.microsoft.com/office/drawing/2014/main" id="{E5BAEAB9-8030-4350-8869-F31A5C016B90}"/>
              </a:ext>
            </a:extLst>
          </p:cNvPr>
          <p:cNvSpPr/>
          <p:nvPr/>
        </p:nvSpPr>
        <p:spPr>
          <a:xfrm rot="13500000">
            <a:off x="7001863" y="9550349"/>
            <a:ext cx="1567165" cy="1567170"/>
          </a:xfrm>
          <a:prstGeom prst="ellipse">
            <a:avLst/>
          </a:prstGeom>
          <a:solidFill>
            <a:schemeClr val="tx2"/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!!ZoneTexte 91">
            <a:extLst>
              <a:ext uri="{FF2B5EF4-FFF2-40B4-BE49-F238E27FC236}">
                <a16:creationId xmlns:a16="http://schemas.microsoft.com/office/drawing/2014/main" id="{0CF311C8-D79F-4823-B2F4-00279111D643}"/>
              </a:ext>
            </a:extLst>
          </p:cNvPr>
          <p:cNvSpPr txBox="1"/>
          <p:nvPr/>
        </p:nvSpPr>
        <p:spPr>
          <a:xfrm>
            <a:off x="7343753" y="10035397"/>
            <a:ext cx="8833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b="1" cap="all" dirty="0">
                <a:solidFill>
                  <a:schemeClr val="bg1"/>
                </a:solidFill>
              </a:rPr>
              <a:t>Coating</a:t>
            </a:r>
          </a:p>
          <a:p>
            <a:pPr algn="ctr">
              <a:lnSpc>
                <a:spcPts val="1200"/>
              </a:lnSpc>
            </a:pPr>
            <a:endParaRPr lang="en-US" sz="1200" b="1" cap="all" dirty="0">
              <a:solidFill>
                <a:schemeClr val="bg1"/>
              </a:solidFill>
            </a:endParaRPr>
          </a:p>
        </p:txBody>
      </p:sp>
      <p:sp>
        <p:nvSpPr>
          <p:cNvPr id="118" name="!!ZoneTexte 92">
            <a:extLst>
              <a:ext uri="{FF2B5EF4-FFF2-40B4-BE49-F238E27FC236}">
                <a16:creationId xmlns:a16="http://schemas.microsoft.com/office/drawing/2014/main" id="{BB772749-A549-4C54-B5B5-27E5ABDE6A59}"/>
              </a:ext>
            </a:extLst>
          </p:cNvPr>
          <p:cNvSpPr txBox="1"/>
          <p:nvPr/>
        </p:nvSpPr>
        <p:spPr>
          <a:xfrm>
            <a:off x="6972563" y="10283431"/>
            <a:ext cx="16257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Film forming abilities,</a:t>
            </a:r>
          </a:p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perfect for gumming</a:t>
            </a:r>
          </a:p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operations</a:t>
            </a:r>
          </a:p>
        </p:txBody>
      </p:sp>
      <p:sp>
        <p:nvSpPr>
          <p:cNvPr id="119" name="!!Ellipse 93">
            <a:extLst>
              <a:ext uri="{FF2B5EF4-FFF2-40B4-BE49-F238E27FC236}">
                <a16:creationId xmlns:a16="http://schemas.microsoft.com/office/drawing/2014/main" id="{25FB3078-EE7D-43D2-978B-6ECAD5A8ADEE}"/>
              </a:ext>
            </a:extLst>
          </p:cNvPr>
          <p:cNvSpPr/>
          <p:nvPr/>
        </p:nvSpPr>
        <p:spPr>
          <a:xfrm>
            <a:off x="7465462" y="9283212"/>
            <a:ext cx="639967" cy="63996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0" name="!!Connecteur droit 94">
            <a:extLst>
              <a:ext uri="{FF2B5EF4-FFF2-40B4-BE49-F238E27FC236}">
                <a16:creationId xmlns:a16="http://schemas.microsoft.com/office/drawing/2014/main" id="{AA32B058-7498-4E27-B5A7-C0A18F9ACF00}"/>
              </a:ext>
            </a:extLst>
          </p:cNvPr>
          <p:cNvCxnSpPr>
            <a:cxnSpLocks/>
          </p:cNvCxnSpPr>
          <p:nvPr/>
        </p:nvCxnSpPr>
        <p:spPr>
          <a:xfrm>
            <a:off x="7442658" y="10266960"/>
            <a:ext cx="68024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!!Forme libre : B">
            <a:extLst>
              <a:ext uri="{FF2B5EF4-FFF2-40B4-BE49-F238E27FC236}">
                <a16:creationId xmlns:a16="http://schemas.microsoft.com/office/drawing/2014/main" id="{0CF08BE6-3DB0-43BA-8A3A-21E7A447B423}"/>
              </a:ext>
            </a:extLst>
          </p:cNvPr>
          <p:cNvSpPr/>
          <p:nvPr/>
        </p:nvSpPr>
        <p:spPr>
          <a:xfrm rot="13500000">
            <a:off x="9263255" y="9550349"/>
            <a:ext cx="1567165" cy="1567170"/>
          </a:xfrm>
          <a:prstGeom prst="ellipse">
            <a:avLst/>
          </a:prstGeom>
          <a:solidFill>
            <a:schemeClr val="tx2"/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!!ZoneTexte 99">
            <a:extLst>
              <a:ext uri="{FF2B5EF4-FFF2-40B4-BE49-F238E27FC236}">
                <a16:creationId xmlns:a16="http://schemas.microsoft.com/office/drawing/2014/main" id="{BF2C2EBD-6484-4709-B642-74F6AE60F7CE}"/>
              </a:ext>
            </a:extLst>
          </p:cNvPr>
          <p:cNvSpPr txBox="1"/>
          <p:nvPr/>
        </p:nvSpPr>
        <p:spPr>
          <a:xfrm>
            <a:off x="9298170" y="10035397"/>
            <a:ext cx="14973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b="1" cap="all" dirty="0">
                <a:solidFill>
                  <a:schemeClr val="bg1"/>
                </a:solidFill>
              </a:rPr>
              <a:t>Encapsulation</a:t>
            </a:r>
          </a:p>
        </p:txBody>
      </p:sp>
      <p:sp>
        <p:nvSpPr>
          <p:cNvPr id="123" name="!!ZoneTexte 100">
            <a:extLst>
              <a:ext uri="{FF2B5EF4-FFF2-40B4-BE49-F238E27FC236}">
                <a16:creationId xmlns:a16="http://schemas.microsoft.com/office/drawing/2014/main" id="{D77B2FEC-9C4E-46F3-B3FF-FC0B1554F1E4}"/>
              </a:ext>
            </a:extLst>
          </p:cNvPr>
          <p:cNvSpPr txBox="1"/>
          <p:nvPr/>
        </p:nvSpPr>
        <p:spPr>
          <a:xfrm>
            <a:off x="9323722" y="10283431"/>
            <a:ext cx="144623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dirty="0">
                <a:solidFill>
                  <a:schemeClr val="bg1"/>
                </a:solidFill>
              </a:rPr>
              <a:t>Flavor retention,</a:t>
            </a:r>
          </a:p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protection and use</a:t>
            </a:r>
          </a:p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as a carrier</a:t>
            </a:r>
          </a:p>
        </p:txBody>
      </p:sp>
      <p:sp>
        <p:nvSpPr>
          <p:cNvPr id="124" name="!!Ellipse 101">
            <a:extLst>
              <a:ext uri="{FF2B5EF4-FFF2-40B4-BE49-F238E27FC236}">
                <a16:creationId xmlns:a16="http://schemas.microsoft.com/office/drawing/2014/main" id="{84AF63B2-1510-4ADE-A593-0CECEB1FA4B6}"/>
              </a:ext>
            </a:extLst>
          </p:cNvPr>
          <p:cNvSpPr/>
          <p:nvPr/>
        </p:nvSpPr>
        <p:spPr>
          <a:xfrm>
            <a:off x="9726854" y="9283212"/>
            <a:ext cx="639967" cy="63996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5" name="!!Connecteur droit 102">
            <a:extLst>
              <a:ext uri="{FF2B5EF4-FFF2-40B4-BE49-F238E27FC236}">
                <a16:creationId xmlns:a16="http://schemas.microsoft.com/office/drawing/2014/main" id="{E5077F40-C2CD-47C9-80BF-9EABA1F6AA9C}"/>
              </a:ext>
            </a:extLst>
          </p:cNvPr>
          <p:cNvCxnSpPr>
            <a:cxnSpLocks/>
          </p:cNvCxnSpPr>
          <p:nvPr/>
        </p:nvCxnSpPr>
        <p:spPr>
          <a:xfrm>
            <a:off x="9411923" y="10266960"/>
            <a:ext cx="127244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6" name="!!Graphique 109">
            <a:extLst>
              <a:ext uri="{FF2B5EF4-FFF2-40B4-BE49-F238E27FC236}">
                <a16:creationId xmlns:a16="http://schemas.microsoft.com/office/drawing/2014/main" id="{2D6EF2C4-5700-4AB8-B066-35E2A3D688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85934" y="7294181"/>
            <a:ext cx="335975" cy="407970"/>
          </a:xfrm>
          <a:prstGeom prst="rect">
            <a:avLst/>
          </a:prstGeom>
        </p:spPr>
      </p:pic>
      <p:sp>
        <p:nvSpPr>
          <p:cNvPr id="127" name="!!Forme libre : forme 115">
            <a:extLst>
              <a:ext uri="{FF2B5EF4-FFF2-40B4-BE49-F238E27FC236}">
                <a16:creationId xmlns:a16="http://schemas.microsoft.com/office/drawing/2014/main" id="{73BFE2FA-5A28-4BEF-9A04-01FB85F05D39}"/>
              </a:ext>
            </a:extLst>
          </p:cNvPr>
          <p:cNvSpPr/>
          <p:nvPr/>
        </p:nvSpPr>
        <p:spPr>
          <a:xfrm>
            <a:off x="2922727" y="9597232"/>
            <a:ext cx="639968" cy="325948"/>
          </a:xfrm>
          <a:custGeom>
            <a:avLst/>
            <a:gdLst>
              <a:gd name="connsiteX0" fmla="*/ 601 w 639968"/>
              <a:gd name="connsiteY0" fmla="*/ 0 h 325948"/>
              <a:gd name="connsiteX1" fmla="*/ 639367 w 639968"/>
              <a:gd name="connsiteY1" fmla="*/ 0 h 325948"/>
              <a:gd name="connsiteX2" fmla="*/ 639968 w 639968"/>
              <a:gd name="connsiteY2" fmla="*/ 5964 h 325948"/>
              <a:gd name="connsiteX3" fmla="*/ 319984 w 639968"/>
              <a:gd name="connsiteY3" fmla="*/ 325948 h 325948"/>
              <a:gd name="connsiteX4" fmla="*/ 0 w 639968"/>
              <a:gd name="connsiteY4" fmla="*/ 5964 h 325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9968" h="325948">
                <a:moveTo>
                  <a:pt x="601" y="0"/>
                </a:moveTo>
                <a:lnTo>
                  <a:pt x="639367" y="0"/>
                </a:lnTo>
                <a:lnTo>
                  <a:pt x="639968" y="5964"/>
                </a:lnTo>
                <a:cubicBezTo>
                  <a:pt x="639968" y="182686"/>
                  <a:pt x="496706" y="325948"/>
                  <a:pt x="319984" y="325948"/>
                </a:cubicBezTo>
                <a:cubicBezTo>
                  <a:pt x="143262" y="325948"/>
                  <a:pt x="0" y="182686"/>
                  <a:pt x="0" y="596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8" name="!!Graphique 111" descr="Eau">
            <a:extLst>
              <a:ext uri="{FF2B5EF4-FFF2-40B4-BE49-F238E27FC236}">
                <a16:creationId xmlns:a16="http://schemas.microsoft.com/office/drawing/2014/main" id="{9213F3A6-D98B-474F-9EFD-F9D57D307A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27999" y="9357035"/>
            <a:ext cx="442246" cy="442244"/>
          </a:xfrm>
          <a:prstGeom prst="rect">
            <a:avLst/>
          </a:prstGeom>
        </p:spPr>
      </p:pic>
      <p:sp>
        <p:nvSpPr>
          <p:cNvPr id="129" name="!!Forme libre : forme 120">
            <a:extLst>
              <a:ext uri="{FF2B5EF4-FFF2-40B4-BE49-F238E27FC236}">
                <a16:creationId xmlns:a16="http://schemas.microsoft.com/office/drawing/2014/main" id="{C1F8A9B7-5AD8-4BF6-A369-F25076618796}"/>
              </a:ext>
            </a:extLst>
          </p:cNvPr>
          <p:cNvSpPr/>
          <p:nvPr/>
        </p:nvSpPr>
        <p:spPr>
          <a:xfrm>
            <a:off x="5195247" y="9597232"/>
            <a:ext cx="639968" cy="325948"/>
          </a:xfrm>
          <a:custGeom>
            <a:avLst/>
            <a:gdLst>
              <a:gd name="connsiteX0" fmla="*/ 601 w 639968"/>
              <a:gd name="connsiteY0" fmla="*/ 0 h 325948"/>
              <a:gd name="connsiteX1" fmla="*/ 639367 w 639968"/>
              <a:gd name="connsiteY1" fmla="*/ 0 h 325948"/>
              <a:gd name="connsiteX2" fmla="*/ 639968 w 639968"/>
              <a:gd name="connsiteY2" fmla="*/ 5964 h 325948"/>
              <a:gd name="connsiteX3" fmla="*/ 319984 w 639968"/>
              <a:gd name="connsiteY3" fmla="*/ 325948 h 325948"/>
              <a:gd name="connsiteX4" fmla="*/ 0 w 639968"/>
              <a:gd name="connsiteY4" fmla="*/ 5964 h 325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9968" h="325948">
                <a:moveTo>
                  <a:pt x="601" y="0"/>
                </a:moveTo>
                <a:lnTo>
                  <a:pt x="639367" y="0"/>
                </a:lnTo>
                <a:lnTo>
                  <a:pt x="639968" y="5964"/>
                </a:lnTo>
                <a:cubicBezTo>
                  <a:pt x="639968" y="182686"/>
                  <a:pt x="496706" y="325948"/>
                  <a:pt x="319984" y="325948"/>
                </a:cubicBezTo>
                <a:cubicBezTo>
                  <a:pt x="143262" y="325948"/>
                  <a:pt x="0" y="182686"/>
                  <a:pt x="0" y="596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0" name="!!Graphique 119" descr="Cercle avec flèche droite">
            <a:extLst>
              <a:ext uri="{FF2B5EF4-FFF2-40B4-BE49-F238E27FC236}">
                <a16:creationId xmlns:a16="http://schemas.microsoft.com/office/drawing/2014/main" id="{751A1910-BFD2-4121-9CB8-8A00C2838B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6200000">
            <a:off x="5286631" y="9374470"/>
            <a:ext cx="457200" cy="457200"/>
          </a:xfrm>
          <a:prstGeom prst="rect">
            <a:avLst/>
          </a:prstGeom>
        </p:spPr>
      </p:pic>
      <p:grpSp>
        <p:nvGrpSpPr>
          <p:cNvPr id="131" name="!!Graphique 122">
            <a:extLst>
              <a:ext uri="{FF2B5EF4-FFF2-40B4-BE49-F238E27FC236}">
                <a16:creationId xmlns:a16="http://schemas.microsoft.com/office/drawing/2014/main" id="{30D0FC86-F690-4030-A6CC-6B20679CFF22}"/>
              </a:ext>
            </a:extLst>
          </p:cNvPr>
          <p:cNvGrpSpPr/>
          <p:nvPr/>
        </p:nvGrpSpPr>
        <p:grpSpPr>
          <a:xfrm>
            <a:off x="7573942" y="9447395"/>
            <a:ext cx="455881" cy="322260"/>
            <a:chOff x="7522940" y="4157786"/>
            <a:chExt cx="552450" cy="390525"/>
          </a:xfrm>
        </p:grpSpPr>
        <p:sp>
          <p:nvSpPr>
            <p:cNvPr id="132" name="Forme libre : forme 131">
              <a:extLst>
                <a:ext uri="{FF2B5EF4-FFF2-40B4-BE49-F238E27FC236}">
                  <a16:creationId xmlns:a16="http://schemas.microsoft.com/office/drawing/2014/main" id="{9B0ADB90-DC82-49A2-96B4-4ABDF5AC9BBE}"/>
                </a:ext>
              </a:extLst>
            </p:cNvPr>
            <p:cNvSpPr/>
            <p:nvPr/>
          </p:nvSpPr>
          <p:spPr>
            <a:xfrm>
              <a:off x="7679055" y="4289612"/>
              <a:ext cx="390525" cy="247650"/>
            </a:xfrm>
            <a:custGeom>
              <a:avLst/>
              <a:gdLst>
                <a:gd name="connsiteX0" fmla="*/ 343472 w 390525"/>
                <a:gd name="connsiteY0" fmla="*/ 238792 h 247650"/>
                <a:gd name="connsiteX1" fmla="*/ 55245 w 390525"/>
                <a:gd name="connsiteY1" fmla="*/ 238792 h 247650"/>
                <a:gd name="connsiteX2" fmla="*/ 14288 w 390525"/>
                <a:gd name="connsiteY2" fmla="*/ 197834 h 247650"/>
                <a:gd name="connsiteX3" fmla="*/ 14288 w 390525"/>
                <a:gd name="connsiteY3" fmla="*/ 55245 h 247650"/>
                <a:gd name="connsiteX4" fmla="*/ 55245 w 390525"/>
                <a:gd name="connsiteY4" fmla="*/ 14288 h 247650"/>
                <a:gd name="connsiteX5" fmla="*/ 343567 w 390525"/>
                <a:gd name="connsiteY5" fmla="*/ 14288 h 247650"/>
                <a:gd name="connsiteX6" fmla="*/ 384524 w 390525"/>
                <a:gd name="connsiteY6" fmla="*/ 55245 h 247650"/>
                <a:gd name="connsiteX7" fmla="*/ 384524 w 390525"/>
                <a:gd name="connsiteY7" fmla="*/ 197834 h 247650"/>
                <a:gd name="connsiteX8" fmla="*/ 343472 w 390525"/>
                <a:gd name="connsiteY8" fmla="*/ 238792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0525" h="247650">
                  <a:moveTo>
                    <a:pt x="343472" y="238792"/>
                  </a:moveTo>
                  <a:lnTo>
                    <a:pt x="55245" y="238792"/>
                  </a:lnTo>
                  <a:cubicBezTo>
                    <a:pt x="32671" y="238792"/>
                    <a:pt x="14288" y="220313"/>
                    <a:pt x="14288" y="197834"/>
                  </a:cubicBezTo>
                  <a:lnTo>
                    <a:pt x="14288" y="55245"/>
                  </a:lnTo>
                  <a:cubicBezTo>
                    <a:pt x="14288" y="32671"/>
                    <a:pt x="32766" y="14288"/>
                    <a:pt x="55245" y="14288"/>
                  </a:cubicBezTo>
                  <a:lnTo>
                    <a:pt x="343567" y="14288"/>
                  </a:lnTo>
                  <a:cubicBezTo>
                    <a:pt x="366141" y="14288"/>
                    <a:pt x="384524" y="32766"/>
                    <a:pt x="384524" y="55245"/>
                  </a:cubicBezTo>
                  <a:lnTo>
                    <a:pt x="384524" y="197834"/>
                  </a:lnTo>
                  <a:cubicBezTo>
                    <a:pt x="384429" y="220409"/>
                    <a:pt x="366046" y="238792"/>
                    <a:pt x="343472" y="238792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3" name="Forme libre : forme 132">
              <a:extLst>
                <a:ext uri="{FF2B5EF4-FFF2-40B4-BE49-F238E27FC236}">
                  <a16:creationId xmlns:a16="http://schemas.microsoft.com/office/drawing/2014/main" id="{D6897C15-216D-4B6F-A75F-9252B60A983E}"/>
                </a:ext>
              </a:extLst>
            </p:cNvPr>
            <p:cNvSpPr/>
            <p:nvPr/>
          </p:nvSpPr>
          <p:spPr>
            <a:xfrm>
              <a:off x="7518178" y="4153024"/>
              <a:ext cx="247650" cy="390525"/>
            </a:xfrm>
            <a:custGeom>
              <a:avLst/>
              <a:gdLst>
                <a:gd name="connsiteX0" fmla="*/ 14288 w 247650"/>
                <a:gd name="connsiteY0" fmla="*/ 343567 h 390525"/>
                <a:gd name="connsiteX1" fmla="*/ 14288 w 247650"/>
                <a:gd name="connsiteY1" fmla="*/ 55245 h 390525"/>
                <a:gd name="connsiteX2" fmla="*/ 55245 w 247650"/>
                <a:gd name="connsiteY2" fmla="*/ 14288 h 390525"/>
                <a:gd name="connsiteX3" fmla="*/ 197834 w 247650"/>
                <a:gd name="connsiteY3" fmla="*/ 14288 h 390525"/>
                <a:gd name="connsiteX4" fmla="*/ 238792 w 247650"/>
                <a:gd name="connsiteY4" fmla="*/ 55245 h 390525"/>
                <a:gd name="connsiteX5" fmla="*/ 238792 w 247650"/>
                <a:gd name="connsiteY5" fmla="*/ 343567 h 390525"/>
                <a:gd name="connsiteX6" fmla="*/ 197834 w 247650"/>
                <a:gd name="connsiteY6" fmla="*/ 384524 h 390525"/>
                <a:gd name="connsiteX7" fmla="*/ 55245 w 247650"/>
                <a:gd name="connsiteY7" fmla="*/ 384524 h 390525"/>
                <a:gd name="connsiteX8" fmla="*/ 14288 w 247650"/>
                <a:gd name="connsiteY8" fmla="*/ 343567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7650" h="390525">
                  <a:moveTo>
                    <a:pt x="14288" y="343567"/>
                  </a:moveTo>
                  <a:lnTo>
                    <a:pt x="14288" y="55245"/>
                  </a:lnTo>
                  <a:cubicBezTo>
                    <a:pt x="14288" y="32766"/>
                    <a:pt x="32766" y="14288"/>
                    <a:pt x="55245" y="14288"/>
                  </a:cubicBezTo>
                  <a:lnTo>
                    <a:pt x="197834" y="14288"/>
                  </a:lnTo>
                  <a:cubicBezTo>
                    <a:pt x="220409" y="14288"/>
                    <a:pt x="238792" y="32766"/>
                    <a:pt x="238792" y="55245"/>
                  </a:cubicBezTo>
                  <a:lnTo>
                    <a:pt x="238792" y="343567"/>
                  </a:lnTo>
                  <a:cubicBezTo>
                    <a:pt x="238792" y="366141"/>
                    <a:pt x="220313" y="384524"/>
                    <a:pt x="197834" y="384524"/>
                  </a:cubicBezTo>
                  <a:lnTo>
                    <a:pt x="55245" y="384524"/>
                  </a:lnTo>
                  <a:cubicBezTo>
                    <a:pt x="32766" y="384524"/>
                    <a:pt x="14288" y="366046"/>
                    <a:pt x="14288" y="343567"/>
                  </a:cubicBezTo>
                  <a:close/>
                </a:path>
              </a:pathLst>
            </a:custGeom>
            <a:solidFill>
              <a:srgbClr val="E39937"/>
            </a:solidFill>
            <a:ln w="1905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4" name="Forme libre : forme 133">
              <a:extLst>
                <a:ext uri="{FF2B5EF4-FFF2-40B4-BE49-F238E27FC236}">
                  <a16:creationId xmlns:a16="http://schemas.microsoft.com/office/drawing/2014/main" id="{74A37A6C-1011-45EC-9AED-D490B69CB486}"/>
                </a:ext>
              </a:extLst>
            </p:cNvPr>
            <p:cNvSpPr/>
            <p:nvPr/>
          </p:nvSpPr>
          <p:spPr>
            <a:xfrm>
              <a:off x="7553230" y="4188266"/>
              <a:ext cx="76200" cy="133350"/>
            </a:xfrm>
            <a:custGeom>
              <a:avLst/>
              <a:gdLst>
                <a:gd name="connsiteX0" fmla="*/ 16669 w 76200"/>
                <a:gd name="connsiteY0" fmla="*/ 134303 h 133350"/>
                <a:gd name="connsiteX1" fmla="*/ 7144 w 76200"/>
                <a:gd name="connsiteY1" fmla="*/ 124777 h 133350"/>
                <a:gd name="connsiteX2" fmla="*/ 7525 w 76200"/>
                <a:gd name="connsiteY2" fmla="*/ 96584 h 133350"/>
                <a:gd name="connsiteX3" fmla="*/ 7906 w 76200"/>
                <a:gd name="connsiteY3" fmla="*/ 63532 h 133350"/>
                <a:gd name="connsiteX4" fmla="*/ 60198 w 76200"/>
                <a:gd name="connsiteY4" fmla="*/ 7144 h 133350"/>
                <a:gd name="connsiteX5" fmla="*/ 69723 w 76200"/>
                <a:gd name="connsiteY5" fmla="*/ 16669 h 133350"/>
                <a:gd name="connsiteX6" fmla="*/ 60198 w 76200"/>
                <a:gd name="connsiteY6" fmla="*/ 26194 h 133350"/>
                <a:gd name="connsiteX7" fmla="*/ 26956 w 76200"/>
                <a:gd name="connsiteY7" fmla="*/ 63532 h 133350"/>
                <a:gd name="connsiteX8" fmla="*/ 26575 w 76200"/>
                <a:gd name="connsiteY8" fmla="*/ 96869 h 133350"/>
                <a:gd name="connsiteX9" fmla="*/ 26194 w 76200"/>
                <a:gd name="connsiteY9" fmla="*/ 124777 h 133350"/>
                <a:gd name="connsiteX10" fmla="*/ 16669 w 76200"/>
                <a:gd name="connsiteY10" fmla="*/ 134303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6200" h="133350">
                  <a:moveTo>
                    <a:pt x="16669" y="134303"/>
                  </a:moveTo>
                  <a:cubicBezTo>
                    <a:pt x="11430" y="134303"/>
                    <a:pt x="7144" y="130016"/>
                    <a:pt x="7144" y="124777"/>
                  </a:cubicBezTo>
                  <a:cubicBezTo>
                    <a:pt x="7144" y="122777"/>
                    <a:pt x="7334" y="110014"/>
                    <a:pt x="7525" y="96584"/>
                  </a:cubicBezTo>
                  <a:cubicBezTo>
                    <a:pt x="7715" y="81820"/>
                    <a:pt x="7906" y="66294"/>
                    <a:pt x="7906" y="63532"/>
                  </a:cubicBezTo>
                  <a:cubicBezTo>
                    <a:pt x="7906" y="21431"/>
                    <a:pt x="21050" y="7144"/>
                    <a:pt x="60198" y="7144"/>
                  </a:cubicBezTo>
                  <a:cubicBezTo>
                    <a:pt x="65437" y="7144"/>
                    <a:pt x="69723" y="11430"/>
                    <a:pt x="69723" y="16669"/>
                  </a:cubicBezTo>
                  <a:cubicBezTo>
                    <a:pt x="69723" y="21908"/>
                    <a:pt x="65437" y="26194"/>
                    <a:pt x="60198" y="26194"/>
                  </a:cubicBezTo>
                  <a:cubicBezTo>
                    <a:pt x="34957" y="26194"/>
                    <a:pt x="26956" y="27908"/>
                    <a:pt x="26956" y="63532"/>
                  </a:cubicBezTo>
                  <a:cubicBezTo>
                    <a:pt x="26956" y="66294"/>
                    <a:pt x="26765" y="82010"/>
                    <a:pt x="26575" y="96869"/>
                  </a:cubicBezTo>
                  <a:cubicBezTo>
                    <a:pt x="26384" y="110204"/>
                    <a:pt x="26194" y="122777"/>
                    <a:pt x="26194" y="124777"/>
                  </a:cubicBezTo>
                  <a:cubicBezTo>
                    <a:pt x="26194" y="130112"/>
                    <a:pt x="21908" y="134303"/>
                    <a:pt x="16669" y="13430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5" name="Forme libre : forme 134">
              <a:extLst>
                <a:ext uri="{FF2B5EF4-FFF2-40B4-BE49-F238E27FC236}">
                  <a16:creationId xmlns:a16="http://schemas.microsoft.com/office/drawing/2014/main" id="{CA4C6A4B-4708-4AAA-A427-0C579650286C}"/>
                </a:ext>
              </a:extLst>
            </p:cNvPr>
            <p:cNvSpPr/>
            <p:nvPr/>
          </p:nvSpPr>
          <p:spPr>
            <a:xfrm>
              <a:off x="7904797" y="4435344"/>
              <a:ext cx="133350" cy="76200"/>
            </a:xfrm>
            <a:custGeom>
              <a:avLst/>
              <a:gdLst>
                <a:gd name="connsiteX0" fmla="*/ 16669 w 133350"/>
                <a:gd name="connsiteY0" fmla="*/ 69723 h 76200"/>
                <a:gd name="connsiteX1" fmla="*/ 7144 w 133350"/>
                <a:gd name="connsiteY1" fmla="*/ 60198 h 76200"/>
                <a:gd name="connsiteX2" fmla="*/ 16669 w 133350"/>
                <a:gd name="connsiteY2" fmla="*/ 50673 h 76200"/>
                <a:gd name="connsiteX3" fmla="*/ 44672 w 133350"/>
                <a:gd name="connsiteY3" fmla="*/ 50292 h 76200"/>
                <a:gd name="connsiteX4" fmla="*/ 77915 w 133350"/>
                <a:gd name="connsiteY4" fmla="*/ 49911 h 76200"/>
                <a:gd name="connsiteX5" fmla="*/ 115252 w 133350"/>
                <a:gd name="connsiteY5" fmla="*/ 16669 h 76200"/>
                <a:gd name="connsiteX6" fmla="*/ 124777 w 133350"/>
                <a:gd name="connsiteY6" fmla="*/ 7144 h 76200"/>
                <a:gd name="connsiteX7" fmla="*/ 134302 w 133350"/>
                <a:gd name="connsiteY7" fmla="*/ 16669 h 76200"/>
                <a:gd name="connsiteX8" fmla="*/ 77915 w 133350"/>
                <a:gd name="connsiteY8" fmla="*/ 68961 h 76200"/>
                <a:gd name="connsiteX9" fmla="*/ 44958 w 133350"/>
                <a:gd name="connsiteY9" fmla="*/ 69342 h 76200"/>
                <a:gd name="connsiteX10" fmla="*/ 16669 w 133350"/>
                <a:gd name="connsiteY10" fmla="*/ 69723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3350" h="76200">
                  <a:moveTo>
                    <a:pt x="16669" y="69723"/>
                  </a:moveTo>
                  <a:cubicBezTo>
                    <a:pt x="11430" y="69723"/>
                    <a:pt x="7144" y="65437"/>
                    <a:pt x="7144" y="60198"/>
                  </a:cubicBezTo>
                  <a:cubicBezTo>
                    <a:pt x="7144" y="54959"/>
                    <a:pt x="11430" y="50673"/>
                    <a:pt x="16669" y="50673"/>
                  </a:cubicBezTo>
                  <a:cubicBezTo>
                    <a:pt x="18669" y="50673"/>
                    <a:pt x="31337" y="50482"/>
                    <a:pt x="44672" y="50292"/>
                  </a:cubicBezTo>
                  <a:cubicBezTo>
                    <a:pt x="59531" y="50102"/>
                    <a:pt x="75152" y="49911"/>
                    <a:pt x="77915" y="49911"/>
                  </a:cubicBezTo>
                  <a:cubicBezTo>
                    <a:pt x="113538" y="49911"/>
                    <a:pt x="115252" y="41910"/>
                    <a:pt x="115252" y="16669"/>
                  </a:cubicBezTo>
                  <a:cubicBezTo>
                    <a:pt x="115252" y="11430"/>
                    <a:pt x="119539" y="7144"/>
                    <a:pt x="124777" y="7144"/>
                  </a:cubicBezTo>
                  <a:cubicBezTo>
                    <a:pt x="130016" y="7144"/>
                    <a:pt x="134302" y="11430"/>
                    <a:pt x="134302" y="16669"/>
                  </a:cubicBezTo>
                  <a:cubicBezTo>
                    <a:pt x="134302" y="55721"/>
                    <a:pt x="120110" y="68961"/>
                    <a:pt x="77915" y="68961"/>
                  </a:cubicBezTo>
                  <a:cubicBezTo>
                    <a:pt x="75152" y="68961"/>
                    <a:pt x="59626" y="69152"/>
                    <a:pt x="44958" y="69342"/>
                  </a:cubicBezTo>
                  <a:cubicBezTo>
                    <a:pt x="31432" y="69532"/>
                    <a:pt x="18669" y="69723"/>
                    <a:pt x="16669" y="6972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pic>
        <p:nvPicPr>
          <p:cNvPr id="136" name="!!Graphique 128">
            <a:extLst>
              <a:ext uri="{FF2B5EF4-FFF2-40B4-BE49-F238E27FC236}">
                <a16:creationId xmlns:a16="http://schemas.microsoft.com/office/drawing/2014/main" id="{6C1B97BD-0730-4107-896C-E9130A326AD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846811" y="9397207"/>
            <a:ext cx="400050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133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!!Image 24">
            <a:extLst>
              <a:ext uri="{FF2B5EF4-FFF2-40B4-BE49-F238E27FC236}">
                <a16:creationId xmlns:a16="http://schemas.microsoft.com/office/drawing/2014/main" id="{E3F47F55-B88C-4A05-8C53-CCA9873A77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495" y="1315308"/>
            <a:ext cx="11451201" cy="5015154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57222A1-C16C-47D9-BF7D-215A5E33A3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732A3-3298-4B17-ABD6-6B679B23A20D}" type="slidenum">
              <a:rPr lang="en-GB" smtClean="0"/>
              <a:pPr/>
              <a:t>31</a:t>
            </a:fld>
            <a:endParaRPr lang="en-GB" dirty="0"/>
          </a:p>
        </p:txBody>
      </p:sp>
      <p:sp>
        <p:nvSpPr>
          <p:cNvPr id="29" name="!!ZoneTexte 2">
            <a:extLst>
              <a:ext uri="{FF2B5EF4-FFF2-40B4-BE49-F238E27FC236}">
                <a16:creationId xmlns:a16="http://schemas.microsoft.com/office/drawing/2014/main" id="{2E512FAA-5143-4043-87C5-5D7EDF85AB43}"/>
              </a:ext>
            </a:extLst>
          </p:cNvPr>
          <p:cNvSpPr txBox="1"/>
          <p:nvPr/>
        </p:nvSpPr>
        <p:spPr>
          <a:xfrm>
            <a:off x="390495" y="-1118335"/>
            <a:ext cx="114512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00" b="1" dirty="0">
                <a:solidFill>
                  <a:schemeClr val="accent3"/>
                </a:solidFill>
                <a:latin typeface="Arial" panose="020B0604020202020204" pitchFamily="34" charset="0"/>
              </a:rPr>
              <a:t>ALLAND &amp; ROBERT</a:t>
            </a:r>
          </a:p>
        </p:txBody>
      </p:sp>
      <p:sp>
        <p:nvSpPr>
          <p:cNvPr id="26" name="!!FUNCTIONAL PROPERTIES">
            <a:extLst>
              <a:ext uri="{FF2B5EF4-FFF2-40B4-BE49-F238E27FC236}">
                <a16:creationId xmlns:a16="http://schemas.microsoft.com/office/drawing/2014/main" id="{D3AA0011-E939-43D7-8AF8-23C38CAF0902}"/>
              </a:ext>
            </a:extLst>
          </p:cNvPr>
          <p:cNvSpPr txBox="1"/>
          <p:nvPr/>
        </p:nvSpPr>
        <p:spPr>
          <a:xfrm>
            <a:off x="390495" y="327950"/>
            <a:ext cx="114512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accent3"/>
                </a:solidFill>
                <a:latin typeface="Arial" panose="020B0604020202020204" pitchFamily="34" charset="0"/>
              </a:rPr>
              <a:t>FUNCTIONAL PROPERTIES</a:t>
            </a:r>
          </a:p>
        </p:txBody>
      </p:sp>
      <p:sp>
        <p:nvSpPr>
          <p:cNvPr id="27" name="!!Texturing agent">
            <a:extLst>
              <a:ext uri="{FF2B5EF4-FFF2-40B4-BE49-F238E27FC236}">
                <a16:creationId xmlns:a16="http://schemas.microsoft.com/office/drawing/2014/main" id="{E49FD4AD-D248-4C18-AB09-6B4C5FDA8AF6}"/>
              </a:ext>
            </a:extLst>
          </p:cNvPr>
          <p:cNvSpPr txBox="1"/>
          <p:nvPr/>
        </p:nvSpPr>
        <p:spPr>
          <a:xfrm>
            <a:off x="12593557" y="2419839"/>
            <a:ext cx="2858465" cy="15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700"/>
              </a:lnSpc>
            </a:pPr>
            <a:r>
              <a:rPr lang="en-US" sz="4000" b="1" dirty="0">
                <a:solidFill>
                  <a:schemeClr val="bg1"/>
                </a:solidFill>
                <a:latin typeface="+mj-lt"/>
              </a:rPr>
              <a:t>Protects</a:t>
            </a:r>
          </a:p>
          <a:p>
            <a:pPr algn="r">
              <a:lnSpc>
                <a:spcPts val="3700"/>
              </a:lnSpc>
            </a:pPr>
            <a:r>
              <a:rPr lang="en-US" sz="4000" b="1" dirty="0">
                <a:solidFill>
                  <a:schemeClr val="bg1"/>
                </a:solidFill>
                <a:latin typeface="+mj-lt"/>
              </a:rPr>
              <a:t>color of wines</a:t>
            </a:r>
          </a:p>
        </p:txBody>
      </p:sp>
      <p:sp>
        <p:nvSpPr>
          <p:cNvPr id="36" name="!!Influence...">
            <a:extLst>
              <a:ext uri="{FF2B5EF4-FFF2-40B4-BE49-F238E27FC236}">
                <a16:creationId xmlns:a16="http://schemas.microsoft.com/office/drawing/2014/main" id="{8D6614D9-7033-49D9-992C-01B133A46D6E}"/>
              </a:ext>
            </a:extLst>
          </p:cNvPr>
          <p:cNvSpPr txBox="1"/>
          <p:nvPr/>
        </p:nvSpPr>
        <p:spPr>
          <a:xfrm>
            <a:off x="12625720" y="4274149"/>
            <a:ext cx="296302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800"/>
              </a:lnSpc>
            </a:pPr>
            <a:r>
              <a:rPr lang="en-GB" sz="2500" dirty="0">
                <a:solidFill>
                  <a:schemeClr val="bg1"/>
                </a:solidFill>
              </a:rPr>
              <a:t>Colloidal protection</a:t>
            </a:r>
          </a:p>
          <a:p>
            <a:pPr algn="r">
              <a:lnSpc>
                <a:spcPts val="2800"/>
              </a:lnSpc>
            </a:pPr>
            <a:r>
              <a:rPr lang="en-GB" sz="2500" dirty="0">
                <a:solidFill>
                  <a:schemeClr val="bg1"/>
                </a:solidFill>
              </a:rPr>
              <a:t>and improvement</a:t>
            </a:r>
          </a:p>
          <a:p>
            <a:pPr algn="r">
              <a:lnSpc>
                <a:spcPts val="2800"/>
              </a:lnSpc>
            </a:pPr>
            <a:r>
              <a:rPr lang="en-GB" sz="2500" dirty="0">
                <a:solidFill>
                  <a:schemeClr val="bg1"/>
                </a:solidFill>
              </a:rPr>
              <a:t>of the mouth feel</a:t>
            </a:r>
          </a:p>
        </p:txBody>
      </p:sp>
      <p:sp>
        <p:nvSpPr>
          <p:cNvPr id="24" name="!!Ellipse 23">
            <a:extLst>
              <a:ext uri="{FF2B5EF4-FFF2-40B4-BE49-F238E27FC236}">
                <a16:creationId xmlns:a16="http://schemas.microsoft.com/office/drawing/2014/main" id="{5810AD17-6D6E-4293-B6EF-A2962DC7D4E5}"/>
              </a:ext>
            </a:extLst>
          </p:cNvPr>
          <p:cNvSpPr/>
          <p:nvPr/>
        </p:nvSpPr>
        <p:spPr>
          <a:xfrm>
            <a:off x="12412685" y="2036330"/>
            <a:ext cx="4024298" cy="402429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C6AB5ACB-1A1B-490C-B70B-5592706174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035783" y="3520819"/>
            <a:ext cx="397591" cy="753330"/>
          </a:xfrm>
          <a:prstGeom prst="rect">
            <a:avLst/>
          </a:prstGeom>
        </p:spPr>
      </p:pic>
      <p:sp>
        <p:nvSpPr>
          <p:cNvPr id="21" name="!!Forme libre : forme 42">
            <a:extLst>
              <a:ext uri="{FF2B5EF4-FFF2-40B4-BE49-F238E27FC236}">
                <a16:creationId xmlns:a16="http://schemas.microsoft.com/office/drawing/2014/main" id="{2D9B0FEB-0943-4F0E-A709-F3645412D691}"/>
              </a:ext>
            </a:extLst>
          </p:cNvPr>
          <p:cNvSpPr/>
          <p:nvPr/>
        </p:nvSpPr>
        <p:spPr>
          <a:xfrm rot="13500000">
            <a:off x="1341208" y="2226040"/>
            <a:ext cx="1567165" cy="1567170"/>
          </a:xfrm>
          <a:prstGeom prst="ellipse">
            <a:avLst/>
          </a:prstGeom>
          <a:solidFill>
            <a:schemeClr val="tx2"/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D63F670E-CE8B-47F2-B047-1CCE3ACE05CB}"/>
              </a:ext>
            </a:extLst>
          </p:cNvPr>
          <p:cNvSpPr/>
          <p:nvPr/>
        </p:nvSpPr>
        <p:spPr>
          <a:xfrm>
            <a:off x="1815317" y="1958906"/>
            <a:ext cx="639967" cy="63996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B503F31-15A1-4E5E-952E-B75EE5B7F722}"/>
              </a:ext>
            </a:extLst>
          </p:cNvPr>
          <p:cNvSpPr txBox="1"/>
          <p:nvPr/>
        </p:nvSpPr>
        <p:spPr>
          <a:xfrm>
            <a:off x="1598134" y="2732626"/>
            <a:ext cx="10743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cap="all" dirty="0">
                <a:solidFill>
                  <a:schemeClr val="bg1"/>
                </a:solidFill>
              </a:rPr>
              <a:t>Texturing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0C0BA242-5532-4020-8896-289908B34F2F}"/>
              </a:ext>
            </a:extLst>
          </p:cNvPr>
          <p:cNvSpPr txBox="1"/>
          <p:nvPr/>
        </p:nvSpPr>
        <p:spPr>
          <a:xfrm>
            <a:off x="1542830" y="3041258"/>
            <a:ext cx="11849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dirty="0">
                <a:solidFill>
                  <a:schemeClr val="bg1"/>
                </a:solidFill>
              </a:rPr>
              <a:t>Better textures</a:t>
            </a:r>
          </a:p>
          <a:p>
            <a:pPr algn="ctr">
              <a:lnSpc>
                <a:spcPts val="1200"/>
              </a:lnSpc>
            </a:pPr>
            <a:r>
              <a:rPr lang="en-US" sz="1200" dirty="0">
                <a:solidFill>
                  <a:schemeClr val="bg1"/>
                </a:solidFill>
              </a:rPr>
              <a:t>and hardness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2AB06F88-6ABF-4221-A528-1B3F068D11AE}"/>
              </a:ext>
            </a:extLst>
          </p:cNvPr>
          <p:cNvCxnSpPr/>
          <p:nvPr/>
        </p:nvCxnSpPr>
        <p:spPr>
          <a:xfrm>
            <a:off x="1689839" y="3009625"/>
            <a:ext cx="89092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!!Forme libre : B">
            <a:extLst>
              <a:ext uri="{FF2B5EF4-FFF2-40B4-BE49-F238E27FC236}">
                <a16:creationId xmlns:a16="http://schemas.microsoft.com/office/drawing/2014/main" id="{AC529ECD-987F-453D-BD6B-75E34553E11F}"/>
              </a:ext>
            </a:extLst>
          </p:cNvPr>
          <p:cNvSpPr/>
          <p:nvPr/>
        </p:nvSpPr>
        <p:spPr>
          <a:xfrm rot="13500000">
            <a:off x="3612365" y="2226041"/>
            <a:ext cx="1567165" cy="1567170"/>
          </a:xfrm>
          <a:prstGeom prst="ellipse">
            <a:avLst/>
          </a:prstGeom>
          <a:solidFill>
            <a:schemeClr val="tx2"/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!!ZoneTexte 39">
            <a:extLst>
              <a:ext uri="{FF2B5EF4-FFF2-40B4-BE49-F238E27FC236}">
                <a16:creationId xmlns:a16="http://schemas.microsoft.com/office/drawing/2014/main" id="{896CBEAE-F318-4145-A5C8-557EEC39D4E6}"/>
              </a:ext>
            </a:extLst>
          </p:cNvPr>
          <p:cNvSpPr txBox="1"/>
          <p:nvPr/>
        </p:nvSpPr>
        <p:spPr>
          <a:xfrm>
            <a:off x="3741050" y="2684166"/>
            <a:ext cx="1330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b="1" cap="all" dirty="0">
                <a:solidFill>
                  <a:schemeClr val="bg1"/>
                </a:solidFill>
              </a:rPr>
              <a:t>Mouthfeel</a:t>
            </a:r>
          </a:p>
          <a:p>
            <a:pPr algn="ctr">
              <a:lnSpc>
                <a:spcPts val="1200"/>
              </a:lnSpc>
            </a:pPr>
            <a:r>
              <a:rPr lang="en-US" sz="1200" b="1" cap="all" dirty="0">
                <a:solidFill>
                  <a:schemeClr val="bg1"/>
                </a:solidFill>
              </a:rPr>
              <a:t>Improvement</a:t>
            </a:r>
          </a:p>
        </p:txBody>
      </p:sp>
      <p:sp>
        <p:nvSpPr>
          <p:cNvPr id="41" name="!!ZoneTexte 40">
            <a:extLst>
              <a:ext uri="{FF2B5EF4-FFF2-40B4-BE49-F238E27FC236}">
                <a16:creationId xmlns:a16="http://schemas.microsoft.com/office/drawing/2014/main" id="{001ACE87-DF89-4335-B708-C7C959CDF794}"/>
              </a:ext>
            </a:extLst>
          </p:cNvPr>
          <p:cNvSpPr txBox="1"/>
          <p:nvPr/>
        </p:nvSpPr>
        <p:spPr>
          <a:xfrm>
            <a:off x="3742653" y="3101979"/>
            <a:ext cx="13276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Softening action</a:t>
            </a:r>
          </a:p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and longer taste</a:t>
            </a:r>
          </a:p>
        </p:txBody>
      </p:sp>
      <p:grpSp>
        <p:nvGrpSpPr>
          <p:cNvPr id="16" name="!!Graphique 14">
            <a:extLst>
              <a:ext uri="{FF2B5EF4-FFF2-40B4-BE49-F238E27FC236}">
                <a16:creationId xmlns:a16="http://schemas.microsoft.com/office/drawing/2014/main" id="{5BA57BF7-B388-49B5-8AFA-1F859648708E}"/>
              </a:ext>
            </a:extLst>
          </p:cNvPr>
          <p:cNvGrpSpPr/>
          <p:nvPr/>
        </p:nvGrpSpPr>
        <p:grpSpPr>
          <a:xfrm>
            <a:off x="1909669" y="2065388"/>
            <a:ext cx="390525" cy="504825"/>
            <a:chOff x="1539928" y="2167617"/>
            <a:chExt cx="390525" cy="504825"/>
          </a:xfrm>
          <a:solidFill>
            <a:schemeClr val="accent1"/>
          </a:solidFill>
        </p:grpSpPr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50408F58-31B8-454C-A800-99A8C9E041BD}"/>
                </a:ext>
              </a:extLst>
            </p:cNvPr>
            <p:cNvSpPr/>
            <p:nvPr/>
          </p:nvSpPr>
          <p:spPr>
            <a:xfrm>
              <a:off x="1856158" y="2358403"/>
              <a:ext cx="66675" cy="66675"/>
            </a:xfrm>
            <a:custGeom>
              <a:avLst/>
              <a:gdLst>
                <a:gd name="connsiteX0" fmla="*/ 36290 w 66675"/>
                <a:gd name="connsiteY0" fmla="*/ 7144 h 66675"/>
                <a:gd name="connsiteX1" fmla="*/ 7144 w 66675"/>
                <a:gd name="connsiteY1" fmla="*/ 36290 h 66675"/>
                <a:gd name="connsiteX2" fmla="*/ 36290 w 66675"/>
                <a:gd name="connsiteY2" fmla="*/ 65437 h 66675"/>
                <a:gd name="connsiteX3" fmla="*/ 65437 w 66675"/>
                <a:gd name="connsiteY3" fmla="*/ 36290 h 66675"/>
                <a:gd name="connsiteX4" fmla="*/ 36290 w 66675"/>
                <a:gd name="connsiteY4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36290" y="7144"/>
                  </a:moveTo>
                  <a:cubicBezTo>
                    <a:pt x="20193" y="7144"/>
                    <a:pt x="7144" y="20193"/>
                    <a:pt x="7144" y="36290"/>
                  </a:cubicBezTo>
                  <a:cubicBezTo>
                    <a:pt x="7144" y="52388"/>
                    <a:pt x="20193" y="65437"/>
                    <a:pt x="36290" y="65437"/>
                  </a:cubicBezTo>
                  <a:cubicBezTo>
                    <a:pt x="52388" y="65437"/>
                    <a:pt x="65437" y="52388"/>
                    <a:pt x="65437" y="36290"/>
                  </a:cubicBezTo>
                  <a:cubicBezTo>
                    <a:pt x="65532" y="20193"/>
                    <a:pt x="52483" y="7144"/>
                    <a:pt x="36290" y="7144"/>
                  </a:cubicBezTo>
                  <a:close/>
                </a:path>
              </a:pathLst>
            </a:custGeom>
            <a:solidFill>
              <a:srgbClr val="E3993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03CA398F-F099-4A55-925E-0CB90D38EE3B}"/>
                </a:ext>
              </a:extLst>
            </p:cNvPr>
            <p:cNvSpPr/>
            <p:nvPr/>
          </p:nvSpPr>
          <p:spPr>
            <a:xfrm>
              <a:off x="1532594" y="2160642"/>
              <a:ext cx="400050" cy="514350"/>
            </a:xfrm>
            <a:custGeom>
              <a:avLst/>
              <a:gdLst>
                <a:gd name="connsiteX0" fmla="*/ 395002 w 400050"/>
                <a:gd name="connsiteY0" fmla="*/ 260530 h 514350"/>
                <a:gd name="connsiteX1" fmla="*/ 380238 w 400050"/>
                <a:gd name="connsiteY1" fmla="*/ 259768 h 514350"/>
                <a:gd name="connsiteX2" fmla="*/ 351092 w 400050"/>
                <a:gd name="connsiteY2" fmla="*/ 265102 h 514350"/>
                <a:gd name="connsiteX3" fmla="*/ 328708 w 400050"/>
                <a:gd name="connsiteY3" fmla="*/ 270817 h 514350"/>
                <a:gd name="connsiteX4" fmla="*/ 316421 w 400050"/>
                <a:gd name="connsiteY4" fmla="*/ 285676 h 514350"/>
                <a:gd name="connsiteX5" fmla="*/ 268034 w 400050"/>
                <a:gd name="connsiteY5" fmla="*/ 315109 h 514350"/>
                <a:gd name="connsiteX6" fmla="*/ 251555 w 400050"/>
                <a:gd name="connsiteY6" fmla="*/ 305774 h 514350"/>
                <a:gd name="connsiteX7" fmla="*/ 236315 w 400050"/>
                <a:gd name="connsiteY7" fmla="*/ 265198 h 514350"/>
                <a:gd name="connsiteX8" fmla="*/ 240030 w 400050"/>
                <a:gd name="connsiteY8" fmla="*/ 250434 h 514350"/>
                <a:gd name="connsiteX9" fmla="*/ 287084 w 400050"/>
                <a:gd name="connsiteY9" fmla="*/ 212334 h 514350"/>
                <a:gd name="connsiteX10" fmla="*/ 338519 w 400050"/>
                <a:gd name="connsiteY10" fmla="*/ 204523 h 514350"/>
                <a:gd name="connsiteX11" fmla="*/ 345472 w 400050"/>
                <a:gd name="connsiteY11" fmla="*/ 206047 h 514350"/>
                <a:gd name="connsiteX12" fmla="*/ 359759 w 400050"/>
                <a:gd name="connsiteY12" fmla="*/ 202523 h 514350"/>
                <a:gd name="connsiteX13" fmla="*/ 369284 w 400050"/>
                <a:gd name="connsiteY13" fmla="*/ 204142 h 514350"/>
                <a:gd name="connsiteX14" fmla="*/ 378904 w 400050"/>
                <a:gd name="connsiteY14" fmla="*/ 197094 h 514350"/>
                <a:gd name="connsiteX15" fmla="*/ 385191 w 400050"/>
                <a:gd name="connsiteY15" fmla="*/ 179187 h 514350"/>
                <a:gd name="connsiteX16" fmla="*/ 368999 w 400050"/>
                <a:gd name="connsiteY16" fmla="*/ 164137 h 514350"/>
                <a:gd name="connsiteX17" fmla="*/ 305657 w 400050"/>
                <a:gd name="connsiteY17" fmla="*/ 157279 h 514350"/>
                <a:gd name="connsiteX18" fmla="*/ 260318 w 400050"/>
                <a:gd name="connsiteY18" fmla="*/ 169948 h 514350"/>
                <a:gd name="connsiteX19" fmla="*/ 222980 w 400050"/>
                <a:gd name="connsiteY19" fmla="*/ 194236 h 514350"/>
                <a:gd name="connsiteX20" fmla="*/ 214789 w 400050"/>
                <a:gd name="connsiteY20" fmla="*/ 198237 h 514350"/>
                <a:gd name="connsiteX21" fmla="*/ 217742 w 400050"/>
                <a:gd name="connsiteY21" fmla="*/ 186331 h 514350"/>
                <a:gd name="connsiteX22" fmla="*/ 271463 w 400050"/>
                <a:gd name="connsiteY22" fmla="*/ 110035 h 514350"/>
                <a:gd name="connsiteX23" fmla="*/ 286703 w 400050"/>
                <a:gd name="connsiteY23" fmla="*/ 82318 h 514350"/>
                <a:gd name="connsiteX24" fmla="*/ 275558 w 400050"/>
                <a:gd name="connsiteY24" fmla="*/ 62315 h 514350"/>
                <a:gd name="connsiteX25" fmla="*/ 266605 w 400050"/>
                <a:gd name="connsiteY25" fmla="*/ 60696 h 514350"/>
                <a:gd name="connsiteX26" fmla="*/ 270034 w 400050"/>
                <a:gd name="connsiteY26" fmla="*/ 26596 h 514350"/>
                <a:gd name="connsiteX27" fmla="*/ 259366 w 400050"/>
                <a:gd name="connsiteY27" fmla="*/ 8499 h 514350"/>
                <a:gd name="connsiteX28" fmla="*/ 238030 w 400050"/>
                <a:gd name="connsiteY28" fmla="*/ 14690 h 514350"/>
                <a:gd name="connsiteX29" fmla="*/ 190786 w 400050"/>
                <a:gd name="connsiteY29" fmla="*/ 70507 h 514350"/>
                <a:gd name="connsiteX30" fmla="*/ 168021 w 400050"/>
                <a:gd name="connsiteY30" fmla="*/ 108130 h 514350"/>
                <a:gd name="connsiteX31" fmla="*/ 121825 w 400050"/>
                <a:gd name="connsiteY31" fmla="*/ 222430 h 514350"/>
                <a:gd name="connsiteX32" fmla="*/ 110300 w 400050"/>
                <a:gd name="connsiteY32" fmla="*/ 255673 h 514350"/>
                <a:gd name="connsiteX33" fmla="*/ 105442 w 400050"/>
                <a:gd name="connsiteY33" fmla="*/ 337588 h 514350"/>
                <a:gd name="connsiteX34" fmla="*/ 95060 w 400050"/>
                <a:gd name="connsiteY34" fmla="*/ 358924 h 514350"/>
                <a:gd name="connsiteX35" fmla="*/ 7144 w 400050"/>
                <a:gd name="connsiteY35" fmla="*/ 431314 h 514350"/>
                <a:gd name="connsiteX36" fmla="*/ 125825 w 400050"/>
                <a:gd name="connsiteY36" fmla="*/ 511133 h 514350"/>
                <a:gd name="connsiteX37" fmla="*/ 127445 w 400050"/>
                <a:gd name="connsiteY37" fmla="*/ 509800 h 514350"/>
                <a:gd name="connsiteX38" fmla="*/ 196977 w 400050"/>
                <a:gd name="connsiteY38" fmla="*/ 441982 h 514350"/>
                <a:gd name="connsiteX39" fmla="*/ 210884 w 400050"/>
                <a:gd name="connsiteY39" fmla="*/ 435505 h 514350"/>
                <a:gd name="connsiteX40" fmla="*/ 262985 w 400050"/>
                <a:gd name="connsiteY40" fmla="*/ 411978 h 514350"/>
                <a:gd name="connsiteX41" fmla="*/ 328994 w 400050"/>
                <a:gd name="connsiteY41" fmla="*/ 353780 h 514350"/>
                <a:gd name="connsiteX42" fmla="*/ 353282 w 400050"/>
                <a:gd name="connsiteY42" fmla="*/ 323967 h 514350"/>
                <a:gd name="connsiteX43" fmla="*/ 379476 w 400050"/>
                <a:gd name="connsiteY43" fmla="*/ 290058 h 514350"/>
                <a:gd name="connsiteX44" fmla="*/ 393478 w 400050"/>
                <a:gd name="connsiteY44" fmla="*/ 273580 h 514350"/>
                <a:gd name="connsiteX45" fmla="*/ 395002 w 400050"/>
                <a:gd name="connsiteY45" fmla="*/ 260530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00050" h="514350">
                  <a:moveTo>
                    <a:pt x="395002" y="260530"/>
                  </a:moveTo>
                  <a:cubicBezTo>
                    <a:pt x="391573" y="255101"/>
                    <a:pt x="385953" y="255673"/>
                    <a:pt x="380238" y="259768"/>
                  </a:cubicBezTo>
                  <a:cubicBezTo>
                    <a:pt x="371570" y="266055"/>
                    <a:pt x="361474" y="269293"/>
                    <a:pt x="351092" y="265102"/>
                  </a:cubicBezTo>
                  <a:cubicBezTo>
                    <a:pt x="341662" y="261292"/>
                    <a:pt x="334899" y="264055"/>
                    <a:pt x="328708" y="270817"/>
                  </a:cubicBezTo>
                  <a:cubicBezTo>
                    <a:pt x="324326" y="275580"/>
                    <a:pt x="319183" y="280057"/>
                    <a:pt x="316421" y="285676"/>
                  </a:cubicBezTo>
                  <a:cubicBezTo>
                    <a:pt x="306419" y="305965"/>
                    <a:pt x="287369" y="310632"/>
                    <a:pt x="268034" y="315109"/>
                  </a:cubicBezTo>
                  <a:cubicBezTo>
                    <a:pt x="259937" y="317014"/>
                    <a:pt x="254413" y="314728"/>
                    <a:pt x="251555" y="305774"/>
                  </a:cubicBezTo>
                  <a:cubicBezTo>
                    <a:pt x="247174" y="292058"/>
                    <a:pt x="241745" y="278628"/>
                    <a:pt x="236315" y="265198"/>
                  </a:cubicBezTo>
                  <a:cubicBezTo>
                    <a:pt x="233839" y="259006"/>
                    <a:pt x="234506" y="254815"/>
                    <a:pt x="240030" y="250434"/>
                  </a:cubicBezTo>
                  <a:cubicBezTo>
                    <a:pt x="255937" y="238051"/>
                    <a:pt x="271558" y="225193"/>
                    <a:pt x="287084" y="212334"/>
                  </a:cubicBezTo>
                  <a:cubicBezTo>
                    <a:pt x="302705" y="199380"/>
                    <a:pt x="320231" y="199570"/>
                    <a:pt x="338519" y="204523"/>
                  </a:cubicBezTo>
                  <a:cubicBezTo>
                    <a:pt x="340804" y="205190"/>
                    <a:pt x="343186" y="205666"/>
                    <a:pt x="345472" y="206047"/>
                  </a:cubicBezTo>
                  <a:cubicBezTo>
                    <a:pt x="349758" y="203857"/>
                    <a:pt x="354616" y="202523"/>
                    <a:pt x="359759" y="202523"/>
                  </a:cubicBezTo>
                  <a:cubicBezTo>
                    <a:pt x="363093" y="202523"/>
                    <a:pt x="366236" y="203190"/>
                    <a:pt x="369284" y="204142"/>
                  </a:cubicBezTo>
                  <a:cubicBezTo>
                    <a:pt x="372713" y="202523"/>
                    <a:pt x="375857" y="200332"/>
                    <a:pt x="378904" y="197094"/>
                  </a:cubicBezTo>
                  <a:cubicBezTo>
                    <a:pt x="382905" y="192712"/>
                    <a:pt x="385763" y="184997"/>
                    <a:pt x="385191" y="179187"/>
                  </a:cubicBezTo>
                  <a:cubicBezTo>
                    <a:pt x="384334" y="170995"/>
                    <a:pt x="378333" y="165090"/>
                    <a:pt x="368999" y="164137"/>
                  </a:cubicBezTo>
                  <a:cubicBezTo>
                    <a:pt x="347853" y="162042"/>
                    <a:pt x="326422" y="161185"/>
                    <a:pt x="305657" y="157279"/>
                  </a:cubicBezTo>
                  <a:cubicBezTo>
                    <a:pt x="287655" y="153850"/>
                    <a:pt x="274034" y="160042"/>
                    <a:pt x="260318" y="169948"/>
                  </a:cubicBezTo>
                  <a:cubicBezTo>
                    <a:pt x="248317" y="178615"/>
                    <a:pt x="235553" y="186331"/>
                    <a:pt x="222980" y="194236"/>
                  </a:cubicBezTo>
                  <a:cubicBezTo>
                    <a:pt x="220409" y="195856"/>
                    <a:pt x="217551" y="196903"/>
                    <a:pt x="214789" y="198237"/>
                  </a:cubicBezTo>
                  <a:cubicBezTo>
                    <a:pt x="214598" y="192903"/>
                    <a:pt x="216313" y="189664"/>
                    <a:pt x="217742" y="186331"/>
                  </a:cubicBezTo>
                  <a:cubicBezTo>
                    <a:pt x="230600" y="157279"/>
                    <a:pt x="252603" y="134800"/>
                    <a:pt x="271463" y="110035"/>
                  </a:cubicBezTo>
                  <a:cubicBezTo>
                    <a:pt x="277844" y="101749"/>
                    <a:pt x="282893" y="92128"/>
                    <a:pt x="286703" y="82318"/>
                  </a:cubicBezTo>
                  <a:cubicBezTo>
                    <a:pt x="290417" y="72888"/>
                    <a:pt x="285179" y="64982"/>
                    <a:pt x="275558" y="62315"/>
                  </a:cubicBezTo>
                  <a:cubicBezTo>
                    <a:pt x="272701" y="61553"/>
                    <a:pt x="269748" y="61267"/>
                    <a:pt x="266605" y="60696"/>
                  </a:cubicBezTo>
                  <a:cubicBezTo>
                    <a:pt x="267843" y="48980"/>
                    <a:pt x="269462" y="37741"/>
                    <a:pt x="270034" y="26596"/>
                  </a:cubicBezTo>
                  <a:cubicBezTo>
                    <a:pt x="270415" y="18691"/>
                    <a:pt x="268224" y="11737"/>
                    <a:pt x="259366" y="8499"/>
                  </a:cubicBezTo>
                  <a:cubicBezTo>
                    <a:pt x="250412" y="5260"/>
                    <a:pt x="243745" y="8023"/>
                    <a:pt x="238030" y="14690"/>
                  </a:cubicBezTo>
                  <a:cubicBezTo>
                    <a:pt x="222123" y="33169"/>
                    <a:pt x="205740" y="51266"/>
                    <a:pt x="190786" y="70507"/>
                  </a:cubicBezTo>
                  <a:cubicBezTo>
                    <a:pt x="181832" y="82032"/>
                    <a:pt x="173736" y="94795"/>
                    <a:pt x="168021" y="108130"/>
                  </a:cubicBezTo>
                  <a:cubicBezTo>
                    <a:pt x="151829" y="145849"/>
                    <a:pt x="136970" y="184235"/>
                    <a:pt x="121825" y="222430"/>
                  </a:cubicBezTo>
                  <a:cubicBezTo>
                    <a:pt x="117443" y="233384"/>
                    <a:pt x="111538" y="244338"/>
                    <a:pt x="110300" y="255673"/>
                  </a:cubicBezTo>
                  <a:cubicBezTo>
                    <a:pt x="107347" y="282819"/>
                    <a:pt x="106299" y="310251"/>
                    <a:pt x="105442" y="337588"/>
                  </a:cubicBezTo>
                  <a:cubicBezTo>
                    <a:pt x="105156" y="346827"/>
                    <a:pt x="102203" y="353113"/>
                    <a:pt x="95060" y="358924"/>
                  </a:cubicBezTo>
                  <a:cubicBezTo>
                    <a:pt x="65532" y="382736"/>
                    <a:pt x="36290" y="407025"/>
                    <a:pt x="7144" y="431314"/>
                  </a:cubicBezTo>
                  <a:cubicBezTo>
                    <a:pt x="38481" y="467604"/>
                    <a:pt x="79343" y="495417"/>
                    <a:pt x="125825" y="511133"/>
                  </a:cubicBezTo>
                  <a:cubicBezTo>
                    <a:pt x="126397" y="510657"/>
                    <a:pt x="126968" y="510276"/>
                    <a:pt x="127445" y="509800"/>
                  </a:cubicBezTo>
                  <a:cubicBezTo>
                    <a:pt x="150876" y="487511"/>
                    <a:pt x="173641" y="464365"/>
                    <a:pt x="196977" y="441982"/>
                  </a:cubicBezTo>
                  <a:cubicBezTo>
                    <a:pt x="200501" y="438553"/>
                    <a:pt x="206026" y="435886"/>
                    <a:pt x="210884" y="435505"/>
                  </a:cubicBezTo>
                  <a:cubicBezTo>
                    <a:pt x="231267" y="433885"/>
                    <a:pt x="248031" y="425122"/>
                    <a:pt x="262985" y="411978"/>
                  </a:cubicBezTo>
                  <a:cubicBezTo>
                    <a:pt x="285083" y="392642"/>
                    <a:pt x="307562" y="373783"/>
                    <a:pt x="328994" y="353780"/>
                  </a:cubicBezTo>
                  <a:cubicBezTo>
                    <a:pt x="338233" y="345112"/>
                    <a:pt x="345377" y="334063"/>
                    <a:pt x="353282" y="323967"/>
                  </a:cubicBezTo>
                  <a:cubicBezTo>
                    <a:pt x="362141" y="312727"/>
                    <a:pt x="370618" y="301202"/>
                    <a:pt x="379476" y="290058"/>
                  </a:cubicBezTo>
                  <a:cubicBezTo>
                    <a:pt x="383953" y="284438"/>
                    <a:pt x="389763" y="279676"/>
                    <a:pt x="393478" y="273580"/>
                  </a:cubicBezTo>
                  <a:cubicBezTo>
                    <a:pt x="395764" y="269960"/>
                    <a:pt x="396907" y="263388"/>
                    <a:pt x="395002" y="260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42" name="!!Ellipse 41">
            <a:extLst>
              <a:ext uri="{FF2B5EF4-FFF2-40B4-BE49-F238E27FC236}">
                <a16:creationId xmlns:a16="http://schemas.microsoft.com/office/drawing/2014/main" id="{18E92841-8259-4972-AC16-DDF7471E5D8A}"/>
              </a:ext>
            </a:extLst>
          </p:cNvPr>
          <p:cNvSpPr/>
          <p:nvPr/>
        </p:nvSpPr>
        <p:spPr>
          <a:xfrm>
            <a:off x="4086474" y="1958904"/>
            <a:ext cx="639967" cy="63996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4" name="!!Graphique 43">
            <a:extLst>
              <a:ext uri="{FF2B5EF4-FFF2-40B4-BE49-F238E27FC236}">
                <a16:creationId xmlns:a16="http://schemas.microsoft.com/office/drawing/2014/main" id="{F57AD9A5-087C-46C2-A6A4-2413E1744B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99738" y="2108366"/>
            <a:ext cx="413439" cy="291503"/>
          </a:xfrm>
          <a:prstGeom prst="rect">
            <a:avLst/>
          </a:prstGeom>
        </p:spPr>
      </p:pic>
      <p:cxnSp>
        <p:nvCxnSpPr>
          <p:cNvPr id="45" name="!!Connecteur droit 44">
            <a:extLst>
              <a:ext uri="{FF2B5EF4-FFF2-40B4-BE49-F238E27FC236}">
                <a16:creationId xmlns:a16="http://schemas.microsoft.com/office/drawing/2014/main" id="{5F677DDD-1ACF-49CC-9153-74AE43490915}"/>
              </a:ext>
            </a:extLst>
          </p:cNvPr>
          <p:cNvCxnSpPr>
            <a:cxnSpLocks/>
          </p:cNvCxnSpPr>
          <p:nvPr/>
        </p:nvCxnSpPr>
        <p:spPr>
          <a:xfrm>
            <a:off x="3830059" y="3057979"/>
            <a:ext cx="11527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!!Forme libre : B">
            <a:extLst>
              <a:ext uri="{FF2B5EF4-FFF2-40B4-BE49-F238E27FC236}">
                <a16:creationId xmlns:a16="http://schemas.microsoft.com/office/drawing/2014/main" id="{203C646F-9328-4983-BB01-A9E451CC8A22}"/>
              </a:ext>
            </a:extLst>
          </p:cNvPr>
          <p:cNvSpPr/>
          <p:nvPr/>
        </p:nvSpPr>
        <p:spPr>
          <a:xfrm rot="13500000">
            <a:off x="5884886" y="2226041"/>
            <a:ext cx="1567165" cy="1567170"/>
          </a:xfrm>
          <a:prstGeom prst="ellipse">
            <a:avLst/>
          </a:prstGeom>
          <a:solidFill>
            <a:schemeClr val="tx2"/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2C865F2D-D824-49CD-B907-1DAB9B5C945B}"/>
              </a:ext>
            </a:extLst>
          </p:cNvPr>
          <p:cNvSpPr txBox="1"/>
          <p:nvPr/>
        </p:nvSpPr>
        <p:spPr>
          <a:xfrm>
            <a:off x="5986994" y="2806320"/>
            <a:ext cx="13839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b="1" cap="all" dirty="0">
                <a:solidFill>
                  <a:schemeClr val="bg1"/>
                </a:solidFill>
              </a:rPr>
              <a:t>Natural glue</a:t>
            </a:r>
          </a:p>
        </p:txBody>
      </p:sp>
      <p:sp>
        <p:nvSpPr>
          <p:cNvPr id="50" name="!!ZoneTexte 49">
            <a:extLst>
              <a:ext uri="{FF2B5EF4-FFF2-40B4-BE49-F238E27FC236}">
                <a16:creationId xmlns:a16="http://schemas.microsoft.com/office/drawing/2014/main" id="{62482405-9B00-4C48-80A0-A683F2671F50}"/>
              </a:ext>
            </a:extLst>
          </p:cNvPr>
          <p:cNvSpPr txBox="1"/>
          <p:nvPr/>
        </p:nvSpPr>
        <p:spPr>
          <a:xfrm>
            <a:off x="6007159" y="3073404"/>
            <a:ext cx="1343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Safe and organic</a:t>
            </a:r>
          </a:p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food adhesive</a:t>
            </a:r>
          </a:p>
        </p:txBody>
      </p:sp>
      <p:sp>
        <p:nvSpPr>
          <p:cNvPr id="51" name="!!Ellipse 50">
            <a:extLst>
              <a:ext uri="{FF2B5EF4-FFF2-40B4-BE49-F238E27FC236}">
                <a16:creationId xmlns:a16="http://schemas.microsoft.com/office/drawing/2014/main" id="{D95A0465-769F-446E-AAC6-FDCE7D93B637}"/>
              </a:ext>
            </a:extLst>
          </p:cNvPr>
          <p:cNvSpPr/>
          <p:nvPr/>
        </p:nvSpPr>
        <p:spPr>
          <a:xfrm>
            <a:off x="6358995" y="1958904"/>
            <a:ext cx="639967" cy="63996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3" name="!!Connecteur droit 52">
            <a:extLst>
              <a:ext uri="{FF2B5EF4-FFF2-40B4-BE49-F238E27FC236}">
                <a16:creationId xmlns:a16="http://schemas.microsoft.com/office/drawing/2014/main" id="{69E06085-4083-41C2-96B9-203D924B3F86}"/>
              </a:ext>
            </a:extLst>
          </p:cNvPr>
          <p:cNvCxnSpPr>
            <a:cxnSpLocks/>
          </p:cNvCxnSpPr>
          <p:nvPr/>
        </p:nvCxnSpPr>
        <p:spPr>
          <a:xfrm>
            <a:off x="6102580" y="3037883"/>
            <a:ext cx="11527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!!Graphique 58">
            <a:extLst>
              <a:ext uri="{FF2B5EF4-FFF2-40B4-BE49-F238E27FC236}">
                <a16:creationId xmlns:a16="http://schemas.microsoft.com/office/drawing/2014/main" id="{123F16AC-CE44-49D6-A894-6D7A82134395}"/>
              </a:ext>
            </a:extLst>
          </p:cNvPr>
          <p:cNvGrpSpPr/>
          <p:nvPr/>
        </p:nvGrpSpPr>
        <p:grpSpPr>
          <a:xfrm>
            <a:off x="6382270" y="2015862"/>
            <a:ext cx="526703" cy="568013"/>
            <a:chOff x="5602453" y="2181935"/>
            <a:chExt cx="485775" cy="523875"/>
          </a:xfrm>
        </p:grpSpPr>
        <p:sp>
          <p:nvSpPr>
            <p:cNvPr id="61" name="Forme libre : forme 60">
              <a:extLst>
                <a:ext uri="{FF2B5EF4-FFF2-40B4-BE49-F238E27FC236}">
                  <a16:creationId xmlns:a16="http://schemas.microsoft.com/office/drawing/2014/main" id="{19AB38BB-B6C2-4D3E-AF92-F49C2395939B}"/>
                </a:ext>
              </a:extLst>
            </p:cNvPr>
            <p:cNvSpPr/>
            <p:nvPr/>
          </p:nvSpPr>
          <p:spPr>
            <a:xfrm>
              <a:off x="5595309" y="2174740"/>
              <a:ext cx="476250" cy="209550"/>
            </a:xfrm>
            <a:custGeom>
              <a:avLst/>
              <a:gdLst>
                <a:gd name="connsiteX0" fmla="*/ 478155 w 476250"/>
                <a:gd name="connsiteY0" fmla="*/ 107969 h 209550"/>
                <a:gd name="connsiteX1" fmla="*/ 214884 w 476250"/>
                <a:gd name="connsiteY1" fmla="*/ 7290 h 209550"/>
                <a:gd name="connsiteX2" fmla="*/ 148876 w 476250"/>
                <a:gd name="connsiteY2" fmla="*/ 12529 h 209550"/>
                <a:gd name="connsiteX3" fmla="*/ 7144 w 476250"/>
                <a:gd name="connsiteY3" fmla="*/ 211601 h 209550"/>
                <a:gd name="connsiteX4" fmla="*/ 215932 w 476250"/>
                <a:gd name="connsiteY4" fmla="*/ 149879 h 209550"/>
                <a:gd name="connsiteX5" fmla="*/ 229743 w 476250"/>
                <a:gd name="connsiteY5" fmla="*/ 150451 h 209550"/>
                <a:gd name="connsiteX6" fmla="*/ 344329 w 476250"/>
                <a:gd name="connsiteY6" fmla="*/ 185407 h 209550"/>
                <a:gd name="connsiteX7" fmla="*/ 462629 w 476250"/>
                <a:gd name="connsiteY7" fmla="*/ 166167 h 209550"/>
                <a:gd name="connsiteX8" fmla="*/ 466630 w 476250"/>
                <a:gd name="connsiteY8" fmla="*/ 112541 h 209550"/>
                <a:gd name="connsiteX9" fmla="*/ 478155 w 476250"/>
                <a:gd name="connsiteY9" fmla="*/ 107969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250" h="209550">
                  <a:moveTo>
                    <a:pt x="478155" y="107969"/>
                  </a:moveTo>
                  <a:cubicBezTo>
                    <a:pt x="451390" y="102254"/>
                    <a:pt x="279749" y="14529"/>
                    <a:pt x="214884" y="7290"/>
                  </a:cubicBezTo>
                  <a:cubicBezTo>
                    <a:pt x="197739" y="6528"/>
                    <a:pt x="174403" y="8814"/>
                    <a:pt x="148876" y="12529"/>
                  </a:cubicBezTo>
                  <a:cubicBezTo>
                    <a:pt x="74771" y="52629"/>
                    <a:pt x="21146" y="125400"/>
                    <a:pt x="7144" y="211601"/>
                  </a:cubicBezTo>
                  <a:lnTo>
                    <a:pt x="215932" y="149879"/>
                  </a:lnTo>
                  <a:cubicBezTo>
                    <a:pt x="220504" y="148546"/>
                    <a:pt x="225647" y="147974"/>
                    <a:pt x="229743" y="150451"/>
                  </a:cubicBezTo>
                  <a:cubicBezTo>
                    <a:pt x="249079" y="162166"/>
                    <a:pt x="292608" y="181693"/>
                    <a:pt x="344329" y="185407"/>
                  </a:cubicBezTo>
                  <a:cubicBezTo>
                    <a:pt x="379857" y="187979"/>
                    <a:pt x="426911" y="191503"/>
                    <a:pt x="462629" y="166167"/>
                  </a:cubicBezTo>
                  <a:cubicBezTo>
                    <a:pt x="471202" y="160071"/>
                    <a:pt x="483870" y="129781"/>
                    <a:pt x="466630" y="112541"/>
                  </a:cubicBezTo>
                  <a:cubicBezTo>
                    <a:pt x="466725" y="112541"/>
                    <a:pt x="476822" y="112636"/>
                    <a:pt x="478155" y="107969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2" name="Forme libre : forme 61">
              <a:extLst>
                <a:ext uri="{FF2B5EF4-FFF2-40B4-BE49-F238E27FC236}">
                  <a16:creationId xmlns:a16="http://schemas.microsoft.com/office/drawing/2014/main" id="{E0034092-5468-4B9A-85EC-C38C0DB4566F}"/>
                </a:ext>
              </a:extLst>
            </p:cNvPr>
            <p:cNvSpPr/>
            <p:nvPr/>
          </p:nvSpPr>
          <p:spPr>
            <a:xfrm>
              <a:off x="5712943" y="2514909"/>
              <a:ext cx="371475" cy="190500"/>
            </a:xfrm>
            <a:custGeom>
              <a:avLst/>
              <a:gdLst>
                <a:gd name="connsiteX0" fmla="*/ 354425 w 371475"/>
                <a:gd name="connsiteY0" fmla="*/ 27547 h 190500"/>
                <a:gd name="connsiteX1" fmla="*/ 207264 w 371475"/>
                <a:gd name="connsiteY1" fmla="*/ 16879 h 190500"/>
                <a:gd name="connsiteX2" fmla="*/ 98012 w 371475"/>
                <a:gd name="connsiteY2" fmla="*/ 94984 h 190500"/>
                <a:gd name="connsiteX3" fmla="*/ 7144 w 371475"/>
                <a:gd name="connsiteY3" fmla="*/ 145562 h 190500"/>
                <a:gd name="connsiteX4" fmla="*/ 161544 w 371475"/>
                <a:gd name="connsiteY4" fmla="*/ 192615 h 190500"/>
                <a:gd name="connsiteX5" fmla="*/ 210503 w 371475"/>
                <a:gd name="connsiteY5" fmla="*/ 188234 h 190500"/>
                <a:gd name="connsiteX6" fmla="*/ 225552 w 371475"/>
                <a:gd name="connsiteY6" fmla="*/ 175470 h 190500"/>
                <a:gd name="connsiteX7" fmla="*/ 365093 w 371475"/>
                <a:gd name="connsiteY7" fmla="*/ 66218 h 190500"/>
                <a:gd name="connsiteX8" fmla="*/ 354425 w 371475"/>
                <a:gd name="connsiteY8" fmla="*/ 27547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1475" h="190500">
                  <a:moveTo>
                    <a:pt x="354425" y="27547"/>
                  </a:moveTo>
                  <a:cubicBezTo>
                    <a:pt x="321850" y="-5029"/>
                    <a:pt x="244411" y="9354"/>
                    <a:pt x="207264" y="16879"/>
                  </a:cubicBezTo>
                  <a:cubicBezTo>
                    <a:pt x="170116" y="24404"/>
                    <a:pt x="124968" y="68123"/>
                    <a:pt x="98012" y="94984"/>
                  </a:cubicBezTo>
                  <a:cubicBezTo>
                    <a:pt x="87058" y="105938"/>
                    <a:pt x="48673" y="125845"/>
                    <a:pt x="7144" y="145562"/>
                  </a:cubicBezTo>
                  <a:cubicBezTo>
                    <a:pt x="51244" y="175280"/>
                    <a:pt x="104394" y="192615"/>
                    <a:pt x="161544" y="192615"/>
                  </a:cubicBezTo>
                  <a:cubicBezTo>
                    <a:pt x="178213" y="192615"/>
                    <a:pt x="194596" y="191091"/>
                    <a:pt x="210503" y="188234"/>
                  </a:cubicBezTo>
                  <a:lnTo>
                    <a:pt x="225552" y="175470"/>
                  </a:lnTo>
                  <a:lnTo>
                    <a:pt x="365093" y="66218"/>
                  </a:lnTo>
                  <a:cubicBezTo>
                    <a:pt x="365093" y="66218"/>
                    <a:pt x="387001" y="60122"/>
                    <a:pt x="354425" y="27547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3" name="Forme libre : forme 62">
              <a:extLst>
                <a:ext uri="{FF2B5EF4-FFF2-40B4-BE49-F238E27FC236}">
                  <a16:creationId xmlns:a16="http://schemas.microsoft.com/office/drawing/2014/main" id="{B5816BC6-682E-4A6A-B169-3A92EA8696B2}"/>
                </a:ext>
              </a:extLst>
            </p:cNvPr>
            <p:cNvSpPr/>
            <p:nvPr/>
          </p:nvSpPr>
          <p:spPr>
            <a:xfrm>
              <a:off x="5908491" y="2324412"/>
              <a:ext cx="171450" cy="238125"/>
            </a:xfrm>
            <a:custGeom>
              <a:avLst/>
              <a:gdLst>
                <a:gd name="connsiteX0" fmla="*/ 31432 w 171450"/>
                <a:gd name="connsiteY0" fmla="*/ 25735 h 238125"/>
                <a:gd name="connsiteX1" fmla="*/ 118300 w 171450"/>
                <a:gd name="connsiteY1" fmla="*/ 7161 h 238125"/>
                <a:gd name="connsiteX2" fmla="*/ 146780 w 171450"/>
                <a:gd name="connsiteY2" fmla="*/ 16210 h 238125"/>
                <a:gd name="connsiteX3" fmla="*/ 134684 w 171450"/>
                <a:gd name="connsiteY3" fmla="*/ 36879 h 238125"/>
                <a:gd name="connsiteX4" fmla="*/ 81534 w 171450"/>
                <a:gd name="connsiteY4" fmla="*/ 69740 h 238125"/>
                <a:gd name="connsiteX5" fmla="*/ 96679 w 171450"/>
                <a:gd name="connsiteY5" fmla="*/ 168324 h 238125"/>
                <a:gd name="connsiteX6" fmla="*/ 153543 w 171450"/>
                <a:gd name="connsiteY6" fmla="*/ 212711 h 238125"/>
                <a:gd name="connsiteX7" fmla="*/ 148590 w 171450"/>
                <a:gd name="connsiteY7" fmla="*/ 238904 h 238125"/>
                <a:gd name="connsiteX8" fmla="*/ 7144 w 171450"/>
                <a:gd name="connsiteY8" fmla="*/ 206996 h 238125"/>
                <a:gd name="connsiteX9" fmla="*/ 53054 w 171450"/>
                <a:gd name="connsiteY9" fmla="*/ 91267 h 238125"/>
                <a:gd name="connsiteX10" fmla="*/ 31432 w 171450"/>
                <a:gd name="connsiteY10" fmla="*/ 25735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1450" h="238125">
                  <a:moveTo>
                    <a:pt x="31432" y="25735"/>
                  </a:moveTo>
                  <a:cubicBezTo>
                    <a:pt x="31432" y="25735"/>
                    <a:pt x="81343" y="7923"/>
                    <a:pt x="118300" y="7161"/>
                  </a:cubicBezTo>
                  <a:cubicBezTo>
                    <a:pt x="139922" y="6685"/>
                    <a:pt x="146780" y="16210"/>
                    <a:pt x="146780" y="16210"/>
                  </a:cubicBezTo>
                  <a:cubicBezTo>
                    <a:pt x="146780" y="16210"/>
                    <a:pt x="153257" y="28497"/>
                    <a:pt x="134684" y="36879"/>
                  </a:cubicBezTo>
                  <a:cubicBezTo>
                    <a:pt x="116110" y="45261"/>
                    <a:pt x="88773" y="52214"/>
                    <a:pt x="81534" y="69740"/>
                  </a:cubicBezTo>
                  <a:cubicBezTo>
                    <a:pt x="69628" y="98696"/>
                    <a:pt x="90392" y="157275"/>
                    <a:pt x="96679" y="168324"/>
                  </a:cubicBezTo>
                  <a:cubicBezTo>
                    <a:pt x="102965" y="179468"/>
                    <a:pt x="111823" y="197566"/>
                    <a:pt x="153543" y="212711"/>
                  </a:cubicBezTo>
                  <a:cubicBezTo>
                    <a:pt x="195263" y="227855"/>
                    <a:pt x="156591" y="238904"/>
                    <a:pt x="148590" y="238904"/>
                  </a:cubicBezTo>
                  <a:cubicBezTo>
                    <a:pt x="140589" y="238904"/>
                    <a:pt x="61341" y="239285"/>
                    <a:pt x="7144" y="206996"/>
                  </a:cubicBezTo>
                  <a:cubicBezTo>
                    <a:pt x="42005" y="176230"/>
                    <a:pt x="58769" y="129653"/>
                    <a:pt x="53054" y="91267"/>
                  </a:cubicBezTo>
                  <a:cubicBezTo>
                    <a:pt x="46577" y="47642"/>
                    <a:pt x="31432" y="25735"/>
                    <a:pt x="31432" y="25735"/>
                  </a:cubicBezTo>
                  <a:close/>
                </a:path>
              </a:pathLst>
            </a:custGeom>
            <a:solidFill>
              <a:srgbClr val="E3993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64" name="!!Forme libre : B">
            <a:extLst>
              <a:ext uri="{FF2B5EF4-FFF2-40B4-BE49-F238E27FC236}">
                <a16:creationId xmlns:a16="http://schemas.microsoft.com/office/drawing/2014/main" id="{A8444AD3-0517-4369-8E6A-CA6A8F5052B7}"/>
              </a:ext>
            </a:extLst>
          </p:cNvPr>
          <p:cNvSpPr/>
          <p:nvPr/>
        </p:nvSpPr>
        <p:spPr>
          <a:xfrm rot="13500000">
            <a:off x="8155100" y="2226041"/>
            <a:ext cx="1567165" cy="1567170"/>
          </a:xfrm>
          <a:prstGeom prst="ellipse">
            <a:avLst/>
          </a:prstGeom>
          <a:solidFill>
            <a:schemeClr val="tx2"/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!!ZoneTexte 64">
            <a:extLst>
              <a:ext uri="{FF2B5EF4-FFF2-40B4-BE49-F238E27FC236}">
                <a16:creationId xmlns:a16="http://schemas.microsoft.com/office/drawing/2014/main" id="{58664347-F1F4-458B-BB7A-41B60ACB3E85}"/>
              </a:ext>
            </a:extLst>
          </p:cNvPr>
          <p:cNvSpPr txBox="1"/>
          <p:nvPr/>
        </p:nvSpPr>
        <p:spPr>
          <a:xfrm>
            <a:off x="8408018" y="2711089"/>
            <a:ext cx="10823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b="1" cap="all" dirty="0">
                <a:solidFill>
                  <a:schemeClr val="bg1"/>
                </a:solidFill>
              </a:rPr>
              <a:t>Extrusion</a:t>
            </a:r>
          </a:p>
        </p:txBody>
      </p:sp>
      <p:sp>
        <p:nvSpPr>
          <p:cNvPr id="66" name="!!ZoneTexte 65">
            <a:extLst>
              <a:ext uri="{FF2B5EF4-FFF2-40B4-BE49-F238E27FC236}">
                <a16:creationId xmlns:a16="http://schemas.microsoft.com/office/drawing/2014/main" id="{EF6A48BC-98E9-49AD-AEDC-D64C71BE261D}"/>
              </a:ext>
            </a:extLst>
          </p:cNvPr>
          <p:cNvSpPr txBox="1"/>
          <p:nvPr/>
        </p:nvSpPr>
        <p:spPr>
          <a:xfrm>
            <a:off x="8191613" y="2978173"/>
            <a:ext cx="151515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Processing aid,</a:t>
            </a:r>
          </a:p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gustatory sensation</a:t>
            </a:r>
          </a:p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improver</a:t>
            </a:r>
          </a:p>
        </p:txBody>
      </p:sp>
      <p:sp>
        <p:nvSpPr>
          <p:cNvPr id="67" name="!!Ellipse 66">
            <a:extLst>
              <a:ext uri="{FF2B5EF4-FFF2-40B4-BE49-F238E27FC236}">
                <a16:creationId xmlns:a16="http://schemas.microsoft.com/office/drawing/2014/main" id="{FD3E06B2-471D-47A0-B900-1085CAE17DFB}"/>
              </a:ext>
            </a:extLst>
          </p:cNvPr>
          <p:cNvSpPr/>
          <p:nvPr/>
        </p:nvSpPr>
        <p:spPr>
          <a:xfrm>
            <a:off x="8629209" y="1958904"/>
            <a:ext cx="639967" cy="63996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8" name="!!Connecteur droit 67">
            <a:extLst>
              <a:ext uri="{FF2B5EF4-FFF2-40B4-BE49-F238E27FC236}">
                <a16:creationId xmlns:a16="http://schemas.microsoft.com/office/drawing/2014/main" id="{29DBF1F2-FBF8-4A06-9019-FB1450D951BE}"/>
              </a:ext>
            </a:extLst>
          </p:cNvPr>
          <p:cNvCxnSpPr>
            <a:cxnSpLocks/>
          </p:cNvCxnSpPr>
          <p:nvPr/>
        </p:nvCxnSpPr>
        <p:spPr>
          <a:xfrm>
            <a:off x="8497324" y="2942652"/>
            <a:ext cx="9037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!!Forme libre : B">
            <a:extLst>
              <a:ext uri="{FF2B5EF4-FFF2-40B4-BE49-F238E27FC236}">
                <a16:creationId xmlns:a16="http://schemas.microsoft.com/office/drawing/2014/main" id="{9A73EAB8-865C-4251-8291-48A0D06F084F}"/>
              </a:ext>
            </a:extLst>
          </p:cNvPr>
          <p:cNvSpPr/>
          <p:nvPr/>
        </p:nvSpPr>
        <p:spPr>
          <a:xfrm rot="13500000">
            <a:off x="2459128" y="4419889"/>
            <a:ext cx="1567165" cy="1567170"/>
          </a:xfrm>
          <a:prstGeom prst="ellipse">
            <a:avLst/>
          </a:prstGeom>
          <a:solidFill>
            <a:schemeClr val="tx2"/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!!ZoneTexte 76">
            <a:extLst>
              <a:ext uri="{FF2B5EF4-FFF2-40B4-BE49-F238E27FC236}">
                <a16:creationId xmlns:a16="http://schemas.microsoft.com/office/drawing/2014/main" id="{74A5736E-F7AF-4D59-8EE2-A22AF44E9B3B}"/>
              </a:ext>
            </a:extLst>
          </p:cNvPr>
          <p:cNvSpPr txBox="1"/>
          <p:nvPr/>
        </p:nvSpPr>
        <p:spPr>
          <a:xfrm>
            <a:off x="2744015" y="4878014"/>
            <a:ext cx="9973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b="1" cap="all" dirty="0">
                <a:solidFill>
                  <a:schemeClr val="bg1"/>
                </a:solidFill>
              </a:rPr>
              <a:t>Emulsion</a:t>
            </a:r>
          </a:p>
        </p:txBody>
      </p:sp>
      <p:sp>
        <p:nvSpPr>
          <p:cNvPr id="78" name="!!ZoneTexte 77">
            <a:extLst>
              <a:ext uri="{FF2B5EF4-FFF2-40B4-BE49-F238E27FC236}">
                <a16:creationId xmlns:a16="http://schemas.microsoft.com/office/drawing/2014/main" id="{B8CC6AA4-2E10-4B92-B985-D19BA5C7E415}"/>
              </a:ext>
            </a:extLst>
          </p:cNvPr>
          <p:cNvSpPr txBox="1"/>
          <p:nvPr/>
        </p:nvSpPr>
        <p:spPr>
          <a:xfrm>
            <a:off x="2579708" y="5176429"/>
            <a:ext cx="132600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Emulsifying</a:t>
            </a:r>
          </a:p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properties</a:t>
            </a:r>
          </a:p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and stabilization </a:t>
            </a:r>
          </a:p>
        </p:txBody>
      </p:sp>
      <p:sp>
        <p:nvSpPr>
          <p:cNvPr id="79" name="!!Ellipse 78">
            <a:extLst>
              <a:ext uri="{FF2B5EF4-FFF2-40B4-BE49-F238E27FC236}">
                <a16:creationId xmlns:a16="http://schemas.microsoft.com/office/drawing/2014/main" id="{FCE80A6D-048B-4920-9B00-588FC68A8EEC}"/>
              </a:ext>
            </a:extLst>
          </p:cNvPr>
          <p:cNvSpPr/>
          <p:nvPr/>
        </p:nvSpPr>
        <p:spPr>
          <a:xfrm>
            <a:off x="2922727" y="4152752"/>
            <a:ext cx="639967" cy="63996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1" name="!!Connecteur droit 80">
            <a:extLst>
              <a:ext uri="{FF2B5EF4-FFF2-40B4-BE49-F238E27FC236}">
                <a16:creationId xmlns:a16="http://schemas.microsoft.com/office/drawing/2014/main" id="{FE8A28C2-29A0-4D81-8C46-54C45702C7A1}"/>
              </a:ext>
            </a:extLst>
          </p:cNvPr>
          <p:cNvCxnSpPr>
            <a:cxnSpLocks/>
          </p:cNvCxnSpPr>
          <p:nvPr/>
        </p:nvCxnSpPr>
        <p:spPr>
          <a:xfrm>
            <a:off x="2666312" y="5136500"/>
            <a:ext cx="11527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!!Forme libre : B">
            <a:extLst>
              <a:ext uri="{FF2B5EF4-FFF2-40B4-BE49-F238E27FC236}">
                <a16:creationId xmlns:a16="http://schemas.microsoft.com/office/drawing/2014/main" id="{94E2BD24-1257-4599-8949-DD67262DF8F4}"/>
              </a:ext>
            </a:extLst>
          </p:cNvPr>
          <p:cNvSpPr/>
          <p:nvPr/>
        </p:nvSpPr>
        <p:spPr>
          <a:xfrm rot="13500000">
            <a:off x="4731649" y="4419889"/>
            <a:ext cx="1567165" cy="1567170"/>
          </a:xfrm>
          <a:prstGeom prst="ellipse">
            <a:avLst/>
          </a:prstGeom>
          <a:solidFill>
            <a:schemeClr val="tx2"/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!!ZoneTexte 82">
            <a:extLst>
              <a:ext uri="{FF2B5EF4-FFF2-40B4-BE49-F238E27FC236}">
                <a16:creationId xmlns:a16="http://schemas.microsoft.com/office/drawing/2014/main" id="{9703B582-C0E1-48A6-A486-38E07ED1B056}"/>
              </a:ext>
            </a:extLst>
          </p:cNvPr>
          <p:cNvSpPr txBox="1"/>
          <p:nvPr/>
        </p:nvSpPr>
        <p:spPr>
          <a:xfrm>
            <a:off x="4910739" y="4848092"/>
            <a:ext cx="12089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b="1" cap="all" dirty="0">
                <a:solidFill>
                  <a:schemeClr val="bg1"/>
                </a:solidFill>
              </a:rPr>
              <a:t>Fiber</a:t>
            </a:r>
          </a:p>
          <a:p>
            <a:pPr algn="ctr">
              <a:lnSpc>
                <a:spcPts val="1200"/>
              </a:lnSpc>
            </a:pPr>
            <a:r>
              <a:rPr lang="en-US" sz="1200" b="1" cap="all" dirty="0">
                <a:solidFill>
                  <a:schemeClr val="bg1"/>
                </a:solidFill>
              </a:rPr>
              <a:t>enrichment</a:t>
            </a:r>
          </a:p>
        </p:txBody>
      </p:sp>
      <p:sp>
        <p:nvSpPr>
          <p:cNvPr id="84" name="!!ZoneTexte 83">
            <a:extLst>
              <a:ext uri="{FF2B5EF4-FFF2-40B4-BE49-F238E27FC236}">
                <a16:creationId xmlns:a16="http://schemas.microsoft.com/office/drawing/2014/main" id="{27804346-AA63-4CF8-AF40-4977CF79C6A4}"/>
              </a:ext>
            </a:extLst>
          </p:cNvPr>
          <p:cNvSpPr txBox="1"/>
          <p:nvPr/>
        </p:nvSpPr>
        <p:spPr>
          <a:xfrm>
            <a:off x="4804139" y="5248202"/>
            <a:ext cx="14221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GB" sz="1200" b="1" dirty="0">
                <a:solidFill>
                  <a:schemeClr val="bg1"/>
                </a:solidFill>
              </a:rPr>
              <a:t>90</a:t>
            </a:r>
            <a:r>
              <a:rPr lang="en-GB" sz="1050" b="1" dirty="0">
                <a:solidFill>
                  <a:schemeClr val="bg1"/>
                </a:solidFill>
              </a:rPr>
              <a:t>%</a:t>
            </a:r>
            <a:r>
              <a:rPr lang="en-GB" sz="1200" b="1" dirty="0">
                <a:solidFill>
                  <a:schemeClr val="bg1"/>
                </a:solidFill>
              </a:rPr>
              <a:t> </a:t>
            </a:r>
            <a:r>
              <a:rPr lang="en-GB" sz="1200" dirty="0">
                <a:solidFill>
                  <a:schemeClr val="bg1"/>
                </a:solidFill>
              </a:rPr>
              <a:t>fiber content,</a:t>
            </a:r>
          </a:p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highly soluble</a:t>
            </a:r>
          </a:p>
        </p:txBody>
      </p:sp>
      <p:sp>
        <p:nvSpPr>
          <p:cNvPr id="85" name="!!Ellipse 84">
            <a:extLst>
              <a:ext uri="{FF2B5EF4-FFF2-40B4-BE49-F238E27FC236}">
                <a16:creationId xmlns:a16="http://schemas.microsoft.com/office/drawing/2014/main" id="{ED3E21F8-956C-4AD7-BFC8-1571C189D312}"/>
              </a:ext>
            </a:extLst>
          </p:cNvPr>
          <p:cNvSpPr/>
          <p:nvPr/>
        </p:nvSpPr>
        <p:spPr>
          <a:xfrm>
            <a:off x="5195248" y="4152752"/>
            <a:ext cx="639967" cy="63996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6" name="!!Connecteur droit 85">
            <a:extLst>
              <a:ext uri="{FF2B5EF4-FFF2-40B4-BE49-F238E27FC236}">
                <a16:creationId xmlns:a16="http://schemas.microsoft.com/office/drawing/2014/main" id="{5412F400-8666-44E5-A041-7628940E2FC9}"/>
              </a:ext>
            </a:extLst>
          </p:cNvPr>
          <p:cNvCxnSpPr>
            <a:cxnSpLocks/>
          </p:cNvCxnSpPr>
          <p:nvPr/>
        </p:nvCxnSpPr>
        <p:spPr>
          <a:xfrm>
            <a:off x="5007930" y="5231731"/>
            <a:ext cx="10052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!!!!Forme libre : B">
            <a:extLst>
              <a:ext uri="{FF2B5EF4-FFF2-40B4-BE49-F238E27FC236}">
                <a16:creationId xmlns:a16="http://schemas.microsoft.com/office/drawing/2014/main" id="{651BAC41-7D32-40DE-A5BE-9083F2EDBAED}"/>
              </a:ext>
            </a:extLst>
          </p:cNvPr>
          <p:cNvSpPr/>
          <p:nvPr/>
        </p:nvSpPr>
        <p:spPr>
          <a:xfrm rot="13500000">
            <a:off x="7001863" y="4419889"/>
            <a:ext cx="1567165" cy="1567170"/>
          </a:xfrm>
          <a:prstGeom prst="ellipse">
            <a:avLst/>
          </a:prstGeom>
          <a:solidFill>
            <a:schemeClr val="tx2"/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!!ZoneTexte 91">
            <a:extLst>
              <a:ext uri="{FF2B5EF4-FFF2-40B4-BE49-F238E27FC236}">
                <a16:creationId xmlns:a16="http://schemas.microsoft.com/office/drawing/2014/main" id="{70649AFC-ACB7-41C8-9BF2-D1FE94C7F0D2}"/>
              </a:ext>
            </a:extLst>
          </p:cNvPr>
          <p:cNvSpPr txBox="1"/>
          <p:nvPr/>
        </p:nvSpPr>
        <p:spPr>
          <a:xfrm>
            <a:off x="7343753" y="4904937"/>
            <a:ext cx="8833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b="1" cap="all" dirty="0">
                <a:solidFill>
                  <a:schemeClr val="bg1"/>
                </a:solidFill>
              </a:rPr>
              <a:t>Coating</a:t>
            </a:r>
          </a:p>
          <a:p>
            <a:pPr algn="ctr">
              <a:lnSpc>
                <a:spcPts val="1200"/>
              </a:lnSpc>
            </a:pPr>
            <a:endParaRPr lang="en-US" sz="1200" b="1" cap="all" dirty="0">
              <a:solidFill>
                <a:schemeClr val="bg1"/>
              </a:solidFill>
            </a:endParaRPr>
          </a:p>
        </p:txBody>
      </p:sp>
      <p:sp>
        <p:nvSpPr>
          <p:cNvPr id="93" name="!!ZoneTexte 92">
            <a:extLst>
              <a:ext uri="{FF2B5EF4-FFF2-40B4-BE49-F238E27FC236}">
                <a16:creationId xmlns:a16="http://schemas.microsoft.com/office/drawing/2014/main" id="{EABBADEB-0D05-4818-AA33-F3A112D002B0}"/>
              </a:ext>
            </a:extLst>
          </p:cNvPr>
          <p:cNvSpPr txBox="1"/>
          <p:nvPr/>
        </p:nvSpPr>
        <p:spPr>
          <a:xfrm>
            <a:off x="6972563" y="5152971"/>
            <a:ext cx="16257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Film forming abilities,</a:t>
            </a:r>
          </a:p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perfect for gumming</a:t>
            </a:r>
          </a:p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operations</a:t>
            </a:r>
          </a:p>
        </p:txBody>
      </p:sp>
      <p:sp>
        <p:nvSpPr>
          <p:cNvPr id="94" name="!!Ellipse 93">
            <a:extLst>
              <a:ext uri="{FF2B5EF4-FFF2-40B4-BE49-F238E27FC236}">
                <a16:creationId xmlns:a16="http://schemas.microsoft.com/office/drawing/2014/main" id="{A2C680FD-A2AF-4D0D-BE01-D8BB5FFECB81}"/>
              </a:ext>
            </a:extLst>
          </p:cNvPr>
          <p:cNvSpPr/>
          <p:nvPr/>
        </p:nvSpPr>
        <p:spPr>
          <a:xfrm>
            <a:off x="7465462" y="4152752"/>
            <a:ext cx="639967" cy="63996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5" name="!!Connecteur droit 94">
            <a:extLst>
              <a:ext uri="{FF2B5EF4-FFF2-40B4-BE49-F238E27FC236}">
                <a16:creationId xmlns:a16="http://schemas.microsoft.com/office/drawing/2014/main" id="{53016E44-D228-45E5-9D1F-931541BFBC34}"/>
              </a:ext>
            </a:extLst>
          </p:cNvPr>
          <p:cNvCxnSpPr>
            <a:cxnSpLocks/>
          </p:cNvCxnSpPr>
          <p:nvPr/>
        </p:nvCxnSpPr>
        <p:spPr>
          <a:xfrm>
            <a:off x="7442658" y="5136500"/>
            <a:ext cx="68024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!!Forme libre : B">
            <a:extLst>
              <a:ext uri="{FF2B5EF4-FFF2-40B4-BE49-F238E27FC236}">
                <a16:creationId xmlns:a16="http://schemas.microsoft.com/office/drawing/2014/main" id="{61EEE6DB-DA9D-4C2F-8DAF-ABDF31D19DA2}"/>
              </a:ext>
            </a:extLst>
          </p:cNvPr>
          <p:cNvSpPr/>
          <p:nvPr/>
        </p:nvSpPr>
        <p:spPr>
          <a:xfrm rot="13500000">
            <a:off x="9263255" y="4419889"/>
            <a:ext cx="1567165" cy="1567170"/>
          </a:xfrm>
          <a:prstGeom prst="ellipse">
            <a:avLst/>
          </a:prstGeom>
          <a:solidFill>
            <a:schemeClr val="tx2"/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!!ZoneTexte 99">
            <a:extLst>
              <a:ext uri="{FF2B5EF4-FFF2-40B4-BE49-F238E27FC236}">
                <a16:creationId xmlns:a16="http://schemas.microsoft.com/office/drawing/2014/main" id="{5E4ED356-7717-4FAC-9ED4-5AC18D8095EE}"/>
              </a:ext>
            </a:extLst>
          </p:cNvPr>
          <p:cNvSpPr txBox="1"/>
          <p:nvPr/>
        </p:nvSpPr>
        <p:spPr>
          <a:xfrm>
            <a:off x="9298170" y="4904937"/>
            <a:ext cx="14973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b="1" cap="all" dirty="0">
                <a:solidFill>
                  <a:schemeClr val="bg1"/>
                </a:solidFill>
              </a:rPr>
              <a:t>Encapsulation</a:t>
            </a:r>
          </a:p>
        </p:txBody>
      </p:sp>
      <p:sp>
        <p:nvSpPr>
          <p:cNvPr id="101" name="!!ZoneTexte 100">
            <a:extLst>
              <a:ext uri="{FF2B5EF4-FFF2-40B4-BE49-F238E27FC236}">
                <a16:creationId xmlns:a16="http://schemas.microsoft.com/office/drawing/2014/main" id="{8B3775DD-1B96-47BE-9D2F-EE35C6692DA6}"/>
              </a:ext>
            </a:extLst>
          </p:cNvPr>
          <p:cNvSpPr txBox="1"/>
          <p:nvPr/>
        </p:nvSpPr>
        <p:spPr>
          <a:xfrm>
            <a:off x="9323722" y="5152971"/>
            <a:ext cx="144623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dirty="0">
                <a:solidFill>
                  <a:schemeClr val="bg1"/>
                </a:solidFill>
              </a:rPr>
              <a:t>Flavor retention,</a:t>
            </a:r>
          </a:p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protection and use</a:t>
            </a:r>
          </a:p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as a carrier</a:t>
            </a:r>
          </a:p>
        </p:txBody>
      </p:sp>
      <p:sp>
        <p:nvSpPr>
          <p:cNvPr id="102" name="!!Ellipse 101">
            <a:extLst>
              <a:ext uri="{FF2B5EF4-FFF2-40B4-BE49-F238E27FC236}">
                <a16:creationId xmlns:a16="http://schemas.microsoft.com/office/drawing/2014/main" id="{F0035223-B855-4F4D-8EAD-5632049BC96B}"/>
              </a:ext>
            </a:extLst>
          </p:cNvPr>
          <p:cNvSpPr/>
          <p:nvPr/>
        </p:nvSpPr>
        <p:spPr>
          <a:xfrm>
            <a:off x="9726854" y="4152752"/>
            <a:ext cx="639967" cy="63996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3" name="!!Connecteur droit 102">
            <a:extLst>
              <a:ext uri="{FF2B5EF4-FFF2-40B4-BE49-F238E27FC236}">
                <a16:creationId xmlns:a16="http://schemas.microsoft.com/office/drawing/2014/main" id="{52B0FC29-B9B5-4CBE-BD6D-B8F65A73D83E}"/>
              </a:ext>
            </a:extLst>
          </p:cNvPr>
          <p:cNvCxnSpPr>
            <a:cxnSpLocks/>
          </p:cNvCxnSpPr>
          <p:nvPr/>
        </p:nvCxnSpPr>
        <p:spPr>
          <a:xfrm>
            <a:off x="9411923" y="5136500"/>
            <a:ext cx="127244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0" name="!!Graphique 109">
            <a:extLst>
              <a:ext uri="{FF2B5EF4-FFF2-40B4-BE49-F238E27FC236}">
                <a16:creationId xmlns:a16="http://schemas.microsoft.com/office/drawing/2014/main" id="{08B15AF9-EDA2-456C-8E5A-0178D1333C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85934" y="2090151"/>
            <a:ext cx="335975" cy="407970"/>
          </a:xfrm>
          <a:prstGeom prst="rect">
            <a:avLst/>
          </a:prstGeom>
        </p:spPr>
      </p:pic>
      <p:sp>
        <p:nvSpPr>
          <p:cNvPr id="116" name="!!Forme libre : forme 115">
            <a:extLst>
              <a:ext uri="{FF2B5EF4-FFF2-40B4-BE49-F238E27FC236}">
                <a16:creationId xmlns:a16="http://schemas.microsoft.com/office/drawing/2014/main" id="{87E0342F-03E0-4A03-A932-FCE252483554}"/>
              </a:ext>
            </a:extLst>
          </p:cNvPr>
          <p:cNvSpPr/>
          <p:nvPr/>
        </p:nvSpPr>
        <p:spPr>
          <a:xfrm>
            <a:off x="2922727" y="4466772"/>
            <a:ext cx="639968" cy="325948"/>
          </a:xfrm>
          <a:custGeom>
            <a:avLst/>
            <a:gdLst>
              <a:gd name="connsiteX0" fmla="*/ 601 w 639968"/>
              <a:gd name="connsiteY0" fmla="*/ 0 h 325948"/>
              <a:gd name="connsiteX1" fmla="*/ 639367 w 639968"/>
              <a:gd name="connsiteY1" fmla="*/ 0 h 325948"/>
              <a:gd name="connsiteX2" fmla="*/ 639968 w 639968"/>
              <a:gd name="connsiteY2" fmla="*/ 5964 h 325948"/>
              <a:gd name="connsiteX3" fmla="*/ 319984 w 639968"/>
              <a:gd name="connsiteY3" fmla="*/ 325948 h 325948"/>
              <a:gd name="connsiteX4" fmla="*/ 0 w 639968"/>
              <a:gd name="connsiteY4" fmla="*/ 5964 h 325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9968" h="325948">
                <a:moveTo>
                  <a:pt x="601" y="0"/>
                </a:moveTo>
                <a:lnTo>
                  <a:pt x="639367" y="0"/>
                </a:lnTo>
                <a:lnTo>
                  <a:pt x="639968" y="5964"/>
                </a:lnTo>
                <a:cubicBezTo>
                  <a:pt x="639968" y="182686"/>
                  <a:pt x="496706" y="325948"/>
                  <a:pt x="319984" y="325948"/>
                </a:cubicBezTo>
                <a:cubicBezTo>
                  <a:pt x="143262" y="325948"/>
                  <a:pt x="0" y="182686"/>
                  <a:pt x="0" y="596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2" name="!!Graphique 111" descr="Eau">
            <a:extLst>
              <a:ext uri="{FF2B5EF4-FFF2-40B4-BE49-F238E27FC236}">
                <a16:creationId xmlns:a16="http://schemas.microsoft.com/office/drawing/2014/main" id="{9EB2E431-6AD2-4895-805A-32BF11C529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27999" y="4226575"/>
            <a:ext cx="442246" cy="442244"/>
          </a:xfrm>
          <a:prstGeom prst="rect">
            <a:avLst/>
          </a:prstGeom>
        </p:spPr>
      </p:pic>
      <p:sp>
        <p:nvSpPr>
          <p:cNvPr id="121" name="!!Forme libre : forme 120">
            <a:extLst>
              <a:ext uri="{FF2B5EF4-FFF2-40B4-BE49-F238E27FC236}">
                <a16:creationId xmlns:a16="http://schemas.microsoft.com/office/drawing/2014/main" id="{42564D32-0043-49CE-AC71-D6A5959FA502}"/>
              </a:ext>
            </a:extLst>
          </p:cNvPr>
          <p:cNvSpPr/>
          <p:nvPr/>
        </p:nvSpPr>
        <p:spPr>
          <a:xfrm>
            <a:off x="5195247" y="4466772"/>
            <a:ext cx="639968" cy="325948"/>
          </a:xfrm>
          <a:custGeom>
            <a:avLst/>
            <a:gdLst>
              <a:gd name="connsiteX0" fmla="*/ 601 w 639968"/>
              <a:gd name="connsiteY0" fmla="*/ 0 h 325948"/>
              <a:gd name="connsiteX1" fmla="*/ 639367 w 639968"/>
              <a:gd name="connsiteY1" fmla="*/ 0 h 325948"/>
              <a:gd name="connsiteX2" fmla="*/ 639968 w 639968"/>
              <a:gd name="connsiteY2" fmla="*/ 5964 h 325948"/>
              <a:gd name="connsiteX3" fmla="*/ 319984 w 639968"/>
              <a:gd name="connsiteY3" fmla="*/ 325948 h 325948"/>
              <a:gd name="connsiteX4" fmla="*/ 0 w 639968"/>
              <a:gd name="connsiteY4" fmla="*/ 5964 h 325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9968" h="325948">
                <a:moveTo>
                  <a:pt x="601" y="0"/>
                </a:moveTo>
                <a:lnTo>
                  <a:pt x="639367" y="0"/>
                </a:lnTo>
                <a:lnTo>
                  <a:pt x="639968" y="5964"/>
                </a:lnTo>
                <a:cubicBezTo>
                  <a:pt x="639968" y="182686"/>
                  <a:pt x="496706" y="325948"/>
                  <a:pt x="319984" y="325948"/>
                </a:cubicBezTo>
                <a:cubicBezTo>
                  <a:pt x="143262" y="325948"/>
                  <a:pt x="0" y="182686"/>
                  <a:pt x="0" y="596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0" name="!!Graphique 119" descr="Cercle avec flèche droite">
            <a:extLst>
              <a:ext uri="{FF2B5EF4-FFF2-40B4-BE49-F238E27FC236}">
                <a16:creationId xmlns:a16="http://schemas.microsoft.com/office/drawing/2014/main" id="{3BA30524-77D1-406B-9DAF-53E4FA7EF59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6200000">
            <a:off x="5286631" y="4244010"/>
            <a:ext cx="457200" cy="457200"/>
          </a:xfrm>
          <a:prstGeom prst="rect">
            <a:avLst/>
          </a:prstGeom>
        </p:spPr>
      </p:pic>
      <p:grpSp>
        <p:nvGrpSpPr>
          <p:cNvPr id="124" name="!!Graphique 122">
            <a:extLst>
              <a:ext uri="{FF2B5EF4-FFF2-40B4-BE49-F238E27FC236}">
                <a16:creationId xmlns:a16="http://schemas.microsoft.com/office/drawing/2014/main" id="{30CAB2DE-F040-490F-BE8F-6FBE1EBCC60B}"/>
              </a:ext>
            </a:extLst>
          </p:cNvPr>
          <p:cNvGrpSpPr/>
          <p:nvPr/>
        </p:nvGrpSpPr>
        <p:grpSpPr>
          <a:xfrm>
            <a:off x="7573942" y="4316935"/>
            <a:ext cx="455881" cy="322260"/>
            <a:chOff x="7522940" y="4157786"/>
            <a:chExt cx="552450" cy="390525"/>
          </a:xfrm>
        </p:grpSpPr>
        <p:sp>
          <p:nvSpPr>
            <p:cNvPr id="125" name="Forme libre : forme 124">
              <a:extLst>
                <a:ext uri="{FF2B5EF4-FFF2-40B4-BE49-F238E27FC236}">
                  <a16:creationId xmlns:a16="http://schemas.microsoft.com/office/drawing/2014/main" id="{BC58D697-0253-48B4-9448-3C312F214F4B}"/>
                </a:ext>
              </a:extLst>
            </p:cNvPr>
            <p:cNvSpPr/>
            <p:nvPr/>
          </p:nvSpPr>
          <p:spPr>
            <a:xfrm>
              <a:off x="7679055" y="4289612"/>
              <a:ext cx="390525" cy="247650"/>
            </a:xfrm>
            <a:custGeom>
              <a:avLst/>
              <a:gdLst>
                <a:gd name="connsiteX0" fmla="*/ 343472 w 390525"/>
                <a:gd name="connsiteY0" fmla="*/ 238792 h 247650"/>
                <a:gd name="connsiteX1" fmla="*/ 55245 w 390525"/>
                <a:gd name="connsiteY1" fmla="*/ 238792 h 247650"/>
                <a:gd name="connsiteX2" fmla="*/ 14288 w 390525"/>
                <a:gd name="connsiteY2" fmla="*/ 197834 h 247650"/>
                <a:gd name="connsiteX3" fmla="*/ 14288 w 390525"/>
                <a:gd name="connsiteY3" fmla="*/ 55245 h 247650"/>
                <a:gd name="connsiteX4" fmla="*/ 55245 w 390525"/>
                <a:gd name="connsiteY4" fmla="*/ 14288 h 247650"/>
                <a:gd name="connsiteX5" fmla="*/ 343567 w 390525"/>
                <a:gd name="connsiteY5" fmla="*/ 14288 h 247650"/>
                <a:gd name="connsiteX6" fmla="*/ 384524 w 390525"/>
                <a:gd name="connsiteY6" fmla="*/ 55245 h 247650"/>
                <a:gd name="connsiteX7" fmla="*/ 384524 w 390525"/>
                <a:gd name="connsiteY7" fmla="*/ 197834 h 247650"/>
                <a:gd name="connsiteX8" fmla="*/ 343472 w 390525"/>
                <a:gd name="connsiteY8" fmla="*/ 238792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0525" h="247650">
                  <a:moveTo>
                    <a:pt x="343472" y="238792"/>
                  </a:moveTo>
                  <a:lnTo>
                    <a:pt x="55245" y="238792"/>
                  </a:lnTo>
                  <a:cubicBezTo>
                    <a:pt x="32671" y="238792"/>
                    <a:pt x="14288" y="220313"/>
                    <a:pt x="14288" y="197834"/>
                  </a:cubicBezTo>
                  <a:lnTo>
                    <a:pt x="14288" y="55245"/>
                  </a:lnTo>
                  <a:cubicBezTo>
                    <a:pt x="14288" y="32671"/>
                    <a:pt x="32766" y="14288"/>
                    <a:pt x="55245" y="14288"/>
                  </a:cubicBezTo>
                  <a:lnTo>
                    <a:pt x="343567" y="14288"/>
                  </a:lnTo>
                  <a:cubicBezTo>
                    <a:pt x="366141" y="14288"/>
                    <a:pt x="384524" y="32766"/>
                    <a:pt x="384524" y="55245"/>
                  </a:cubicBezTo>
                  <a:lnTo>
                    <a:pt x="384524" y="197834"/>
                  </a:lnTo>
                  <a:cubicBezTo>
                    <a:pt x="384429" y="220409"/>
                    <a:pt x="366046" y="238792"/>
                    <a:pt x="343472" y="238792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26" name="Forme libre : forme 125">
              <a:extLst>
                <a:ext uri="{FF2B5EF4-FFF2-40B4-BE49-F238E27FC236}">
                  <a16:creationId xmlns:a16="http://schemas.microsoft.com/office/drawing/2014/main" id="{6458CB08-E43C-43EF-A296-327AAB9BD3EA}"/>
                </a:ext>
              </a:extLst>
            </p:cNvPr>
            <p:cNvSpPr/>
            <p:nvPr/>
          </p:nvSpPr>
          <p:spPr>
            <a:xfrm>
              <a:off x="7518178" y="4153024"/>
              <a:ext cx="247650" cy="390525"/>
            </a:xfrm>
            <a:custGeom>
              <a:avLst/>
              <a:gdLst>
                <a:gd name="connsiteX0" fmla="*/ 14288 w 247650"/>
                <a:gd name="connsiteY0" fmla="*/ 343567 h 390525"/>
                <a:gd name="connsiteX1" fmla="*/ 14288 w 247650"/>
                <a:gd name="connsiteY1" fmla="*/ 55245 h 390525"/>
                <a:gd name="connsiteX2" fmla="*/ 55245 w 247650"/>
                <a:gd name="connsiteY2" fmla="*/ 14288 h 390525"/>
                <a:gd name="connsiteX3" fmla="*/ 197834 w 247650"/>
                <a:gd name="connsiteY3" fmla="*/ 14288 h 390525"/>
                <a:gd name="connsiteX4" fmla="*/ 238792 w 247650"/>
                <a:gd name="connsiteY4" fmla="*/ 55245 h 390525"/>
                <a:gd name="connsiteX5" fmla="*/ 238792 w 247650"/>
                <a:gd name="connsiteY5" fmla="*/ 343567 h 390525"/>
                <a:gd name="connsiteX6" fmla="*/ 197834 w 247650"/>
                <a:gd name="connsiteY6" fmla="*/ 384524 h 390525"/>
                <a:gd name="connsiteX7" fmla="*/ 55245 w 247650"/>
                <a:gd name="connsiteY7" fmla="*/ 384524 h 390525"/>
                <a:gd name="connsiteX8" fmla="*/ 14288 w 247650"/>
                <a:gd name="connsiteY8" fmla="*/ 343567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7650" h="390525">
                  <a:moveTo>
                    <a:pt x="14288" y="343567"/>
                  </a:moveTo>
                  <a:lnTo>
                    <a:pt x="14288" y="55245"/>
                  </a:lnTo>
                  <a:cubicBezTo>
                    <a:pt x="14288" y="32766"/>
                    <a:pt x="32766" y="14288"/>
                    <a:pt x="55245" y="14288"/>
                  </a:cubicBezTo>
                  <a:lnTo>
                    <a:pt x="197834" y="14288"/>
                  </a:lnTo>
                  <a:cubicBezTo>
                    <a:pt x="220409" y="14288"/>
                    <a:pt x="238792" y="32766"/>
                    <a:pt x="238792" y="55245"/>
                  </a:cubicBezTo>
                  <a:lnTo>
                    <a:pt x="238792" y="343567"/>
                  </a:lnTo>
                  <a:cubicBezTo>
                    <a:pt x="238792" y="366141"/>
                    <a:pt x="220313" y="384524"/>
                    <a:pt x="197834" y="384524"/>
                  </a:cubicBezTo>
                  <a:lnTo>
                    <a:pt x="55245" y="384524"/>
                  </a:lnTo>
                  <a:cubicBezTo>
                    <a:pt x="32766" y="384524"/>
                    <a:pt x="14288" y="366046"/>
                    <a:pt x="14288" y="343567"/>
                  </a:cubicBezTo>
                  <a:close/>
                </a:path>
              </a:pathLst>
            </a:custGeom>
            <a:solidFill>
              <a:srgbClr val="E39937"/>
            </a:solidFill>
            <a:ln w="1905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7" name="Forme libre : forme 126">
              <a:extLst>
                <a:ext uri="{FF2B5EF4-FFF2-40B4-BE49-F238E27FC236}">
                  <a16:creationId xmlns:a16="http://schemas.microsoft.com/office/drawing/2014/main" id="{E8F12636-73A6-49E3-A37C-62CAFACABABD}"/>
                </a:ext>
              </a:extLst>
            </p:cNvPr>
            <p:cNvSpPr/>
            <p:nvPr/>
          </p:nvSpPr>
          <p:spPr>
            <a:xfrm>
              <a:off x="7553230" y="4188266"/>
              <a:ext cx="76200" cy="133350"/>
            </a:xfrm>
            <a:custGeom>
              <a:avLst/>
              <a:gdLst>
                <a:gd name="connsiteX0" fmla="*/ 16669 w 76200"/>
                <a:gd name="connsiteY0" fmla="*/ 134303 h 133350"/>
                <a:gd name="connsiteX1" fmla="*/ 7144 w 76200"/>
                <a:gd name="connsiteY1" fmla="*/ 124777 h 133350"/>
                <a:gd name="connsiteX2" fmla="*/ 7525 w 76200"/>
                <a:gd name="connsiteY2" fmla="*/ 96584 h 133350"/>
                <a:gd name="connsiteX3" fmla="*/ 7906 w 76200"/>
                <a:gd name="connsiteY3" fmla="*/ 63532 h 133350"/>
                <a:gd name="connsiteX4" fmla="*/ 60198 w 76200"/>
                <a:gd name="connsiteY4" fmla="*/ 7144 h 133350"/>
                <a:gd name="connsiteX5" fmla="*/ 69723 w 76200"/>
                <a:gd name="connsiteY5" fmla="*/ 16669 h 133350"/>
                <a:gd name="connsiteX6" fmla="*/ 60198 w 76200"/>
                <a:gd name="connsiteY6" fmla="*/ 26194 h 133350"/>
                <a:gd name="connsiteX7" fmla="*/ 26956 w 76200"/>
                <a:gd name="connsiteY7" fmla="*/ 63532 h 133350"/>
                <a:gd name="connsiteX8" fmla="*/ 26575 w 76200"/>
                <a:gd name="connsiteY8" fmla="*/ 96869 h 133350"/>
                <a:gd name="connsiteX9" fmla="*/ 26194 w 76200"/>
                <a:gd name="connsiteY9" fmla="*/ 124777 h 133350"/>
                <a:gd name="connsiteX10" fmla="*/ 16669 w 76200"/>
                <a:gd name="connsiteY10" fmla="*/ 134303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6200" h="133350">
                  <a:moveTo>
                    <a:pt x="16669" y="134303"/>
                  </a:moveTo>
                  <a:cubicBezTo>
                    <a:pt x="11430" y="134303"/>
                    <a:pt x="7144" y="130016"/>
                    <a:pt x="7144" y="124777"/>
                  </a:cubicBezTo>
                  <a:cubicBezTo>
                    <a:pt x="7144" y="122777"/>
                    <a:pt x="7334" y="110014"/>
                    <a:pt x="7525" y="96584"/>
                  </a:cubicBezTo>
                  <a:cubicBezTo>
                    <a:pt x="7715" y="81820"/>
                    <a:pt x="7906" y="66294"/>
                    <a:pt x="7906" y="63532"/>
                  </a:cubicBezTo>
                  <a:cubicBezTo>
                    <a:pt x="7906" y="21431"/>
                    <a:pt x="21050" y="7144"/>
                    <a:pt x="60198" y="7144"/>
                  </a:cubicBezTo>
                  <a:cubicBezTo>
                    <a:pt x="65437" y="7144"/>
                    <a:pt x="69723" y="11430"/>
                    <a:pt x="69723" y="16669"/>
                  </a:cubicBezTo>
                  <a:cubicBezTo>
                    <a:pt x="69723" y="21908"/>
                    <a:pt x="65437" y="26194"/>
                    <a:pt x="60198" y="26194"/>
                  </a:cubicBezTo>
                  <a:cubicBezTo>
                    <a:pt x="34957" y="26194"/>
                    <a:pt x="26956" y="27908"/>
                    <a:pt x="26956" y="63532"/>
                  </a:cubicBezTo>
                  <a:cubicBezTo>
                    <a:pt x="26956" y="66294"/>
                    <a:pt x="26765" y="82010"/>
                    <a:pt x="26575" y="96869"/>
                  </a:cubicBezTo>
                  <a:cubicBezTo>
                    <a:pt x="26384" y="110204"/>
                    <a:pt x="26194" y="122777"/>
                    <a:pt x="26194" y="124777"/>
                  </a:cubicBezTo>
                  <a:cubicBezTo>
                    <a:pt x="26194" y="130112"/>
                    <a:pt x="21908" y="134303"/>
                    <a:pt x="16669" y="13430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8" name="Forme libre : forme 127">
              <a:extLst>
                <a:ext uri="{FF2B5EF4-FFF2-40B4-BE49-F238E27FC236}">
                  <a16:creationId xmlns:a16="http://schemas.microsoft.com/office/drawing/2014/main" id="{3E90E43A-E0AD-4034-A482-788BD5266215}"/>
                </a:ext>
              </a:extLst>
            </p:cNvPr>
            <p:cNvSpPr/>
            <p:nvPr/>
          </p:nvSpPr>
          <p:spPr>
            <a:xfrm>
              <a:off x="7904797" y="4435344"/>
              <a:ext cx="133350" cy="76200"/>
            </a:xfrm>
            <a:custGeom>
              <a:avLst/>
              <a:gdLst>
                <a:gd name="connsiteX0" fmla="*/ 16669 w 133350"/>
                <a:gd name="connsiteY0" fmla="*/ 69723 h 76200"/>
                <a:gd name="connsiteX1" fmla="*/ 7144 w 133350"/>
                <a:gd name="connsiteY1" fmla="*/ 60198 h 76200"/>
                <a:gd name="connsiteX2" fmla="*/ 16669 w 133350"/>
                <a:gd name="connsiteY2" fmla="*/ 50673 h 76200"/>
                <a:gd name="connsiteX3" fmla="*/ 44672 w 133350"/>
                <a:gd name="connsiteY3" fmla="*/ 50292 h 76200"/>
                <a:gd name="connsiteX4" fmla="*/ 77915 w 133350"/>
                <a:gd name="connsiteY4" fmla="*/ 49911 h 76200"/>
                <a:gd name="connsiteX5" fmla="*/ 115252 w 133350"/>
                <a:gd name="connsiteY5" fmla="*/ 16669 h 76200"/>
                <a:gd name="connsiteX6" fmla="*/ 124777 w 133350"/>
                <a:gd name="connsiteY6" fmla="*/ 7144 h 76200"/>
                <a:gd name="connsiteX7" fmla="*/ 134302 w 133350"/>
                <a:gd name="connsiteY7" fmla="*/ 16669 h 76200"/>
                <a:gd name="connsiteX8" fmla="*/ 77915 w 133350"/>
                <a:gd name="connsiteY8" fmla="*/ 68961 h 76200"/>
                <a:gd name="connsiteX9" fmla="*/ 44958 w 133350"/>
                <a:gd name="connsiteY9" fmla="*/ 69342 h 76200"/>
                <a:gd name="connsiteX10" fmla="*/ 16669 w 133350"/>
                <a:gd name="connsiteY10" fmla="*/ 69723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3350" h="76200">
                  <a:moveTo>
                    <a:pt x="16669" y="69723"/>
                  </a:moveTo>
                  <a:cubicBezTo>
                    <a:pt x="11430" y="69723"/>
                    <a:pt x="7144" y="65437"/>
                    <a:pt x="7144" y="60198"/>
                  </a:cubicBezTo>
                  <a:cubicBezTo>
                    <a:pt x="7144" y="54959"/>
                    <a:pt x="11430" y="50673"/>
                    <a:pt x="16669" y="50673"/>
                  </a:cubicBezTo>
                  <a:cubicBezTo>
                    <a:pt x="18669" y="50673"/>
                    <a:pt x="31337" y="50482"/>
                    <a:pt x="44672" y="50292"/>
                  </a:cubicBezTo>
                  <a:cubicBezTo>
                    <a:pt x="59531" y="50102"/>
                    <a:pt x="75152" y="49911"/>
                    <a:pt x="77915" y="49911"/>
                  </a:cubicBezTo>
                  <a:cubicBezTo>
                    <a:pt x="113538" y="49911"/>
                    <a:pt x="115252" y="41910"/>
                    <a:pt x="115252" y="16669"/>
                  </a:cubicBezTo>
                  <a:cubicBezTo>
                    <a:pt x="115252" y="11430"/>
                    <a:pt x="119539" y="7144"/>
                    <a:pt x="124777" y="7144"/>
                  </a:cubicBezTo>
                  <a:cubicBezTo>
                    <a:pt x="130016" y="7144"/>
                    <a:pt x="134302" y="11430"/>
                    <a:pt x="134302" y="16669"/>
                  </a:cubicBezTo>
                  <a:cubicBezTo>
                    <a:pt x="134302" y="55721"/>
                    <a:pt x="120110" y="68961"/>
                    <a:pt x="77915" y="68961"/>
                  </a:cubicBezTo>
                  <a:cubicBezTo>
                    <a:pt x="75152" y="68961"/>
                    <a:pt x="59626" y="69152"/>
                    <a:pt x="44958" y="69342"/>
                  </a:cubicBezTo>
                  <a:cubicBezTo>
                    <a:pt x="31432" y="69532"/>
                    <a:pt x="18669" y="69723"/>
                    <a:pt x="16669" y="6972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pic>
        <p:nvPicPr>
          <p:cNvPr id="129" name="!!Graphique 128">
            <a:extLst>
              <a:ext uri="{FF2B5EF4-FFF2-40B4-BE49-F238E27FC236}">
                <a16:creationId xmlns:a16="http://schemas.microsoft.com/office/drawing/2014/main" id="{7AD23102-2E6F-4FA1-BF8E-8645E0094A7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846811" y="4266747"/>
            <a:ext cx="400050" cy="400050"/>
          </a:xfrm>
          <a:prstGeom prst="rect">
            <a:avLst/>
          </a:prstGeom>
        </p:spPr>
      </p:pic>
      <p:sp>
        <p:nvSpPr>
          <p:cNvPr id="130" name="!!WHITE RAMP">
            <a:extLst>
              <a:ext uri="{FF2B5EF4-FFF2-40B4-BE49-F238E27FC236}">
                <a16:creationId xmlns:a16="http://schemas.microsoft.com/office/drawing/2014/main" id="{9161A6E1-8CDF-4AB6-8E76-55A7A2C926A8}"/>
              </a:ext>
            </a:extLst>
          </p:cNvPr>
          <p:cNvSpPr/>
          <p:nvPr/>
        </p:nvSpPr>
        <p:spPr>
          <a:xfrm>
            <a:off x="-4758429" y="1315308"/>
            <a:ext cx="4487468" cy="503296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!!Rectangle 33">
            <a:extLst>
              <a:ext uri="{FF2B5EF4-FFF2-40B4-BE49-F238E27FC236}">
                <a16:creationId xmlns:a16="http://schemas.microsoft.com/office/drawing/2014/main" id="{80C6C567-C646-4BCF-B22E-59ACC922E106}"/>
              </a:ext>
            </a:extLst>
          </p:cNvPr>
          <p:cNvSpPr/>
          <p:nvPr/>
        </p:nvSpPr>
        <p:spPr>
          <a:xfrm>
            <a:off x="3147170" y="1101715"/>
            <a:ext cx="5882116" cy="456373"/>
          </a:xfrm>
          <a:prstGeom prst="rect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100"/>
              </a:lnSpc>
            </a:pP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35" name="!!ZoneTexte 5">
            <a:extLst>
              <a:ext uri="{FF2B5EF4-FFF2-40B4-BE49-F238E27FC236}">
                <a16:creationId xmlns:a16="http://schemas.microsoft.com/office/drawing/2014/main" id="{C29CF20E-D72D-4FE4-A32F-EFC7FCC426D5}"/>
              </a:ext>
            </a:extLst>
          </p:cNvPr>
          <p:cNvSpPr txBox="1"/>
          <p:nvPr/>
        </p:nvSpPr>
        <p:spPr>
          <a:xfrm>
            <a:off x="3147170" y="1076916"/>
            <a:ext cx="588211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700" dirty="0">
                <a:solidFill>
                  <a:schemeClr val="bg1"/>
                </a:solidFill>
              </a:rPr>
              <a:t>OF ACACIA </a:t>
            </a:r>
            <a:r>
              <a:rPr lang="en-GB" sz="2700" b="1" dirty="0">
                <a:solidFill>
                  <a:schemeClr val="bg1"/>
                </a:solidFill>
              </a:rPr>
              <a:t>SENEGAL</a:t>
            </a:r>
            <a:r>
              <a:rPr lang="en-GB" sz="2700" dirty="0">
                <a:solidFill>
                  <a:schemeClr val="bg1"/>
                </a:solidFill>
              </a:rPr>
              <a:t> AND </a:t>
            </a:r>
            <a:r>
              <a:rPr lang="en-GB" sz="2700" b="1" dirty="0">
                <a:solidFill>
                  <a:schemeClr val="bg1"/>
                </a:solidFill>
              </a:rPr>
              <a:t>SEYAL</a:t>
            </a:r>
          </a:p>
        </p:txBody>
      </p:sp>
    </p:spTree>
    <p:extLst>
      <p:ext uri="{BB962C8B-B14F-4D97-AF65-F5344CB8AC3E}">
        <p14:creationId xmlns:p14="http://schemas.microsoft.com/office/powerpoint/2010/main" val="33652536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!!Image 24">
            <a:extLst>
              <a:ext uri="{FF2B5EF4-FFF2-40B4-BE49-F238E27FC236}">
                <a16:creationId xmlns:a16="http://schemas.microsoft.com/office/drawing/2014/main" id="{E3F47F55-B88C-4A05-8C53-CCA9873A77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933" y="1315308"/>
            <a:ext cx="7522731" cy="5015154"/>
          </a:xfrm>
          <a:prstGeom prst="rect">
            <a:avLst/>
          </a:prstGeom>
        </p:spPr>
      </p:pic>
      <p:sp>
        <p:nvSpPr>
          <p:cNvPr id="4" name="!!WHITE RAMP">
            <a:extLst>
              <a:ext uri="{FF2B5EF4-FFF2-40B4-BE49-F238E27FC236}">
                <a16:creationId xmlns:a16="http://schemas.microsoft.com/office/drawing/2014/main" id="{25054BA4-FEED-46D2-BD0B-4D53D94B314F}"/>
              </a:ext>
            </a:extLst>
          </p:cNvPr>
          <p:cNvSpPr/>
          <p:nvPr/>
        </p:nvSpPr>
        <p:spPr>
          <a:xfrm>
            <a:off x="4230321" y="1315308"/>
            <a:ext cx="4487468" cy="503296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57222A1-C16C-47D9-BF7D-215A5E33A3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732A3-3298-4B17-ABD6-6B679B23A20D}" type="slidenum">
              <a:rPr lang="en-GB" smtClean="0"/>
              <a:pPr/>
              <a:t>32</a:t>
            </a:fld>
            <a:endParaRPr lang="en-GB" dirty="0"/>
          </a:p>
        </p:txBody>
      </p:sp>
      <p:sp>
        <p:nvSpPr>
          <p:cNvPr id="26" name="!!FUNCTIONAL PROPERTIES">
            <a:extLst>
              <a:ext uri="{FF2B5EF4-FFF2-40B4-BE49-F238E27FC236}">
                <a16:creationId xmlns:a16="http://schemas.microsoft.com/office/drawing/2014/main" id="{D3AA0011-E939-43D7-8AF8-23C38CAF0902}"/>
              </a:ext>
            </a:extLst>
          </p:cNvPr>
          <p:cNvSpPr txBox="1"/>
          <p:nvPr/>
        </p:nvSpPr>
        <p:spPr>
          <a:xfrm>
            <a:off x="390495" y="-1117468"/>
            <a:ext cx="114512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accent3"/>
                </a:solidFill>
                <a:latin typeface="Arial" panose="020B0604020202020204" pitchFamily="34" charset="0"/>
              </a:rPr>
              <a:t>FUNCTIONAL PROPERTIES</a:t>
            </a:r>
          </a:p>
        </p:txBody>
      </p:sp>
      <p:sp>
        <p:nvSpPr>
          <p:cNvPr id="34" name="!!Rectangle 33">
            <a:extLst>
              <a:ext uri="{FF2B5EF4-FFF2-40B4-BE49-F238E27FC236}">
                <a16:creationId xmlns:a16="http://schemas.microsoft.com/office/drawing/2014/main" id="{80C6C567-C646-4BCF-B22E-59ACC922E106}"/>
              </a:ext>
            </a:extLst>
          </p:cNvPr>
          <p:cNvSpPr/>
          <p:nvPr/>
        </p:nvSpPr>
        <p:spPr>
          <a:xfrm>
            <a:off x="3990005" y="1101715"/>
            <a:ext cx="4225148" cy="456373"/>
          </a:xfrm>
          <a:prstGeom prst="rect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100"/>
              </a:lnSpc>
            </a:pP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35" name="!!ZoneTexte 5">
            <a:extLst>
              <a:ext uri="{FF2B5EF4-FFF2-40B4-BE49-F238E27FC236}">
                <a16:creationId xmlns:a16="http://schemas.microsoft.com/office/drawing/2014/main" id="{C29CF20E-D72D-4FE4-A32F-EFC7FCC426D5}"/>
              </a:ext>
            </a:extLst>
          </p:cNvPr>
          <p:cNvSpPr txBox="1"/>
          <p:nvPr/>
        </p:nvSpPr>
        <p:spPr>
          <a:xfrm>
            <a:off x="3990006" y="1076916"/>
            <a:ext cx="422514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700" cap="all" dirty="0">
                <a:solidFill>
                  <a:schemeClr val="bg1"/>
                </a:solidFill>
              </a:rPr>
              <a:t>with today’s trends</a:t>
            </a:r>
            <a:endParaRPr lang="en-GB" sz="2700" b="1" cap="all" dirty="0">
              <a:solidFill>
                <a:schemeClr val="bg1"/>
              </a:solidFill>
            </a:endParaRPr>
          </a:p>
        </p:txBody>
      </p:sp>
      <p:sp>
        <p:nvSpPr>
          <p:cNvPr id="21" name="!!Forme libre : forme 42">
            <a:extLst>
              <a:ext uri="{FF2B5EF4-FFF2-40B4-BE49-F238E27FC236}">
                <a16:creationId xmlns:a16="http://schemas.microsoft.com/office/drawing/2014/main" id="{2D9B0FEB-0943-4F0E-A709-F3645412D691}"/>
              </a:ext>
            </a:extLst>
          </p:cNvPr>
          <p:cNvSpPr/>
          <p:nvPr/>
        </p:nvSpPr>
        <p:spPr>
          <a:xfrm rot="13500000">
            <a:off x="1341208" y="7731490"/>
            <a:ext cx="1567165" cy="1567170"/>
          </a:xfrm>
          <a:prstGeom prst="ellipse">
            <a:avLst/>
          </a:prstGeom>
          <a:solidFill>
            <a:schemeClr val="tx2"/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D63F670E-CE8B-47F2-B047-1CCE3ACE05CB}"/>
              </a:ext>
            </a:extLst>
          </p:cNvPr>
          <p:cNvSpPr/>
          <p:nvPr/>
        </p:nvSpPr>
        <p:spPr>
          <a:xfrm>
            <a:off x="1815317" y="7464356"/>
            <a:ext cx="639967" cy="63996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B503F31-15A1-4E5E-952E-B75EE5B7F722}"/>
              </a:ext>
            </a:extLst>
          </p:cNvPr>
          <p:cNvSpPr txBox="1"/>
          <p:nvPr/>
        </p:nvSpPr>
        <p:spPr>
          <a:xfrm>
            <a:off x="1598134" y="8238076"/>
            <a:ext cx="10743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cap="all" dirty="0">
                <a:solidFill>
                  <a:schemeClr val="bg1"/>
                </a:solidFill>
              </a:rPr>
              <a:t>Texturing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0C0BA242-5532-4020-8896-289908B34F2F}"/>
              </a:ext>
            </a:extLst>
          </p:cNvPr>
          <p:cNvSpPr txBox="1"/>
          <p:nvPr/>
        </p:nvSpPr>
        <p:spPr>
          <a:xfrm>
            <a:off x="1542830" y="8546708"/>
            <a:ext cx="11849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dirty="0">
                <a:solidFill>
                  <a:schemeClr val="bg1"/>
                </a:solidFill>
              </a:rPr>
              <a:t>Better textures</a:t>
            </a:r>
          </a:p>
          <a:p>
            <a:pPr algn="ctr">
              <a:lnSpc>
                <a:spcPts val="1200"/>
              </a:lnSpc>
            </a:pPr>
            <a:r>
              <a:rPr lang="en-US" sz="1200" dirty="0">
                <a:solidFill>
                  <a:schemeClr val="bg1"/>
                </a:solidFill>
              </a:rPr>
              <a:t>and hardness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2AB06F88-6ABF-4221-A528-1B3F068D11AE}"/>
              </a:ext>
            </a:extLst>
          </p:cNvPr>
          <p:cNvCxnSpPr/>
          <p:nvPr/>
        </p:nvCxnSpPr>
        <p:spPr>
          <a:xfrm>
            <a:off x="1689839" y="8515075"/>
            <a:ext cx="89092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!!Forme libre : B">
            <a:extLst>
              <a:ext uri="{FF2B5EF4-FFF2-40B4-BE49-F238E27FC236}">
                <a16:creationId xmlns:a16="http://schemas.microsoft.com/office/drawing/2014/main" id="{AC529ECD-987F-453D-BD6B-75E34553E11F}"/>
              </a:ext>
            </a:extLst>
          </p:cNvPr>
          <p:cNvSpPr/>
          <p:nvPr/>
        </p:nvSpPr>
        <p:spPr>
          <a:xfrm rot="13500000">
            <a:off x="3612365" y="7731491"/>
            <a:ext cx="1567165" cy="1567170"/>
          </a:xfrm>
          <a:prstGeom prst="ellipse">
            <a:avLst/>
          </a:prstGeom>
          <a:solidFill>
            <a:schemeClr val="tx2"/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!!ZoneTexte 39">
            <a:extLst>
              <a:ext uri="{FF2B5EF4-FFF2-40B4-BE49-F238E27FC236}">
                <a16:creationId xmlns:a16="http://schemas.microsoft.com/office/drawing/2014/main" id="{896CBEAE-F318-4145-A5C8-557EEC39D4E6}"/>
              </a:ext>
            </a:extLst>
          </p:cNvPr>
          <p:cNvSpPr txBox="1"/>
          <p:nvPr/>
        </p:nvSpPr>
        <p:spPr>
          <a:xfrm>
            <a:off x="3741050" y="8189616"/>
            <a:ext cx="1330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b="1" cap="all" dirty="0">
                <a:solidFill>
                  <a:schemeClr val="bg1"/>
                </a:solidFill>
              </a:rPr>
              <a:t>Mouthfeel</a:t>
            </a:r>
          </a:p>
          <a:p>
            <a:pPr algn="ctr">
              <a:lnSpc>
                <a:spcPts val="1200"/>
              </a:lnSpc>
            </a:pPr>
            <a:r>
              <a:rPr lang="en-US" sz="1200" b="1" cap="all" dirty="0">
                <a:solidFill>
                  <a:schemeClr val="bg1"/>
                </a:solidFill>
              </a:rPr>
              <a:t>Improvement</a:t>
            </a:r>
          </a:p>
        </p:txBody>
      </p:sp>
      <p:sp>
        <p:nvSpPr>
          <p:cNvPr id="41" name="!!ZoneTexte 40">
            <a:extLst>
              <a:ext uri="{FF2B5EF4-FFF2-40B4-BE49-F238E27FC236}">
                <a16:creationId xmlns:a16="http://schemas.microsoft.com/office/drawing/2014/main" id="{001ACE87-DF89-4335-B708-C7C959CDF794}"/>
              </a:ext>
            </a:extLst>
          </p:cNvPr>
          <p:cNvSpPr txBox="1"/>
          <p:nvPr/>
        </p:nvSpPr>
        <p:spPr>
          <a:xfrm>
            <a:off x="3742653" y="8607429"/>
            <a:ext cx="13276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Softening action</a:t>
            </a:r>
          </a:p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and longer taste</a:t>
            </a:r>
          </a:p>
        </p:txBody>
      </p:sp>
      <p:grpSp>
        <p:nvGrpSpPr>
          <p:cNvPr id="16" name="!!Graphique 14">
            <a:extLst>
              <a:ext uri="{FF2B5EF4-FFF2-40B4-BE49-F238E27FC236}">
                <a16:creationId xmlns:a16="http://schemas.microsoft.com/office/drawing/2014/main" id="{5BA57BF7-B388-49B5-8AFA-1F859648708E}"/>
              </a:ext>
            </a:extLst>
          </p:cNvPr>
          <p:cNvGrpSpPr/>
          <p:nvPr/>
        </p:nvGrpSpPr>
        <p:grpSpPr>
          <a:xfrm>
            <a:off x="1909669" y="7570838"/>
            <a:ext cx="390525" cy="504825"/>
            <a:chOff x="1539928" y="2167617"/>
            <a:chExt cx="390525" cy="504825"/>
          </a:xfrm>
          <a:solidFill>
            <a:schemeClr val="accent1"/>
          </a:solidFill>
        </p:grpSpPr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50408F58-31B8-454C-A800-99A8C9E041BD}"/>
                </a:ext>
              </a:extLst>
            </p:cNvPr>
            <p:cNvSpPr/>
            <p:nvPr/>
          </p:nvSpPr>
          <p:spPr>
            <a:xfrm>
              <a:off x="1856158" y="2358403"/>
              <a:ext cx="66675" cy="66675"/>
            </a:xfrm>
            <a:custGeom>
              <a:avLst/>
              <a:gdLst>
                <a:gd name="connsiteX0" fmla="*/ 36290 w 66675"/>
                <a:gd name="connsiteY0" fmla="*/ 7144 h 66675"/>
                <a:gd name="connsiteX1" fmla="*/ 7144 w 66675"/>
                <a:gd name="connsiteY1" fmla="*/ 36290 h 66675"/>
                <a:gd name="connsiteX2" fmla="*/ 36290 w 66675"/>
                <a:gd name="connsiteY2" fmla="*/ 65437 h 66675"/>
                <a:gd name="connsiteX3" fmla="*/ 65437 w 66675"/>
                <a:gd name="connsiteY3" fmla="*/ 36290 h 66675"/>
                <a:gd name="connsiteX4" fmla="*/ 36290 w 66675"/>
                <a:gd name="connsiteY4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36290" y="7144"/>
                  </a:moveTo>
                  <a:cubicBezTo>
                    <a:pt x="20193" y="7144"/>
                    <a:pt x="7144" y="20193"/>
                    <a:pt x="7144" y="36290"/>
                  </a:cubicBezTo>
                  <a:cubicBezTo>
                    <a:pt x="7144" y="52388"/>
                    <a:pt x="20193" y="65437"/>
                    <a:pt x="36290" y="65437"/>
                  </a:cubicBezTo>
                  <a:cubicBezTo>
                    <a:pt x="52388" y="65437"/>
                    <a:pt x="65437" y="52388"/>
                    <a:pt x="65437" y="36290"/>
                  </a:cubicBezTo>
                  <a:cubicBezTo>
                    <a:pt x="65532" y="20193"/>
                    <a:pt x="52483" y="7144"/>
                    <a:pt x="36290" y="7144"/>
                  </a:cubicBezTo>
                  <a:close/>
                </a:path>
              </a:pathLst>
            </a:custGeom>
            <a:solidFill>
              <a:srgbClr val="E3993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03CA398F-F099-4A55-925E-0CB90D38EE3B}"/>
                </a:ext>
              </a:extLst>
            </p:cNvPr>
            <p:cNvSpPr/>
            <p:nvPr/>
          </p:nvSpPr>
          <p:spPr>
            <a:xfrm>
              <a:off x="1532594" y="2160642"/>
              <a:ext cx="400050" cy="514350"/>
            </a:xfrm>
            <a:custGeom>
              <a:avLst/>
              <a:gdLst>
                <a:gd name="connsiteX0" fmla="*/ 395002 w 400050"/>
                <a:gd name="connsiteY0" fmla="*/ 260530 h 514350"/>
                <a:gd name="connsiteX1" fmla="*/ 380238 w 400050"/>
                <a:gd name="connsiteY1" fmla="*/ 259768 h 514350"/>
                <a:gd name="connsiteX2" fmla="*/ 351092 w 400050"/>
                <a:gd name="connsiteY2" fmla="*/ 265102 h 514350"/>
                <a:gd name="connsiteX3" fmla="*/ 328708 w 400050"/>
                <a:gd name="connsiteY3" fmla="*/ 270817 h 514350"/>
                <a:gd name="connsiteX4" fmla="*/ 316421 w 400050"/>
                <a:gd name="connsiteY4" fmla="*/ 285676 h 514350"/>
                <a:gd name="connsiteX5" fmla="*/ 268034 w 400050"/>
                <a:gd name="connsiteY5" fmla="*/ 315109 h 514350"/>
                <a:gd name="connsiteX6" fmla="*/ 251555 w 400050"/>
                <a:gd name="connsiteY6" fmla="*/ 305774 h 514350"/>
                <a:gd name="connsiteX7" fmla="*/ 236315 w 400050"/>
                <a:gd name="connsiteY7" fmla="*/ 265198 h 514350"/>
                <a:gd name="connsiteX8" fmla="*/ 240030 w 400050"/>
                <a:gd name="connsiteY8" fmla="*/ 250434 h 514350"/>
                <a:gd name="connsiteX9" fmla="*/ 287084 w 400050"/>
                <a:gd name="connsiteY9" fmla="*/ 212334 h 514350"/>
                <a:gd name="connsiteX10" fmla="*/ 338519 w 400050"/>
                <a:gd name="connsiteY10" fmla="*/ 204523 h 514350"/>
                <a:gd name="connsiteX11" fmla="*/ 345472 w 400050"/>
                <a:gd name="connsiteY11" fmla="*/ 206047 h 514350"/>
                <a:gd name="connsiteX12" fmla="*/ 359759 w 400050"/>
                <a:gd name="connsiteY12" fmla="*/ 202523 h 514350"/>
                <a:gd name="connsiteX13" fmla="*/ 369284 w 400050"/>
                <a:gd name="connsiteY13" fmla="*/ 204142 h 514350"/>
                <a:gd name="connsiteX14" fmla="*/ 378904 w 400050"/>
                <a:gd name="connsiteY14" fmla="*/ 197094 h 514350"/>
                <a:gd name="connsiteX15" fmla="*/ 385191 w 400050"/>
                <a:gd name="connsiteY15" fmla="*/ 179187 h 514350"/>
                <a:gd name="connsiteX16" fmla="*/ 368999 w 400050"/>
                <a:gd name="connsiteY16" fmla="*/ 164137 h 514350"/>
                <a:gd name="connsiteX17" fmla="*/ 305657 w 400050"/>
                <a:gd name="connsiteY17" fmla="*/ 157279 h 514350"/>
                <a:gd name="connsiteX18" fmla="*/ 260318 w 400050"/>
                <a:gd name="connsiteY18" fmla="*/ 169948 h 514350"/>
                <a:gd name="connsiteX19" fmla="*/ 222980 w 400050"/>
                <a:gd name="connsiteY19" fmla="*/ 194236 h 514350"/>
                <a:gd name="connsiteX20" fmla="*/ 214789 w 400050"/>
                <a:gd name="connsiteY20" fmla="*/ 198237 h 514350"/>
                <a:gd name="connsiteX21" fmla="*/ 217742 w 400050"/>
                <a:gd name="connsiteY21" fmla="*/ 186331 h 514350"/>
                <a:gd name="connsiteX22" fmla="*/ 271463 w 400050"/>
                <a:gd name="connsiteY22" fmla="*/ 110035 h 514350"/>
                <a:gd name="connsiteX23" fmla="*/ 286703 w 400050"/>
                <a:gd name="connsiteY23" fmla="*/ 82318 h 514350"/>
                <a:gd name="connsiteX24" fmla="*/ 275558 w 400050"/>
                <a:gd name="connsiteY24" fmla="*/ 62315 h 514350"/>
                <a:gd name="connsiteX25" fmla="*/ 266605 w 400050"/>
                <a:gd name="connsiteY25" fmla="*/ 60696 h 514350"/>
                <a:gd name="connsiteX26" fmla="*/ 270034 w 400050"/>
                <a:gd name="connsiteY26" fmla="*/ 26596 h 514350"/>
                <a:gd name="connsiteX27" fmla="*/ 259366 w 400050"/>
                <a:gd name="connsiteY27" fmla="*/ 8499 h 514350"/>
                <a:gd name="connsiteX28" fmla="*/ 238030 w 400050"/>
                <a:gd name="connsiteY28" fmla="*/ 14690 h 514350"/>
                <a:gd name="connsiteX29" fmla="*/ 190786 w 400050"/>
                <a:gd name="connsiteY29" fmla="*/ 70507 h 514350"/>
                <a:gd name="connsiteX30" fmla="*/ 168021 w 400050"/>
                <a:gd name="connsiteY30" fmla="*/ 108130 h 514350"/>
                <a:gd name="connsiteX31" fmla="*/ 121825 w 400050"/>
                <a:gd name="connsiteY31" fmla="*/ 222430 h 514350"/>
                <a:gd name="connsiteX32" fmla="*/ 110300 w 400050"/>
                <a:gd name="connsiteY32" fmla="*/ 255673 h 514350"/>
                <a:gd name="connsiteX33" fmla="*/ 105442 w 400050"/>
                <a:gd name="connsiteY33" fmla="*/ 337588 h 514350"/>
                <a:gd name="connsiteX34" fmla="*/ 95060 w 400050"/>
                <a:gd name="connsiteY34" fmla="*/ 358924 h 514350"/>
                <a:gd name="connsiteX35" fmla="*/ 7144 w 400050"/>
                <a:gd name="connsiteY35" fmla="*/ 431314 h 514350"/>
                <a:gd name="connsiteX36" fmla="*/ 125825 w 400050"/>
                <a:gd name="connsiteY36" fmla="*/ 511133 h 514350"/>
                <a:gd name="connsiteX37" fmla="*/ 127445 w 400050"/>
                <a:gd name="connsiteY37" fmla="*/ 509800 h 514350"/>
                <a:gd name="connsiteX38" fmla="*/ 196977 w 400050"/>
                <a:gd name="connsiteY38" fmla="*/ 441982 h 514350"/>
                <a:gd name="connsiteX39" fmla="*/ 210884 w 400050"/>
                <a:gd name="connsiteY39" fmla="*/ 435505 h 514350"/>
                <a:gd name="connsiteX40" fmla="*/ 262985 w 400050"/>
                <a:gd name="connsiteY40" fmla="*/ 411978 h 514350"/>
                <a:gd name="connsiteX41" fmla="*/ 328994 w 400050"/>
                <a:gd name="connsiteY41" fmla="*/ 353780 h 514350"/>
                <a:gd name="connsiteX42" fmla="*/ 353282 w 400050"/>
                <a:gd name="connsiteY42" fmla="*/ 323967 h 514350"/>
                <a:gd name="connsiteX43" fmla="*/ 379476 w 400050"/>
                <a:gd name="connsiteY43" fmla="*/ 290058 h 514350"/>
                <a:gd name="connsiteX44" fmla="*/ 393478 w 400050"/>
                <a:gd name="connsiteY44" fmla="*/ 273580 h 514350"/>
                <a:gd name="connsiteX45" fmla="*/ 395002 w 400050"/>
                <a:gd name="connsiteY45" fmla="*/ 260530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00050" h="514350">
                  <a:moveTo>
                    <a:pt x="395002" y="260530"/>
                  </a:moveTo>
                  <a:cubicBezTo>
                    <a:pt x="391573" y="255101"/>
                    <a:pt x="385953" y="255673"/>
                    <a:pt x="380238" y="259768"/>
                  </a:cubicBezTo>
                  <a:cubicBezTo>
                    <a:pt x="371570" y="266055"/>
                    <a:pt x="361474" y="269293"/>
                    <a:pt x="351092" y="265102"/>
                  </a:cubicBezTo>
                  <a:cubicBezTo>
                    <a:pt x="341662" y="261292"/>
                    <a:pt x="334899" y="264055"/>
                    <a:pt x="328708" y="270817"/>
                  </a:cubicBezTo>
                  <a:cubicBezTo>
                    <a:pt x="324326" y="275580"/>
                    <a:pt x="319183" y="280057"/>
                    <a:pt x="316421" y="285676"/>
                  </a:cubicBezTo>
                  <a:cubicBezTo>
                    <a:pt x="306419" y="305965"/>
                    <a:pt x="287369" y="310632"/>
                    <a:pt x="268034" y="315109"/>
                  </a:cubicBezTo>
                  <a:cubicBezTo>
                    <a:pt x="259937" y="317014"/>
                    <a:pt x="254413" y="314728"/>
                    <a:pt x="251555" y="305774"/>
                  </a:cubicBezTo>
                  <a:cubicBezTo>
                    <a:pt x="247174" y="292058"/>
                    <a:pt x="241745" y="278628"/>
                    <a:pt x="236315" y="265198"/>
                  </a:cubicBezTo>
                  <a:cubicBezTo>
                    <a:pt x="233839" y="259006"/>
                    <a:pt x="234506" y="254815"/>
                    <a:pt x="240030" y="250434"/>
                  </a:cubicBezTo>
                  <a:cubicBezTo>
                    <a:pt x="255937" y="238051"/>
                    <a:pt x="271558" y="225193"/>
                    <a:pt x="287084" y="212334"/>
                  </a:cubicBezTo>
                  <a:cubicBezTo>
                    <a:pt x="302705" y="199380"/>
                    <a:pt x="320231" y="199570"/>
                    <a:pt x="338519" y="204523"/>
                  </a:cubicBezTo>
                  <a:cubicBezTo>
                    <a:pt x="340804" y="205190"/>
                    <a:pt x="343186" y="205666"/>
                    <a:pt x="345472" y="206047"/>
                  </a:cubicBezTo>
                  <a:cubicBezTo>
                    <a:pt x="349758" y="203857"/>
                    <a:pt x="354616" y="202523"/>
                    <a:pt x="359759" y="202523"/>
                  </a:cubicBezTo>
                  <a:cubicBezTo>
                    <a:pt x="363093" y="202523"/>
                    <a:pt x="366236" y="203190"/>
                    <a:pt x="369284" y="204142"/>
                  </a:cubicBezTo>
                  <a:cubicBezTo>
                    <a:pt x="372713" y="202523"/>
                    <a:pt x="375857" y="200332"/>
                    <a:pt x="378904" y="197094"/>
                  </a:cubicBezTo>
                  <a:cubicBezTo>
                    <a:pt x="382905" y="192712"/>
                    <a:pt x="385763" y="184997"/>
                    <a:pt x="385191" y="179187"/>
                  </a:cubicBezTo>
                  <a:cubicBezTo>
                    <a:pt x="384334" y="170995"/>
                    <a:pt x="378333" y="165090"/>
                    <a:pt x="368999" y="164137"/>
                  </a:cubicBezTo>
                  <a:cubicBezTo>
                    <a:pt x="347853" y="162042"/>
                    <a:pt x="326422" y="161185"/>
                    <a:pt x="305657" y="157279"/>
                  </a:cubicBezTo>
                  <a:cubicBezTo>
                    <a:pt x="287655" y="153850"/>
                    <a:pt x="274034" y="160042"/>
                    <a:pt x="260318" y="169948"/>
                  </a:cubicBezTo>
                  <a:cubicBezTo>
                    <a:pt x="248317" y="178615"/>
                    <a:pt x="235553" y="186331"/>
                    <a:pt x="222980" y="194236"/>
                  </a:cubicBezTo>
                  <a:cubicBezTo>
                    <a:pt x="220409" y="195856"/>
                    <a:pt x="217551" y="196903"/>
                    <a:pt x="214789" y="198237"/>
                  </a:cubicBezTo>
                  <a:cubicBezTo>
                    <a:pt x="214598" y="192903"/>
                    <a:pt x="216313" y="189664"/>
                    <a:pt x="217742" y="186331"/>
                  </a:cubicBezTo>
                  <a:cubicBezTo>
                    <a:pt x="230600" y="157279"/>
                    <a:pt x="252603" y="134800"/>
                    <a:pt x="271463" y="110035"/>
                  </a:cubicBezTo>
                  <a:cubicBezTo>
                    <a:pt x="277844" y="101749"/>
                    <a:pt x="282893" y="92128"/>
                    <a:pt x="286703" y="82318"/>
                  </a:cubicBezTo>
                  <a:cubicBezTo>
                    <a:pt x="290417" y="72888"/>
                    <a:pt x="285179" y="64982"/>
                    <a:pt x="275558" y="62315"/>
                  </a:cubicBezTo>
                  <a:cubicBezTo>
                    <a:pt x="272701" y="61553"/>
                    <a:pt x="269748" y="61267"/>
                    <a:pt x="266605" y="60696"/>
                  </a:cubicBezTo>
                  <a:cubicBezTo>
                    <a:pt x="267843" y="48980"/>
                    <a:pt x="269462" y="37741"/>
                    <a:pt x="270034" y="26596"/>
                  </a:cubicBezTo>
                  <a:cubicBezTo>
                    <a:pt x="270415" y="18691"/>
                    <a:pt x="268224" y="11737"/>
                    <a:pt x="259366" y="8499"/>
                  </a:cubicBezTo>
                  <a:cubicBezTo>
                    <a:pt x="250412" y="5260"/>
                    <a:pt x="243745" y="8023"/>
                    <a:pt x="238030" y="14690"/>
                  </a:cubicBezTo>
                  <a:cubicBezTo>
                    <a:pt x="222123" y="33169"/>
                    <a:pt x="205740" y="51266"/>
                    <a:pt x="190786" y="70507"/>
                  </a:cubicBezTo>
                  <a:cubicBezTo>
                    <a:pt x="181832" y="82032"/>
                    <a:pt x="173736" y="94795"/>
                    <a:pt x="168021" y="108130"/>
                  </a:cubicBezTo>
                  <a:cubicBezTo>
                    <a:pt x="151829" y="145849"/>
                    <a:pt x="136970" y="184235"/>
                    <a:pt x="121825" y="222430"/>
                  </a:cubicBezTo>
                  <a:cubicBezTo>
                    <a:pt x="117443" y="233384"/>
                    <a:pt x="111538" y="244338"/>
                    <a:pt x="110300" y="255673"/>
                  </a:cubicBezTo>
                  <a:cubicBezTo>
                    <a:pt x="107347" y="282819"/>
                    <a:pt x="106299" y="310251"/>
                    <a:pt x="105442" y="337588"/>
                  </a:cubicBezTo>
                  <a:cubicBezTo>
                    <a:pt x="105156" y="346827"/>
                    <a:pt x="102203" y="353113"/>
                    <a:pt x="95060" y="358924"/>
                  </a:cubicBezTo>
                  <a:cubicBezTo>
                    <a:pt x="65532" y="382736"/>
                    <a:pt x="36290" y="407025"/>
                    <a:pt x="7144" y="431314"/>
                  </a:cubicBezTo>
                  <a:cubicBezTo>
                    <a:pt x="38481" y="467604"/>
                    <a:pt x="79343" y="495417"/>
                    <a:pt x="125825" y="511133"/>
                  </a:cubicBezTo>
                  <a:cubicBezTo>
                    <a:pt x="126397" y="510657"/>
                    <a:pt x="126968" y="510276"/>
                    <a:pt x="127445" y="509800"/>
                  </a:cubicBezTo>
                  <a:cubicBezTo>
                    <a:pt x="150876" y="487511"/>
                    <a:pt x="173641" y="464365"/>
                    <a:pt x="196977" y="441982"/>
                  </a:cubicBezTo>
                  <a:cubicBezTo>
                    <a:pt x="200501" y="438553"/>
                    <a:pt x="206026" y="435886"/>
                    <a:pt x="210884" y="435505"/>
                  </a:cubicBezTo>
                  <a:cubicBezTo>
                    <a:pt x="231267" y="433885"/>
                    <a:pt x="248031" y="425122"/>
                    <a:pt x="262985" y="411978"/>
                  </a:cubicBezTo>
                  <a:cubicBezTo>
                    <a:pt x="285083" y="392642"/>
                    <a:pt x="307562" y="373783"/>
                    <a:pt x="328994" y="353780"/>
                  </a:cubicBezTo>
                  <a:cubicBezTo>
                    <a:pt x="338233" y="345112"/>
                    <a:pt x="345377" y="334063"/>
                    <a:pt x="353282" y="323967"/>
                  </a:cubicBezTo>
                  <a:cubicBezTo>
                    <a:pt x="362141" y="312727"/>
                    <a:pt x="370618" y="301202"/>
                    <a:pt x="379476" y="290058"/>
                  </a:cubicBezTo>
                  <a:cubicBezTo>
                    <a:pt x="383953" y="284438"/>
                    <a:pt x="389763" y="279676"/>
                    <a:pt x="393478" y="273580"/>
                  </a:cubicBezTo>
                  <a:cubicBezTo>
                    <a:pt x="395764" y="269960"/>
                    <a:pt x="396907" y="263388"/>
                    <a:pt x="395002" y="260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42" name="!!Ellipse 41">
            <a:extLst>
              <a:ext uri="{FF2B5EF4-FFF2-40B4-BE49-F238E27FC236}">
                <a16:creationId xmlns:a16="http://schemas.microsoft.com/office/drawing/2014/main" id="{18E92841-8259-4972-AC16-DDF7471E5D8A}"/>
              </a:ext>
            </a:extLst>
          </p:cNvPr>
          <p:cNvSpPr/>
          <p:nvPr/>
        </p:nvSpPr>
        <p:spPr>
          <a:xfrm>
            <a:off x="4086474" y="7464354"/>
            <a:ext cx="639967" cy="63996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4" name="!!Graphique 43">
            <a:extLst>
              <a:ext uri="{FF2B5EF4-FFF2-40B4-BE49-F238E27FC236}">
                <a16:creationId xmlns:a16="http://schemas.microsoft.com/office/drawing/2014/main" id="{F57AD9A5-087C-46C2-A6A4-2413E1744B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99738" y="7613816"/>
            <a:ext cx="413439" cy="291503"/>
          </a:xfrm>
          <a:prstGeom prst="rect">
            <a:avLst/>
          </a:prstGeom>
        </p:spPr>
      </p:pic>
      <p:cxnSp>
        <p:nvCxnSpPr>
          <p:cNvPr id="45" name="!!Connecteur droit 44">
            <a:extLst>
              <a:ext uri="{FF2B5EF4-FFF2-40B4-BE49-F238E27FC236}">
                <a16:creationId xmlns:a16="http://schemas.microsoft.com/office/drawing/2014/main" id="{5F677DDD-1ACF-49CC-9153-74AE43490915}"/>
              </a:ext>
            </a:extLst>
          </p:cNvPr>
          <p:cNvCxnSpPr>
            <a:cxnSpLocks/>
          </p:cNvCxnSpPr>
          <p:nvPr/>
        </p:nvCxnSpPr>
        <p:spPr>
          <a:xfrm>
            <a:off x="3830059" y="8563429"/>
            <a:ext cx="11527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!!Forme libre : B">
            <a:extLst>
              <a:ext uri="{FF2B5EF4-FFF2-40B4-BE49-F238E27FC236}">
                <a16:creationId xmlns:a16="http://schemas.microsoft.com/office/drawing/2014/main" id="{203C646F-9328-4983-BB01-A9E451CC8A22}"/>
              </a:ext>
            </a:extLst>
          </p:cNvPr>
          <p:cNvSpPr/>
          <p:nvPr/>
        </p:nvSpPr>
        <p:spPr>
          <a:xfrm rot="13500000">
            <a:off x="5884886" y="7731491"/>
            <a:ext cx="1567165" cy="1567170"/>
          </a:xfrm>
          <a:prstGeom prst="ellipse">
            <a:avLst/>
          </a:prstGeom>
          <a:solidFill>
            <a:schemeClr val="tx2"/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2C865F2D-D824-49CD-B907-1DAB9B5C945B}"/>
              </a:ext>
            </a:extLst>
          </p:cNvPr>
          <p:cNvSpPr txBox="1"/>
          <p:nvPr/>
        </p:nvSpPr>
        <p:spPr>
          <a:xfrm>
            <a:off x="5986994" y="8311770"/>
            <a:ext cx="13839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b="1" cap="all" dirty="0">
                <a:solidFill>
                  <a:schemeClr val="bg1"/>
                </a:solidFill>
              </a:rPr>
              <a:t>Natural glue</a:t>
            </a:r>
          </a:p>
        </p:txBody>
      </p:sp>
      <p:sp>
        <p:nvSpPr>
          <p:cNvPr id="50" name="!!ZoneTexte 49">
            <a:extLst>
              <a:ext uri="{FF2B5EF4-FFF2-40B4-BE49-F238E27FC236}">
                <a16:creationId xmlns:a16="http://schemas.microsoft.com/office/drawing/2014/main" id="{62482405-9B00-4C48-80A0-A683F2671F50}"/>
              </a:ext>
            </a:extLst>
          </p:cNvPr>
          <p:cNvSpPr txBox="1"/>
          <p:nvPr/>
        </p:nvSpPr>
        <p:spPr>
          <a:xfrm>
            <a:off x="6007159" y="8578854"/>
            <a:ext cx="1343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Safe and organic</a:t>
            </a:r>
          </a:p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food adhesive</a:t>
            </a:r>
          </a:p>
        </p:txBody>
      </p:sp>
      <p:sp>
        <p:nvSpPr>
          <p:cNvPr id="51" name="!!Ellipse 50">
            <a:extLst>
              <a:ext uri="{FF2B5EF4-FFF2-40B4-BE49-F238E27FC236}">
                <a16:creationId xmlns:a16="http://schemas.microsoft.com/office/drawing/2014/main" id="{D95A0465-769F-446E-AAC6-FDCE7D93B637}"/>
              </a:ext>
            </a:extLst>
          </p:cNvPr>
          <p:cNvSpPr/>
          <p:nvPr/>
        </p:nvSpPr>
        <p:spPr>
          <a:xfrm>
            <a:off x="6358995" y="7464354"/>
            <a:ext cx="639967" cy="63996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3" name="!!Connecteur droit 52">
            <a:extLst>
              <a:ext uri="{FF2B5EF4-FFF2-40B4-BE49-F238E27FC236}">
                <a16:creationId xmlns:a16="http://schemas.microsoft.com/office/drawing/2014/main" id="{69E06085-4083-41C2-96B9-203D924B3F86}"/>
              </a:ext>
            </a:extLst>
          </p:cNvPr>
          <p:cNvCxnSpPr>
            <a:cxnSpLocks/>
          </p:cNvCxnSpPr>
          <p:nvPr/>
        </p:nvCxnSpPr>
        <p:spPr>
          <a:xfrm>
            <a:off x="6102580" y="8543333"/>
            <a:ext cx="11527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!!Graphique 58">
            <a:extLst>
              <a:ext uri="{FF2B5EF4-FFF2-40B4-BE49-F238E27FC236}">
                <a16:creationId xmlns:a16="http://schemas.microsoft.com/office/drawing/2014/main" id="{123F16AC-CE44-49D6-A894-6D7A82134395}"/>
              </a:ext>
            </a:extLst>
          </p:cNvPr>
          <p:cNvGrpSpPr/>
          <p:nvPr/>
        </p:nvGrpSpPr>
        <p:grpSpPr>
          <a:xfrm>
            <a:off x="6382270" y="7521312"/>
            <a:ext cx="526703" cy="568013"/>
            <a:chOff x="5602453" y="2181935"/>
            <a:chExt cx="485775" cy="523875"/>
          </a:xfrm>
        </p:grpSpPr>
        <p:sp>
          <p:nvSpPr>
            <p:cNvPr id="61" name="Forme libre : forme 60">
              <a:extLst>
                <a:ext uri="{FF2B5EF4-FFF2-40B4-BE49-F238E27FC236}">
                  <a16:creationId xmlns:a16="http://schemas.microsoft.com/office/drawing/2014/main" id="{19AB38BB-B6C2-4D3E-AF92-F49C2395939B}"/>
                </a:ext>
              </a:extLst>
            </p:cNvPr>
            <p:cNvSpPr/>
            <p:nvPr/>
          </p:nvSpPr>
          <p:spPr>
            <a:xfrm>
              <a:off x="5595309" y="2174740"/>
              <a:ext cx="476250" cy="209550"/>
            </a:xfrm>
            <a:custGeom>
              <a:avLst/>
              <a:gdLst>
                <a:gd name="connsiteX0" fmla="*/ 478155 w 476250"/>
                <a:gd name="connsiteY0" fmla="*/ 107969 h 209550"/>
                <a:gd name="connsiteX1" fmla="*/ 214884 w 476250"/>
                <a:gd name="connsiteY1" fmla="*/ 7290 h 209550"/>
                <a:gd name="connsiteX2" fmla="*/ 148876 w 476250"/>
                <a:gd name="connsiteY2" fmla="*/ 12529 h 209550"/>
                <a:gd name="connsiteX3" fmla="*/ 7144 w 476250"/>
                <a:gd name="connsiteY3" fmla="*/ 211601 h 209550"/>
                <a:gd name="connsiteX4" fmla="*/ 215932 w 476250"/>
                <a:gd name="connsiteY4" fmla="*/ 149879 h 209550"/>
                <a:gd name="connsiteX5" fmla="*/ 229743 w 476250"/>
                <a:gd name="connsiteY5" fmla="*/ 150451 h 209550"/>
                <a:gd name="connsiteX6" fmla="*/ 344329 w 476250"/>
                <a:gd name="connsiteY6" fmla="*/ 185407 h 209550"/>
                <a:gd name="connsiteX7" fmla="*/ 462629 w 476250"/>
                <a:gd name="connsiteY7" fmla="*/ 166167 h 209550"/>
                <a:gd name="connsiteX8" fmla="*/ 466630 w 476250"/>
                <a:gd name="connsiteY8" fmla="*/ 112541 h 209550"/>
                <a:gd name="connsiteX9" fmla="*/ 478155 w 476250"/>
                <a:gd name="connsiteY9" fmla="*/ 107969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250" h="209550">
                  <a:moveTo>
                    <a:pt x="478155" y="107969"/>
                  </a:moveTo>
                  <a:cubicBezTo>
                    <a:pt x="451390" y="102254"/>
                    <a:pt x="279749" y="14529"/>
                    <a:pt x="214884" y="7290"/>
                  </a:cubicBezTo>
                  <a:cubicBezTo>
                    <a:pt x="197739" y="6528"/>
                    <a:pt x="174403" y="8814"/>
                    <a:pt x="148876" y="12529"/>
                  </a:cubicBezTo>
                  <a:cubicBezTo>
                    <a:pt x="74771" y="52629"/>
                    <a:pt x="21146" y="125400"/>
                    <a:pt x="7144" y="211601"/>
                  </a:cubicBezTo>
                  <a:lnTo>
                    <a:pt x="215932" y="149879"/>
                  </a:lnTo>
                  <a:cubicBezTo>
                    <a:pt x="220504" y="148546"/>
                    <a:pt x="225647" y="147974"/>
                    <a:pt x="229743" y="150451"/>
                  </a:cubicBezTo>
                  <a:cubicBezTo>
                    <a:pt x="249079" y="162166"/>
                    <a:pt x="292608" y="181693"/>
                    <a:pt x="344329" y="185407"/>
                  </a:cubicBezTo>
                  <a:cubicBezTo>
                    <a:pt x="379857" y="187979"/>
                    <a:pt x="426911" y="191503"/>
                    <a:pt x="462629" y="166167"/>
                  </a:cubicBezTo>
                  <a:cubicBezTo>
                    <a:pt x="471202" y="160071"/>
                    <a:pt x="483870" y="129781"/>
                    <a:pt x="466630" y="112541"/>
                  </a:cubicBezTo>
                  <a:cubicBezTo>
                    <a:pt x="466725" y="112541"/>
                    <a:pt x="476822" y="112636"/>
                    <a:pt x="478155" y="107969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2" name="Forme libre : forme 61">
              <a:extLst>
                <a:ext uri="{FF2B5EF4-FFF2-40B4-BE49-F238E27FC236}">
                  <a16:creationId xmlns:a16="http://schemas.microsoft.com/office/drawing/2014/main" id="{E0034092-5468-4B9A-85EC-C38C0DB4566F}"/>
                </a:ext>
              </a:extLst>
            </p:cNvPr>
            <p:cNvSpPr/>
            <p:nvPr/>
          </p:nvSpPr>
          <p:spPr>
            <a:xfrm>
              <a:off x="5712943" y="2514909"/>
              <a:ext cx="371475" cy="190500"/>
            </a:xfrm>
            <a:custGeom>
              <a:avLst/>
              <a:gdLst>
                <a:gd name="connsiteX0" fmla="*/ 354425 w 371475"/>
                <a:gd name="connsiteY0" fmla="*/ 27547 h 190500"/>
                <a:gd name="connsiteX1" fmla="*/ 207264 w 371475"/>
                <a:gd name="connsiteY1" fmla="*/ 16879 h 190500"/>
                <a:gd name="connsiteX2" fmla="*/ 98012 w 371475"/>
                <a:gd name="connsiteY2" fmla="*/ 94984 h 190500"/>
                <a:gd name="connsiteX3" fmla="*/ 7144 w 371475"/>
                <a:gd name="connsiteY3" fmla="*/ 145562 h 190500"/>
                <a:gd name="connsiteX4" fmla="*/ 161544 w 371475"/>
                <a:gd name="connsiteY4" fmla="*/ 192615 h 190500"/>
                <a:gd name="connsiteX5" fmla="*/ 210503 w 371475"/>
                <a:gd name="connsiteY5" fmla="*/ 188234 h 190500"/>
                <a:gd name="connsiteX6" fmla="*/ 225552 w 371475"/>
                <a:gd name="connsiteY6" fmla="*/ 175470 h 190500"/>
                <a:gd name="connsiteX7" fmla="*/ 365093 w 371475"/>
                <a:gd name="connsiteY7" fmla="*/ 66218 h 190500"/>
                <a:gd name="connsiteX8" fmla="*/ 354425 w 371475"/>
                <a:gd name="connsiteY8" fmla="*/ 27547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1475" h="190500">
                  <a:moveTo>
                    <a:pt x="354425" y="27547"/>
                  </a:moveTo>
                  <a:cubicBezTo>
                    <a:pt x="321850" y="-5029"/>
                    <a:pt x="244411" y="9354"/>
                    <a:pt x="207264" y="16879"/>
                  </a:cubicBezTo>
                  <a:cubicBezTo>
                    <a:pt x="170116" y="24404"/>
                    <a:pt x="124968" y="68123"/>
                    <a:pt x="98012" y="94984"/>
                  </a:cubicBezTo>
                  <a:cubicBezTo>
                    <a:pt x="87058" y="105938"/>
                    <a:pt x="48673" y="125845"/>
                    <a:pt x="7144" y="145562"/>
                  </a:cubicBezTo>
                  <a:cubicBezTo>
                    <a:pt x="51244" y="175280"/>
                    <a:pt x="104394" y="192615"/>
                    <a:pt x="161544" y="192615"/>
                  </a:cubicBezTo>
                  <a:cubicBezTo>
                    <a:pt x="178213" y="192615"/>
                    <a:pt x="194596" y="191091"/>
                    <a:pt x="210503" y="188234"/>
                  </a:cubicBezTo>
                  <a:lnTo>
                    <a:pt x="225552" y="175470"/>
                  </a:lnTo>
                  <a:lnTo>
                    <a:pt x="365093" y="66218"/>
                  </a:lnTo>
                  <a:cubicBezTo>
                    <a:pt x="365093" y="66218"/>
                    <a:pt x="387001" y="60122"/>
                    <a:pt x="354425" y="27547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3" name="Forme libre : forme 62">
              <a:extLst>
                <a:ext uri="{FF2B5EF4-FFF2-40B4-BE49-F238E27FC236}">
                  <a16:creationId xmlns:a16="http://schemas.microsoft.com/office/drawing/2014/main" id="{B5816BC6-682E-4A6A-B169-3A92EA8696B2}"/>
                </a:ext>
              </a:extLst>
            </p:cNvPr>
            <p:cNvSpPr/>
            <p:nvPr/>
          </p:nvSpPr>
          <p:spPr>
            <a:xfrm>
              <a:off x="5908491" y="2324412"/>
              <a:ext cx="171450" cy="238125"/>
            </a:xfrm>
            <a:custGeom>
              <a:avLst/>
              <a:gdLst>
                <a:gd name="connsiteX0" fmla="*/ 31432 w 171450"/>
                <a:gd name="connsiteY0" fmla="*/ 25735 h 238125"/>
                <a:gd name="connsiteX1" fmla="*/ 118300 w 171450"/>
                <a:gd name="connsiteY1" fmla="*/ 7161 h 238125"/>
                <a:gd name="connsiteX2" fmla="*/ 146780 w 171450"/>
                <a:gd name="connsiteY2" fmla="*/ 16210 h 238125"/>
                <a:gd name="connsiteX3" fmla="*/ 134684 w 171450"/>
                <a:gd name="connsiteY3" fmla="*/ 36879 h 238125"/>
                <a:gd name="connsiteX4" fmla="*/ 81534 w 171450"/>
                <a:gd name="connsiteY4" fmla="*/ 69740 h 238125"/>
                <a:gd name="connsiteX5" fmla="*/ 96679 w 171450"/>
                <a:gd name="connsiteY5" fmla="*/ 168324 h 238125"/>
                <a:gd name="connsiteX6" fmla="*/ 153543 w 171450"/>
                <a:gd name="connsiteY6" fmla="*/ 212711 h 238125"/>
                <a:gd name="connsiteX7" fmla="*/ 148590 w 171450"/>
                <a:gd name="connsiteY7" fmla="*/ 238904 h 238125"/>
                <a:gd name="connsiteX8" fmla="*/ 7144 w 171450"/>
                <a:gd name="connsiteY8" fmla="*/ 206996 h 238125"/>
                <a:gd name="connsiteX9" fmla="*/ 53054 w 171450"/>
                <a:gd name="connsiteY9" fmla="*/ 91267 h 238125"/>
                <a:gd name="connsiteX10" fmla="*/ 31432 w 171450"/>
                <a:gd name="connsiteY10" fmla="*/ 25735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1450" h="238125">
                  <a:moveTo>
                    <a:pt x="31432" y="25735"/>
                  </a:moveTo>
                  <a:cubicBezTo>
                    <a:pt x="31432" y="25735"/>
                    <a:pt x="81343" y="7923"/>
                    <a:pt x="118300" y="7161"/>
                  </a:cubicBezTo>
                  <a:cubicBezTo>
                    <a:pt x="139922" y="6685"/>
                    <a:pt x="146780" y="16210"/>
                    <a:pt x="146780" y="16210"/>
                  </a:cubicBezTo>
                  <a:cubicBezTo>
                    <a:pt x="146780" y="16210"/>
                    <a:pt x="153257" y="28497"/>
                    <a:pt x="134684" y="36879"/>
                  </a:cubicBezTo>
                  <a:cubicBezTo>
                    <a:pt x="116110" y="45261"/>
                    <a:pt x="88773" y="52214"/>
                    <a:pt x="81534" y="69740"/>
                  </a:cubicBezTo>
                  <a:cubicBezTo>
                    <a:pt x="69628" y="98696"/>
                    <a:pt x="90392" y="157275"/>
                    <a:pt x="96679" y="168324"/>
                  </a:cubicBezTo>
                  <a:cubicBezTo>
                    <a:pt x="102965" y="179468"/>
                    <a:pt x="111823" y="197566"/>
                    <a:pt x="153543" y="212711"/>
                  </a:cubicBezTo>
                  <a:cubicBezTo>
                    <a:pt x="195263" y="227855"/>
                    <a:pt x="156591" y="238904"/>
                    <a:pt x="148590" y="238904"/>
                  </a:cubicBezTo>
                  <a:cubicBezTo>
                    <a:pt x="140589" y="238904"/>
                    <a:pt x="61341" y="239285"/>
                    <a:pt x="7144" y="206996"/>
                  </a:cubicBezTo>
                  <a:cubicBezTo>
                    <a:pt x="42005" y="176230"/>
                    <a:pt x="58769" y="129653"/>
                    <a:pt x="53054" y="91267"/>
                  </a:cubicBezTo>
                  <a:cubicBezTo>
                    <a:pt x="46577" y="47642"/>
                    <a:pt x="31432" y="25735"/>
                    <a:pt x="31432" y="25735"/>
                  </a:cubicBezTo>
                  <a:close/>
                </a:path>
              </a:pathLst>
            </a:custGeom>
            <a:solidFill>
              <a:srgbClr val="E3993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64" name="!!Forme libre : B">
            <a:extLst>
              <a:ext uri="{FF2B5EF4-FFF2-40B4-BE49-F238E27FC236}">
                <a16:creationId xmlns:a16="http://schemas.microsoft.com/office/drawing/2014/main" id="{A8444AD3-0517-4369-8E6A-CA6A8F5052B7}"/>
              </a:ext>
            </a:extLst>
          </p:cNvPr>
          <p:cNvSpPr/>
          <p:nvPr/>
        </p:nvSpPr>
        <p:spPr>
          <a:xfrm rot="13500000">
            <a:off x="8155100" y="7731491"/>
            <a:ext cx="1567165" cy="1567170"/>
          </a:xfrm>
          <a:prstGeom prst="ellipse">
            <a:avLst/>
          </a:prstGeom>
          <a:solidFill>
            <a:schemeClr val="tx2"/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!!ZoneTexte 64">
            <a:extLst>
              <a:ext uri="{FF2B5EF4-FFF2-40B4-BE49-F238E27FC236}">
                <a16:creationId xmlns:a16="http://schemas.microsoft.com/office/drawing/2014/main" id="{58664347-F1F4-458B-BB7A-41B60ACB3E85}"/>
              </a:ext>
            </a:extLst>
          </p:cNvPr>
          <p:cNvSpPr txBox="1"/>
          <p:nvPr/>
        </p:nvSpPr>
        <p:spPr>
          <a:xfrm>
            <a:off x="8408018" y="8216539"/>
            <a:ext cx="10823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b="1" cap="all" dirty="0">
                <a:solidFill>
                  <a:schemeClr val="bg1"/>
                </a:solidFill>
              </a:rPr>
              <a:t>Extrusion</a:t>
            </a:r>
          </a:p>
        </p:txBody>
      </p:sp>
      <p:sp>
        <p:nvSpPr>
          <p:cNvPr id="66" name="!!ZoneTexte 65">
            <a:extLst>
              <a:ext uri="{FF2B5EF4-FFF2-40B4-BE49-F238E27FC236}">
                <a16:creationId xmlns:a16="http://schemas.microsoft.com/office/drawing/2014/main" id="{EF6A48BC-98E9-49AD-AEDC-D64C71BE261D}"/>
              </a:ext>
            </a:extLst>
          </p:cNvPr>
          <p:cNvSpPr txBox="1"/>
          <p:nvPr/>
        </p:nvSpPr>
        <p:spPr>
          <a:xfrm>
            <a:off x="8191613" y="8483623"/>
            <a:ext cx="151515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Processing aid,</a:t>
            </a:r>
          </a:p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gustatory sensation</a:t>
            </a:r>
          </a:p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improver</a:t>
            </a:r>
          </a:p>
        </p:txBody>
      </p:sp>
      <p:sp>
        <p:nvSpPr>
          <p:cNvPr id="67" name="!!Ellipse 66">
            <a:extLst>
              <a:ext uri="{FF2B5EF4-FFF2-40B4-BE49-F238E27FC236}">
                <a16:creationId xmlns:a16="http://schemas.microsoft.com/office/drawing/2014/main" id="{FD3E06B2-471D-47A0-B900-1085CAE17DFB}"/>
              </a:ext>
            </a:extLst>
          </p:cNvPr>
          <p:cNvSpPr/>
          <p:nvPr/>
        </p:nvSpPr>
        <p:spPr>
          <a:xfrm>
            <a:off x="8629209" y="7464354"/>
            <a:ext cx="639967" cy="63996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8" name="!!Connecteur droit 67">
            <a:extLst>
              <a:ext uri="{FF2B5EF4-FFF2-40B4-BE49-F238E27FC236}">
                <a16:creationId xmlns:a16="http://schemas.microsoft.com/office/drawing/2014/main" id="{29DBF1F2-FBF8-4A06-9019-FB1450D951BE}"/>
              </a:ext>
            </a:extLst>
          </p:cNvPr>
          <p:cNvCxnSpPr>
            <a:cxnSpLocks/>
          </p:cNvCxnSpPr>
          <p:nvPr/>
        </p:nvCxnSpPr>
        <p:spPr>
          <a:xfrm>
            <a:off x="8497324" y="8448102"/>
            <a:ext cx="9037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!!Forme libre : B">
            <a:extLst>
              <a:ext uri="{FF2B5EF4-FFF2-40B4-BE49-F238E27FC236}">
                <a16:creationId xmlns:a16="http://schemas.microsoft.com/office/drawing/2014/main" id="{9A73EAB8-865C-4251-8291-48A0D06F084F}"/>
              </a:ext>
            </a:extLst>
          </p:cNvPr>
          <p:cNvSpPr/>
          <p:nvPr/>
        </p:nvSpPr>
        <p:spPr>
          <a:xfrm rot="13500000">
            <a:off x="2459128" y="9925339"/>
            <a:ext cx="1567165" cy="1567170"/>
          </a:xfrm>
          <a:prstGeom prst="ellipse">
            <a:avLst/>
          </a:prstGeom>
          <a:solidFill>
            <a:schemeClr val="tx2"/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!!ZoneTexte 76">
            <a:extLst>
              <a:ext uri="{FF2B5EF4-FFF2-40B4-BE49-F238E27FC236}">
                <a16:creationId xmlns:a16="http://schemas.microsoft.com/office/drawing/2014/main" id="{74A5736E-F7AF-4D59-8EE2-A22AF44E9B3B}"/>
              </a:ext>
            </a:extLst>
          </p:cNvPr>
          <p:cNvSpPr txBox="1"/>
          <p:nvPr/>
        </p:nvSpPr>
        <p:spPr>
          <a:xfrm>
            <a:off x="2744015" y="10383464"/>
            <a:ext cx="9973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b="1" cap="all" dirty="0">
                <a:solidFill>
                  <a:schemeClr val="bg1"/>
                </a:solidFill>
              </a:rPr>
              <a:t>Emulsion</a:t>
            </a:r>
          </a:p>
        </p:txBody>
      </p:sp>
      <p:sp>
        <p:nvSpPr>
          <p:cNvPr id="78" name="!!ZoneTexte 77">
            <a:extLst>
              <a:ext uri="{FF2B5EF4-FFF2-40B4-BE49-F238E27FC236}">
                <a16:creationId xmlns:a16="http://schemas.microsoft.com/office/drawing/2014/main" id="{B8CC6AA4-2E10-4B92-B985-D19BA5C7E415}"/>
              </a:ext>
            </a:extLst>
          </p:cNvPr>
          <p:cNvSpPr txBox="1"/>
          <p:nvPr/>
        </p:nvSpPr>
        <p:spPr>
          <a:xfrm>
            <a:off x="2579708" y="10681879"/>
            <a:ext cx="132600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Emulsifying</a:t>
            </a:r>
          </a:p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properties</a:t>
            </a:r>
          </a:p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and stabilization </a:t>
            </a:r>
          </a:p>
        </p:txBody>
      </p:sp>
      <p:sp>
        <p:nvSpPr>
          <p:cNvPr id="79" name="!!Ellipse 78">
            <a:extLst>
              <a:ext uri="{FF2B5EF4-FFF2-40B4-BE49-F238E27FC236}">
                <a16:creationId xmlns:a16="http://schemas.microsoft.com/office/drawing/2014/main" id="{FCE80A6D-048B-4920-9B00-588FC68A8EEC}"/>
              </a:ext>
            </a:extLst>
          </p:cNvPr>
          <p:cNvSpPr/>
          <p:nvPr/>
        </p:nvSpPr>
        <p:spPr>
          <a:xfrm>
            <a:off x="2922727" y="9658202"/>
            <a:ext cx="639967" cy="63996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1" name="!!Connecteur droit 80">
            <a:extLst>
              <a:ext uri="{FF2B5EF4-FFF2-40B4-BE49-F238E27FC236}">
                <a16:creationId xmlns:a16="http://schemas.microsoft.com/office/drawing/2014/main" id="{FE8A28C2-29A0-4D81-8C46-54C45702C7A1}"/>
              </a:ext>
            </a:extLst>
          </p:cNvPr>
          <p:cNvCxnSpPr>
            <a:cxnSpLocks/>
          </p:cNvCxnSpPr>
          <p:nvPr/>
        </p:nvCxnSpPr>
        <p:spPr>
          <a:xfrm>
            <a:off x="2666312" y="10641950"/>
            <a:ext cx="11527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!!Forme libre : B">
            <a:extLst>
              <a:ext uri="{FF2B5EF4-FFF2-40B4-BE49-F238E27FC236}">
                <a16:creationId xmlns:a16="http://schemas.microsoft.com/office/drawing/2014/main" id="{94E2BD24-1257-4599-8949-DD67262DF8F4}"/>
              </a:ext>
            </a:extLst>
          </p:cNvPr>
          <p:cNvSpPr/>
          <p:nvPr/>
        </p:nvSpPr>
        <p:spPr>
          <a:xfrm rot="13500000">
            <a:off x="4731649" y="9925339"/>
            <a:ext cx="1567165" cy="1567170"/>
          </a:xfrm>
          <a:prstGeom prst="ellipse">
            <a:avLst/>
          </a:prstGeom>
          <a:solidFill>
            <a:schemeClr val="tx2"/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!!ZoneTexte 82">
            <a:extLst>
              <a:ext uri="{FF2B5EF4-FFF2-40B4-BE49-F238E27FC236}">
                <a16:creationId xmlns:a16="http://schemas.microsoft.com/office/drawing/2014/main" id="{9703B582-C0E1-48A6-A486-38E07ED1B056}"/>
              </a:ext>
            </a:extLst>
          </p:cNvPr>
          <p:cNvSpPr txBox="1"/>
          <p:nvPr/>
        </p:nvSpPr>
        <p:spPr>
          <a:xfrm>
            <a:off x="4910739" y="10353542"/>
            <a:ext cx="12089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b="1" cap="all" dirty="0">
                <a:solidFill>
                  <a:schemeClr val="bg1"/>
                </a:solidFill>
              </a:rPr>
              <a:t>Fiber</a:t>
            </a:r>
          </a:p>
          <a:p>
            <a:pPr algn="ctr">
              <a:lnSpc>
                <a:spcPts val="1200"/>
              </a:lnSpc>
            </a:pPr>
            <a:r>
              <a:rPr lang="en-US" sz="1200" b="1" cap="all" dirty="0">
                <a:solidFill>
                  <a:schemeClr val="bg1"/>
                </a:solidFill>
              </a:rPr>
              <a:t>enrichment</a:t>
            </a:r>
          </a:p>
        </p:txBody>
      </p:sp>
      <p:sp>
        <p:nvSpPr>
          <p:cNvPr id="84" name="!!ZoneTexte 83">
            <a:extLst>
              <a:ext uri="{FF2B5EF4-FFF2-40B4-BE49-F238E27FC236}">
                <a16:creationId xmlns:a16="http://schemas.microsoft.com/office/drawing/2014/main" id="{27804346-AA63-4CF8-AF40-4977CF79C6A4}"/>
              </a:ext>
            </a:extLst>
          </p:cNvPr>
          <p:cNvSpPr txBox="1"/>
          <p:nvPr/>
        </p:nvSpPr>
        <p:spPr>
          <a:xfrm>
            <a:off x="4804139" y="10753652"/>
            <a:ext cx="14221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GB" sz="1200" b="1" dirty="0">
                <a:solidFill>
                  <a:schemeClr val="bg1"/>
                </a:solidFill>
              </a:rPr>
              <a:t>90</a:t>
            </a:r>
            <a:r>
              <a:rPr lang="en-GB" sz="1050" b="1" dirty="0">
                <a:solidFill>
                  <a:schemeClr val="bg1"/>
                </a:solidFill>
              </a:rPr>
              <a:t>%</a:t>
            </a:r>
            <a:r>
              <a:rPr lang="en-GB" sz="1200" b="1" dirty="0">
                <a:solidFill>
                  <a:schemeClr val="bg1"/>
                </a:solidFill>
              </a:rPr>
              <a:t> </a:t>
            </a:r>
            <a:r>
              <a:rPr lang="en-GB" sz="1200" dirty="0">
                <a:solidFill>
                  <a:schemeClr val="bg1"/>
                </a:solidFill>
              </a:rPr>
              <a:t>fiber content,</a:t>
            </a:r>
          </a:p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highly soluble</a:t>
            </a:r>
          </a:p>
        </p:txBody>
      </p:sp>
      <p:sp>
        <p:nvSpPr>
          <p:cNvPr id="85" name="!!Ellipse 84">
            <a:extLst>
              <a:ext uri="{FF2B5EF4-FFF2-40B4-BE49-F238E27FC236}">
                <a16:creationId xmlns:a16="http://schemas.microsoft.com/office/drawing/2014/main" id="{ED3E21F8-956C-4AD7-BFC8-1571C189D312}"/>
              </a:ext>
            </a:extLst>
          </p:cNvPr>
          <p:cNvSpPr/>
          <p:nvPr/>
        </p:nvSpPr>
        <p:spPr>
          <a:xfrm>
            <a:off x="5195248" y="9658202"/>
            <a:ext cx="639967" cy="63996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6" name="!!Connecteur droit 85">
            <a:extLst>
              <a:ext uri="{FF2B5EF4-FFF2-40B4-BE49-F238E27FC236}">
                <a16:creationId xmlns:a16="http://schemas.microsoft.com/office/drawing/2014/main" id="{5412F400-8666-44E5-A041-7628940E2FC9}"/>
              </a:ext>
            </a:extLst>
          </p:cNvPr>
          <p:cNvCxnSpPr>
            <a:cxnSpLocks/>
          </p:cNvCxnSpPr>
          <p:nvPr/>
        </p:nvCxnSpPr>
        <p:spPr>
          <a:xfrm>
            <a:off x="5007930" y="10737181"/>
            <a:ext cx="10052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!!!!Forme libre : B">
            <a:extLst>
              <a:ext uri="{FF2B5EF4-FFF2-40B4-BE49-F238E27FC236}">
                <a16:creationId xmlns:a16="http://schemas.microsoft.com/office/drawing/2014/main" id="{651BAC41-7D32-40DE-A5BE-9083F2EDBAED}"/>
              </a:ext>
            </a:extLst>
          </p:cNvPr>
          <p:cNvSpPr/>
          <p:nvPr/>
        </p:nvSpPr>
        <p:spPr>
          <a:xfrm rot="13500000">
            <a:off x="7001863" y="9925339"/>
            <a:ext cx="1567165" cy="1567170"/>
          </a:xfrm>
          <a:prstGeom prst="ellipse">
            <a:avLst/>
          </a:prstGeom>
          <a:solidFill>
            <a:schemeClr val="tx2"/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!!ZoneTexte 91">
            <a:extLst>
              <a:ext uri="{FF2B5EF4-FFF2-40B4-BE49-F238E27FC236}">
                <a16:creationId xmlns:a16="http://schemas.microsoft.com/office/drawing/2014/main" id="{70649AFC-ACB7-41C8-9BF2-D1FE94C7F0D2}"/>
              </a:ext>
            </a:extLst>
          </p:cNvPr>
          <p:cNvSpPr txBox="1"/>
          <p:nvPr/>
        </p:nvSpPr>
        <p:spPr>
          <a:xfrm>
            <a:off x="7343753" y="10410387"/>
            <a:ext cx="8833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b="1" cap="all" dirty="0">
                <a:solidFill>
                  <a:schemeClr val="bg1"/>
                </a:solidFill>
              </a:rPr>
              <a:t>Coating</a:t>
            </a:r>
          </a:p>
          <a:p>
            <a:pPr algn="ctr">
              <a:lnSpc>
                <a:spcPts val="1200"/>
              </a:lnSpc>
            </a:pPr>
            <a:endParaRPr lang="en-US" sz="1200" b="1" cap="all" dirty="0">
              <a:solidFill>
                <a:schemeClr val="bg1"/>
              </a:solidFill>
            </a:endParaRPr>
          </a:p>
        </p:txBody>
      </p:sp>
      <p:sp>
        <p:nvSpPr>
          <p:cNvPr id="93" name="!!ZoneTexte 92">
            <a:extLst>
              <a:ext uri="{FF2B5EF4-FFF2-40B4-BE49-F238E27FC236}">
                <a16:creationId xmlns:a16="http://schemas.microsoft.com/office/drawing/2014/main" id="{EABBADEB-0D05-4818-AA33-F3A112D002B0}"/>
              </a:ext>
            </a:extLst>
          </p:cNvPr>
          <p:cNvSpPr txBox="1"/>
          <p:nvPr/>
        </p:nvSpPr>
        <p:spPr>
          <a:xfrm>
            <a:off x="6972563" y="10658421"/>
            <a:ext cx="16257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Film forming abilities,</a:t>
            </a:r>
          </a:p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perfect for gumming</a:t>
            </a:r>
          </a:p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operations</a:t>
            </a:r>
          </a:p>
        </p:txBody>
      </p:sp>
      <p:sp>
        <p:nvSpPr>
          <p:cNvPr id="94" name="!!Ellipse 93">
            <a:extLst>
              <a:ext uri="{FF2B5EF4-FFF2-40B4-BE49-F238E27FC236}">
                <a16:creationId xmlns:a16="http://schemas.microsoft.com/office/drawing/2014/main" id="{A2C680FD-A2AF-4D0D-BE01-D8BB5FFECB81}"/>
              </a:ext>
            </a:extLst>
          </p:cNvPr>
          <p:cNvSpPr/>
          <p:nvPr/>
        </p:nvSpPr>
        <p:spPr>
          <a:xfrm>
            <a:off x="7465462" y="9658202"/>
            <a:ext cx="639967" cy="63996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5" name="!!Connecteur droit 94">
            <a:extLst>
              <a:ext uri="{FF2B5EF4-FFF2-40B4-BE49-F238E27FC236}">
                <a16:creationId xmlns:a16="http://schemas.microsoft.com/office/drawing/2014/main" id="{53016E44-D228-45E5-9D1F-931541BFBC34}"/>
              </a:ext>
            </a:extLst>
          </p:cNvPr>
          <p:cNvCxnSpPr>
            <a:cxnSpLocks/>
          </p:cNvCxnSpPr>
          <p:nvPr/>
        </p:nvCxnSpPr>
        <p:spPr>
          <a:xfrm>
            <a:off x="7442658" y="10641950"/>
            <a:ext cx="68024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!!Forme libre : B">
            <a:extLst>
              <a:ext uri="{FF2B5EF4-FFF2-40B4-BE49-F238E27FC236}">
                <a16:creationId xmlns:a16="http://schemas.microsoft.com/office/drawing/2014/main" id="{61EEE6DB-DA9D-4C2F-8DAF-ABDF31D19DA2}"/>
              </a:ext>
            </a:extLst>
          </p:cNvPr>
          <p:cNvSpPr/>
          <p:nvPr/>
        </p:nvSpPr>
        <p:spPr>
          <a:xfrm rot="13500000">
            <a:off x="9263255" y="9925339"/>
            <a:ext cx="1567165" cy="1567170"/>
          </a:xfrm>
          <a:prstGeom prst="ellipse">
            <a:avLst/>
          </a:prstGeom>
          <a:solidFill>
            <a:schemeClr val="tx2"/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!!ZoneTexte 99">
            <a:extLst>
              <a:ext uri="{FF2B5EF4-FFF2-40B4-BE49-F238E27FC236}">
                <a16:creationId xmlns:a16="http://schemas.microsoft.com/office/drawing/2014/main" id="{5E4ED356-7717-4FAC-9ED4-5AC18D8095EE}"/>
              </a:ext>
            </a:extLst>
          </p:cNvPr>
          <p:cNvSpPr txBox="1"/>
          <p:nvPr/>
        </p:nvSpPr>
        <p:spPr>
          <a:xfrm>
            <a:off x="9298170" y="10410387"/>
            <a:ext cx="14973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b="1" cap="all" dirty="0">
                <a:solidFill>
                  <a:schemeClr val="bg1"/>
                </a:solidFill>
              </a:rPr>
              <a:t>Encapsulation</a:t>
            </a:r>
          </a:p>
        </p:txBody>
      </p:sp>
      <p:sp>
        <p:nvSpPr>
          <p:cNvPr id="101" name="!!ZoneTexte 100">
            <a:extLst>
              <a:ext uri="{FF2B5EF4-FFF2-40B4-BE49-F238E27FC236}">
                <a16:creationId xmlns:a16="http://schemas.microsoft.com/office/drawing/2014/main" id="{8B3775DD-1B96-47BE-9D2F-EE35C6692DA6}"/>
              </a:ext>
            </a:extLst>
          </p:cNvPr>
          <p:cNvSpPr txBox="1"/>
          <p:nvPr/>
        </p:nvSpPr>
        <p:spPr>
          <a:xfrm>
            <a:off x="9323722" y="10658421"/>
            <a:ext cx="144623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200" dirty="0">
                <a:solidFill>
                  <a:schemeClr val="bg1"/>
                </a:solidFill>
              </a:rPr>
              <a:t>Flavor retention,</a:t>
            </a:r>
          </a:p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protection and use</a:t>
            </a:r>
          </a:p>
          <a:p>
            <a:pPr algn="ctr">
              <a:lnSpc>
                <a:spcPts val="1200"/>
              </a:lnSpc>
            </a:pPr>
            <a:r>
              <a:rPr lang="en-GB" sz="1200" dirty="0">
                <a:solidFill>
                  <a:schemeClr val="bg1"/>
                </a:solidFill>
              </a:rPr>
              <a:t>as a carrier</a:t>
            </a:r>
          </a:p>
        </p:txBody>
      </p:sp>
      <p:sp>
        <p:nvSpPr>
          <p:cNvPr id="102" name="!!Ellipse 101">
            <a:extLst>
              <a:ext uri="{FF2B5EF4-FFF2-40B4-BE49-F238E27FC236}">
                <a16:creationId xmlns:a16="http://schemas.microsoft.com/office/drawing/2014/main" id="{F0035223-B855-4F4D-8EAD-5632049BC96B}"/>
              </a:ext>
            </a:extLst>
          </p:cNvPr>
          <p:cNvSpPr/>
          <p:nvPr/>
        </p:nvSpPr>
        <p:spPr>
          <a:xfrm>
            <a:off x="9726854" y="9658202"/>
            <a:ext cx="639967" cy="63996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3" name="!!Connecteur droit 102">
            <a:extLst>
              <a:ext uri="{FF2B5EF4-FFF2-40B4-BE49-F238E27FC236}">
                <a16:creationId xmlns:a16="http://schemas.microsoft.com/office/drawing/2014/main" id="{52B0FC29-B9B5-4CBE-BD6D-B8F65A73D83E}"/>
              </a:ext>
            </a:extLst>
          </p:cNvPr>
          <p:cNvCxnSpPr>
            <a:cxnSpLocks/>
          </p:cNvCxnSpPr>
          <p:nvPr/>
        </p:nvCxnSpPr>
        <p:spPr>
          <a:xfrm>
            <a:off x="9411923" y="10641950"/>
            <a:ext cx="127244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0" name="!!Graphique 109">
            <a:extLst>
              <a:ext uri="{FF2B5EF4-FFF2-40B4-BE49-F238E27FC236}">
                <a16:creationId xmlns:a16="http://schemas.microsoft.com/office/drawing/2014/main" id="{08B15AF9-EDA2-456C-8E5A-0178D1333C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85934" y="7595601"/>
            <a:ext cx="335975" cy="407970"/>
          </a:xfrm>
          <a:prstGeom prst="rect">
            <a:avLst/>
          </a:prstGeom>
        </p:spPr>
      </p:pic>
      <p:sp>
        <p:nvSpPr>
          <p:cNvPr id="116" name="!!Forme libre : forme 115">
            <a:extLst>
              <a:ext uri="{FF2B5EF4-FFF2-40B4-BE49-F238E27FC236}">
                <a16:creationId xmlns:a16="http://schemas.microsoft.com/office/drawing/2014/main" id="{87E0342F-03E0-4A03-A932-FCE252483554}"/>
              </a:ext>
            </a:extLst>
          </p:cNvPr>
          <p:cNvSpPr/>
          <p:nvPr/>
        </p:nvSpPr>
        <p:spPr>
          <a:xfrm>
            <a:off x="2922727" y="9972222"/>
            <a:ext cx="639968" cy="325948"/>
          </a:xfrm>
          <a:custGeom>
            <a:avLst/>
            <a:gdLst>
              <a:gd name="connsiteX0" fmla="*/ 601 w 639968"/>
              <a:gd name="connsiteY0" fmla="*/ 0 h 325948"/>
              <a:gd name="connsiteX1" fmla="*/ 639367 w 639968"/>
              <a:gd name="connsiteY1" fmla="*/ 0 h 325948"/>
              <a:gd name="connsiteX2" fmla="*/ 639968 w 639968"/>
              <a:gd name="connsiteY2" fmla="*/ 5964 h 325948"/>
              <a:gd name="connsiteX3" fmla="*/ 319984 w 639968"/>
              <a:gd name="connsiteY3" fmla="*/ 325948 h 325948"/>
              <a:gd name="connsiteX4" fmla="*/ 0 w 639968"/>
              <a:gd name="connsiteY4" fmla="*/ 5964 h 325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9968" h="325948">
                <a:moveTo>
                  <a:pt x="601" y="0"/>
                </a:moveTo>
                <a:lnTo>
                  <a:pt x="639367" y="0"/>
                </a:lnTo>
                <a:lnTo>
                  <a:pt x="639968" y="5964"/>
                </a:lnTo>
                <a:cubicBezTo>
                  <a:pt x="639968" y="182686"/>
                  <a:pt x="496706" y="325948"/>
                  <a:pt x="319984" y="325948"/>
                </a:cubicBezTo>
                <a:cubicBezTo>
                  <a:pt x="143262" y="325948"/>
                  <a:pt x="0" y="182686"/>
                  <a:pt x="0" y="596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2" name="!!Graphique 111" descr="Eau">
            <a:extLst>
              <a:ext uri="{FF2B5EF4-FFF2-40B4-BE49-F238E27FC236}">
                <a16:creationId xmlns:a16="http://schemas.microsoft.com/office/drawing/2014/main" id="{9EB2E431-6AD2-4895-805A-32BF11C529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027999" y="9732025"/>
            <a:ext cx="442246" cy="442244"/>
          </a:xfrm>
          <a:prstGeom prst="rect">
            <a:avLst/>
          </a:prstGeom>
        </p:spPr>
      </p:pic>
      <p:sp>
        <p:nvSpPr>
          <p:cNvPr id="121" name="!!Forme libre : forme 120">
            <a:extLst>
              <a:ext uri="{FF2B5EF4-FFF2-40B4-BE49-F238E27FC236}">
                <a16:creationId xmlns:a16="http://schemas.microsoft.com/office/drawing/2014/main" id="{42564D32-0043-49CE-AC71-D6A5959FA502}"/>
              </a:ext>
            </a:extLst>
          </p:cNvPr>
          <p:cNvSpPr/>
          <p:nvPr/>
        </p:nvSpPr>
        <p:spPr>
          <a:xfrm>
            <a:off x="5195247" y="9972222"/>
            <a:ext cx="639968" cy="325948"/>
          </a:xfrm>
          <a:custGeom>
            <a:avLst/>
            <a:gdLst>
              <a:gd name="connsiteX0" fmla="*/ 601 w 639968"/>
              <a:gd name="connsiteY0" fmla="*/ 0 h 325948"/>
              <a:gd name="connsiteX1" fmla="*/ 639367 w 639968"/>
              <a:gd name="connsiteY1" fmla="*/ 0 h 325948"/>
              <a:gd name="connsiteX2" fmla="*/ 639968 w 639968"/>
              <a:gd name="connsiteY2" fmla="*/ 5964 h 325948"/>
              <a:gd name="connsiteX3" fmla="*/ 319984 w 639968"/>
              <a:gd name="connsiteY3" fmla="*/ 325948 h 325948"/>
              <a:gd name="connsiteX4" fmla="*/ 0 w 639968"/>
              <a:gd name="connsiteY4" fmla="*/ 5964 h 325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9968" h="325948">
                <a:moveTo>
                  <a:pt x="601" y="0"/>
                </a:moveTo>
                <a:lnTo>
                  <a:pt x="639367" y="0"/>
                </a:lnTo>
                <a:lnTo>
                  <a:pt x="639968" y="5964"/>
                </a:lnTo>
                <a:cubicBezTo>
                  <a:pt x="639968" y="182686"/>
                  <a:pt x="496706" y="325948"/>
                  <a:pt x="319984" y="325948"/>
                </a:cubicBezTo>
                <a:cubicBezTo>
                  <a:pt x="143262" y="325948"/>
                  <a:pt x="0" y="182686"/>
                  <a:pt x="0" y="596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0" name="!!Graphique 119" descr="Cercle avec flèche droite">
            <a:extLst>
              <a:ext uri="{FF2B5EF4-FFF2-40B4-BE49-F238E27FC236}">
                <a16:creationId xmlns:a16="http://schemas.microsoft.com/office/drawing/2014/main" id="{3BA30524-77D1-406B-9DAF-53E4FA7EF5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6200000">
            <a:off x="5286631" y="9749460"/>
            <a:ext cx="457200" cy="457200"/>
          </a:xfrm>
          <a:prstGeom prst="rect">
            <a:avLst/>
          </a:prstGeom>
        </p:spPr>
      </p:pic>
      <p:grpSp>
        <p:nvGrpSpPr>
          <p:cNvPr id="124" name="!!Graphique 122">
            <a:extLst>
              <a:ext uri="{FF2B5EF4-FFF2-40B4-BE49-F238E27FC236}">
                <a16:creationId xmlns:a16="http://schemas.microsoft.com/office/drawing/2014/main" id="{30CAB2DE-F040-490F-BE8F-6FBE1EBCC60B}"/>
              </a:ext>
            </a:extLst>
          </p:cNvPr>
          <p:cNvGrpSpPr/>
          <p:nvPr/>
        </p:nvGrpSpPr>
        <p:grpSpPr>
          <a:xfrm>
            <a:off x="7573942" y="9822385"/>
            <a:ext cx="455881" cy="322260"/>
            <a:chOff x="7522940" y="4157786"/>
            <a:chExt cx="552450" cy="390525"/>
          </a:xfrm>
        </p:grpSpPr>
        <p:sp>
          <p:nvSpPr>
            <p:cNvPr id="125" name="Forme libre : forme 124">
              <a:extLst>
                <a:ext uri="{FF2B5EF4-FFF2-40B4-BE49-F238E27FC236}">
                  <a16:creationId xmlns:a16="http://schemas.microsoft.com/office/drawing/2014/main" id="{BC58D697-0253-48B4-9448-3C312F214F4B}"/>
                </a:ext>
              </a:extLst>
            </p:cNvPr>
            <p:cNvSpPr/>
            <p:nvPr/>
          </p:nvSpPr>
          <p:spPr>
            <a:xfrm>
              <a:off x="7679055" y="4289612"/>
              <a:ext cx="390525" cy="247650"/>
            </a:xfrm>
            <a:custGeom>
              <a:avLst/>
              <a:gdLst>
                <a:gd name="connsiteX0" fmla="*/ 343472 w 390525"/>
                <a:gd name="connsiteY0" fmla="*/ 238792 h 247650"/>
                <a:gd name="connsiteX1" fmla="*/ 55245 w 390525"/>
                <a:gd name="connsiteY1" fmla="*/ 238792 h 247650"/>
                <a:gd name="connsiteX2" fmla="*/ 14288 w 390525"/>
                <a:gd name="connsiteY2" fmla="*/ 197834 h 247650"/>
                <a:gd name="connsiteX3" fmla="*/ 14288 w 390525"/>
                <a:gd name="connsiteY3" fmla="*/ 55245 h 247650"/>
                <a:gd name="connsiteX4" fmla="*/ 55245 w 390525"/>
                <a:gd name="connsiteY4" fmla="*/ 14288 h 247650"/>
                <a:gd name="connsiteX5" fmla="*/ 343567 w 390525"/>
                <a:gd name="connsiteY5" fmla="*/ 14288 h 247650"/>
                <a:gd name="connsiteX6" fmla="*/ 384524 w 390525"/>
                <a:gd name="connsiteY6" fmla="*/ 55245 h 247650"/>
                <a:gd name="connsiteX7" fmla="*/ 384524 w 390525"/>
                <a:gd name="connsiteY7" fmla="*/ 197834 h 247650"/>
                <a:gd name="connsiteX8" fmla="*/ 343472 w 390525"/>
                <a:gd name="connsiteY8" fmla="*/ 238792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0525" h="247650">
                  <a:moveTo>
                    <a:pt x="343472" y="238792"/>
                  </a:moveTo>
                  <a:lnTo>
                    <a:pt x="55245" y="238792"/>
                  </a:lnTo>
                  <a:cubicBezTo>
                    <a:pt x="32671" y="238792"/>
                    <a:pt x="14288" y="220313"/>
                    <a:pt x="14288" y="197834"/>
                  </a:cubicBezTo>
                  <a:lnTo>
                    <a:pt x="14288" y="55245"/>
                  </a:lnTo>
                  <a:cubicBezTo>
                    <a:pt x="14288" y="32671"/>
                    <a:pt x="32766" y="14288"/>
                    <a:pt x="55245" y="14288"/>
                  </a:cubicBezTo>
                  <a:lnTo>
                    <a:pt x="343567" y="14288"/>
                  </a:lnTo>
                  <a:cubicBezTo>
                    <a:pt x="366141" y="14288"/>
                    <a:pt x="384524" y="32766"/>
                    <a:pt x="384524" y="55245"/>
                  </a:cubicBezTo>
                  <a:lnTo>
                    <a:pt x="384524" y="197834"/>
                  </a:lnTo>
                  <a:cubicBezTo>
                    <a:pt x="384429" y="220409"/>
                    <a:pt x="366046" y="238792"/>
                    <a:pt x="343472" y="238792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26" name="Forme libre : forme 125">
              <a:extLst>
                <a:ext uri="{FF2B5EF4-FFF2-40B4-BE49-F238E27FC236}">
                  <a16:creationId xmlns:a16="http://schemas.microsoft.com/office/drawing/2014/main" id="{6458CB08-E43C-43EF-A296-327AAB9BD3EA}"/>
                </a:ext>
              </a:extLst>
            </p:cNvPr>
            <p:cNvSpPr/>
            <p:nvPr/>
          </p:nvSpPr>
          <p:spPr>
            <a:xfrm>
              <a:off x="7518178" y="4153024"/>
              <a:ext cx="247650" cy="390525"/>
            </a:xfrm>
            <a:custGeom>
              <a:avLst/>
              <a:gdLst>
                <a:gd name="connsiteX0" fmla="*/ 14288 w 247650"/>
                <a:gd name="connsiteY0" fmla="*/ 343567 h 390525"/>
                <a:gd name="connsiteX1" fmla="*/ 14288 w 247650"/>
                <a:gd name="connsiteY1" fmla="*/ 55245 h 390525"/>
                <a:gd name="connsiteX2" fmla="*/ 55245 w 247650"/>
                <a:gd name="connsiteY2" fmla="*/ 14288 h 390525"/>
                <a:gd name="connsiteX3" fmla="*/ 197834 w 247650"/>
                <a:gd name="connsiteY3" fmla="*/ 14288 h 390525"/>
                <a:gd name="connsiteX4" fmla="*/ 238792 w 247650"/>
                <a:gd name="connsiteY4" fmla="*/ 55245 h 390525"/>
                <a:gd name="connsiteX5" fmla="*/ 238792 w 247650"/>
                <a:gd name="connsiteY5" fmla="*/ 343567 h 390525"/>
                <a:gd name="connsiteX6" fmla="*/ 197834 w 247650"/>
                <a:gd name="connsiteY6" fmla="*/ 384524 h 390525"/>
                <a:gd name="connsiteX7" fmla="*/ 55245 w 247650"/>
                <a:gd name="connsiteY7" fmla="*/ 384524 h 390525"/>
                <a:gd name="connsiteX8" fmla="*/ 14288 w 247650"/>
                <a:gd name="connsiteY8" fmla="*/ 343567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7650" h="390525">
                  <a:moveTo>
                    <a:pt x="14288" y="343567"/>
                  </a:moveTo>
                  <a:lnTo>
                    <a:pt x="14288" y="55245"/>
                  </a:lnTo>
                  <a:cubicBezTo>
                    <a:pt x="14288" y="32766"/>
                    <a:pt x="32766" y="14288"/>
                    <a:pt x="55245" y="14288"/>
                  </a:cubicBezTo>
                  <a:lnTo>
                    <a:pt x="197834" y="14288"/>
                  </a:lnTo>
                  <a:cubicBezTo>
                    <a:pt x="220409" y="14288"/>
                    <a:pt x="238792" y="32766"/>
                    <a:pt x="238792" y="55245"/>
                  </a:cubicBezTo>
                  <a:lnTo>
                    <a:pt x="238792" y="343567"/>
                  </a:lnTo>
                  <a:cubicBezTo>
                    <a:pt x="238792" y="366141"/>
                    <a:pt x="220313" y="384524"/>
                    <a:pt x="197834" y="384524"/>
                  </a:cubicBezTo>
                  <a:lnTo>
                    <a:pt x="55245" y="384524"/>
                  </a:lnTo>
                  <a:cubicBezTo>
                    <a:pt x="32766" y="384524"/>
                    <a:pt x="14288" y="366046"/>
                    <a:pt x="14288" y="343567"/>
                  </a:cubicBezTo>
                  <a:close/>
                </a:path>
              </a:pathLst>
            </a:custGeom>
            <a:solidFill>
              <a:srgbClr val="E39937"/>
            </a:solidFill>
            <a:ln w="1905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7" name="Forme libre : forme 126">
              <a:extLst>
                <a:ext uri="{FF2B5EF4-FFF2-40B4-BE49-F238E27FC236}">
                  <a16:creationId xmlns:a16="http://schemas.microsoft.com/office/drawing/2014/main" id="{E8F12636-73A6-49E3-A37C-62CAFACABABD}"/>
                </a:ext>
              </a:extLst>
            </p:cNvPr>
            <p:cNvSpPr/>
            <p:nvPr/>
          </p:nvSpPr>
          <p:spPr>
            <a:xfrm>
              <a:off x="7553230" y="4188266"/>
              <a:ext cx="76200" cy="133350"/>
            </a:xfrm>
            <a:custGeom>
              <a:avLst/>
              <a:gdLst>
                <a:gd name="connsiteX0" fmla="*/ 16669 w 76200"/>
                <a:gd name="connsiteY0" fmla="*/ 134303 h 133350"/>
                <a:gd name="connsiteX1" fmla="*/ 7144 w 76200"/>
                <a:gd name="connsiteY1" fmla="*/ 124777 h 133350"/>
                <a:gd name="connsiteX2" fmla="*/ 7525 w 76200"/>
                <a:gd name="connsiteY2" fmla="*/ 96584 h 133350"/>
                <a:gd name="connsiteX3" fmla="*/ 7906 w 76200"/>
                <a:gd name="connsiteY3" fmla="*/ 63532 h 133350"/>
                <a:gd name="connsiteX4" fmla="*/ 60198 w 76200"/>
                <a:gd name="connsiteY4" fmla="*/ 7144 h 133350"/>
                <a:gd name="connsiteX5" fmla="*/ 69723 w 76200"/>
                <a:gd name="connsiteY5" fmla="*/ 16669 h 133350"/>
                <a:gd name="connsiteX6" fmla="*/ 60198 w 76200"/>
                <a:gd name="connsiteY6" fmla="*/ 26194 h 133350"/>
                <a:gd name="connsiteX7" fmla="*/ 26956 w 76200"/>
                <a:gd name="connsiteY7" fmla="*/ 63532 h 133350"/>
                <a:gd name="connsiteX8" fmla="*/ 26575 w 76200"/>
                <a:gd name="connsiteY8" fmla="*/ 96869 h 133350"/>
                <a:gd name="connsiteX9" fmla="*/ 26194 w 76200"/>
                <a:gd name="connsiteY9" fmla="*/ 124777 h 133350"/>
                <a:gd name="connsiteX10" fmla="*/ 16669 w 76200"/>
                <a:gd name="connsiteY10" fmla="*/ 134303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6200" h="133350">
                  <a:moveTo>
                    <a:pt x="16669" y="134303"/>
                  </a:moveTo>
                  <a:cubicBezTo>
                    <a:pt x="11430" y="134303"/>
                    <a:pt x="7144" y="130016"/>
                    <a:pt x="7144" y="124777"/>
                  </a:cubicBezTo>
                  <a:cubicBezTo>
                    <a:pt x="7144" y="122777"/>
                    <a:pt x="7334" y="110014"/>
                    <a:pt x="7525" y="96584"/>
                  </a:cubicBezTo>
                  <a:cubicBezTo>
                    <a:pt x="7715" y="81820"/>
                    <a:pt x="7906" y="66294"/>
                    <a:pt x="7906" y="63532"/>
                  </a:cubicBezTo>
                  <a:cubicBezTo>
                    <a:pt x="7906" y="21431"/>
                    <a:pt x="21050" y="7144"/>
                    <a:pt x="60198" y="7144"/>
                  </a:cubicBezTo>
                  <a:cubicBezTo>
                    <a:pt x="65437" y="7144"/>
                    <a:pt x="69723" y="11430"/>
                    <a:pt x="69723" y="16669"/>
                  </a:cubicBezTo>
                  <a:cubicBezTo>
                    <a:pt x="69723" y="21908"/>
                    <a:pt x="65437" y="26194"/>
                    <a:pt x="60198" y="26194"/>
                  </a:cubicBezTo>
                  <a:cubicBezTo>
                    <a:pt x="34957" y="26194"/>
                    <a:pt x="26956" y="27908"/>
                    <a:pt x="26956" y="63532"/>
                  </a:cubicBezTo>
                  <a:cubicBezTo>
                    <a:pt x="26956" y="66294"/>
                    <a:pt x="26765" y="82010"/>
                    <a:pt x="26575" y="96869"/>
                  </a:cubicBezTo>
                  <a:cubicBezTo>
                    <a:pt x="26384" y="110204"/>
                    <a:pt x="26194" y="122777"/>
                    <a:pt x="26194" y="124777"/>
                  </a:cubicBezTo>
                  <a:cubicBezTo>
                    <a:pt x="26194" y="130112"/>
                    <a:pt x="21908" y="134303"/>
                    <a:pt x="16669" y="13430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8" name="Forme libre : forme 127">
              <a:extLst>
                <a:ext uri="{FF2B5EF4-FFF2-40B4-BE49-F238E27FC236}">
                  <a16:creationId xmlns:a16="http://schemas.microsoft.com/office/drawing/2014/main" id="{3E90E43A-E0AD-4034-A482-788BD5266215}"/>
                </a:ext>
              </a:extLst>
            </p:cNvPr>
            <p:cNvSpPr/>
            <p:nvPr/>
          </p:nvSpPr>
          <p:spPr>
            <a:xfrm>
              <a:off x="7904797" y="4435344"/>
              <a:ext cx="133350" cy="76200"/>
            </a:xfrm>
            <a:custGeom>
              <a:avLst/>
              <a:gdLst>
                <a:gd name="connsiteX0" fmla="*/ 16669 w 133350"/>
                <a:gd name="connsiteY0" fmla="*/ 69723 h 76200"/>
                <a:gd name="connsiteX1" fmla="*/ 7144 w 133350"/>
                <a:gd name="connsiteY1" fmla="*/ 60198 h 76200"/>
                <a:gd name="connsiteX2" fmla="*/ 16669 w 133350"/>
                <a:gd name="connsiteY2" fmla="*/ 50673 h 76200"/>
                <a:gd name="connsiteX3" fmla="*/ 44672 w 133350"/>
                <a:gd name="connsiteY3" fmla="*/ 50292 h 76200"/>
                <a:gd name="connsiteX4" fmla="*/ 77915 w 133350"/>
                <a:gd name="connsiteY4" fmla="*/ 49911 h 76200"/>
                <a:gd name="connsiteX5" fmla="*/ 115252 w 133350"/>
                <a:gd name="connsiteY5" fmla="*/ 16669 h 76200"/>
                <a:gd name="connsiteX6" fmla="*/ 124777 w 133350"/>
                <a:gd name="connsiteY6" fmla="*/ 7144 h 76200"/>
                <a:gd name="connsiteX7" fmla="*/ 134302 w 133350"/>
                <a:gd name="connsiteY7" fmla="*/ 16669 h 76200"/>
                <a:gd name="connsiteX8" fmla="*/ 77915 w 133350"/>
                <a:gd name="connsiteY8" fmla="*/ 68961 h 76200"/>
                <a:gd name="connsiteX9" fmla="*/ 44958 w 133350"/>
                <a:gd name="connsiteY9" fmla="*/ 69342 h 76200"/>
                <a:gd name="connsiteX10" fmla="*/ 16669 w 133350"/>
                <a:gd name="connsiteY10" fmla="*/ 69723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3350" h="76200">
                  <a:moveTo>
                    <a:pt x="16669" y="69723"/>
                  </a:moveTo>
                  <a:cubicBezTo>
                    <a:pt x="11430" y="69723"/>
                    <a:pt x="7144" y="65437"/>
                    <a:pt x="7144" y="60198"/>
                  </a:cubicBezTo>
                  <a:cubicBezTo>
                    <a:pt x="7144" y="54959"/>
                    <a:pt x="11430" y="50673"/>
                    <a:pt x="16669" y="50673"/>
                  </a:cubicBezTo>
                  <a:cubicBezTo>
                    <a:pt x="18669" y="50673"/>
                    <a:pt x="31337" y="50482"/>
                    <a:pt x="44672" y="50292"/>
                  </a:cubicBezTo>
                  <a:cubicBezTo>
                    <a:pt x="59531" y="50102"/>
                    <a:pt x="75152" y="49911"/>
                    <a:pt x="77915" y="49911"/>
                  </a:cubicBezTo>
                  <a:cubicBezTo>
                    <a:pt x="113538" y="49911"/>
                    <a:pt x="115252" y="41910"/>
                    <a:pt x="115252" y="16669"/>
                  </a:cubicBezTo>
                  <a:cubicBezTo>
                    <a:pt x="115252" y="11430"/>
                    <a:pt x="119539" y="7144"/>
                    <a:pt x="124777" y="7144"/>
                  </a:cubicBezTo>
                  <a:cubicBezTo>
                    <a:pt x="130016" y="7144"/>
                    <a:pt x="134302" y="11430"/>
                    <a:pt x="134302" y="16669"/>
                  </a:cubicBezTo>
                  <a:cubicBezTo>
                    <a:pt x="134302" y="55721"/>
                    <a:pt x="120110" y="68961"/>
                    <a:pt x="77915" y="68961"/>
                  </a:cubicBezTo>
                  <a:cubicBezTo>
                    <a:pt x="75152" y="68961"/>
                    <a:pt x="59626" y="69152"/>
                    <a:pt x="44958" y="69342"/>
                  </a:cubicBezTo>
                  <a:cubicBezTo>
                    <a:pt x="31432" y="69532"/>
                    <a:pt x="18669" y="69723"/>
                    <a:pt x="16669" y="6972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pic>
        <p:nvPicPr>
          <p:cNvPr id="129" name="!!Graphique 128">
            <a:extLst>
              <a:ext uri="{FF2B5EF4-FFF2-40B4-BE49-F238E27FC236}">
                <a16:creationId xmlns:a16="http://schemas.microsoft.com/office/drawing/2014/main" id="{7AD23102-2E6F-4FA1-BF8E-8645E0094A7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846811" y="9772197"/>
            <a:ext cx="400050" cy="40005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9E40176-54F9-4C2D-B57F-672376ECF241}"/>
              </a:ext>
            </a:extLst>
          </p:cNvPr>
          <p:cNvSpPr txBox="1"/>
          <p:nvPr/>
        </p:nvSpPr>
        <p:spPr>
          <a:xfrm>
            <a:off x="390495" y="333924"/>
            <a:ext cx="11451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cap="all" dirty="0">
                <a:solidFill>
                  <a:schemeClr val="accent3"/>
                </a:solidFill>
                <a:latin typeface="+mj-lt"/>
              </a:rPr>
              <a:t>An ingredient in line</a:t>
            </a:r>
            <a:endParaRPr lang="en-GB" sz="5000" b="1" cap="all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FB4D5E0-FDB0-413F-A3E5-165656639FCD}"/>
              </a:ext>
            </a:extLst>
          </p:cNvPr>
          <p:cNvSpPr/>
          <p:nvPr/>
        </p:nvSpPr>
        <p:spPr>
          <a:xfrm>
            <a:off x="526730" y="2054831"/>
            <a:ext cx="1334715" cy="133471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A6400273-B248-4C14-BD7E-1A4D4D0C29D1}"/>
              </a:ext>
            </a:extLst>
          </p:cNvPr>
          <p:cNvSpPr/>
          <p:nvPr/>
        </p:nvSpPr>
        <p:spPr>
          <a:xfrm>
            <a:off x="2433369" y="2054831"/>
            <a:ext cx="1334715" cy="133471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FFE3ABAC-2292-49A9-8B0E-5396AEE5B72F}"/>
              </a:ext>
            </a:extLst>
          </p:cNvPr>
          <p:cNvSpPr/>
          <p:nvPr/>
        </p:nvSpPr>
        <p:spPr>
          <a:xfrm>
            <a:off x="4291933" y="2054831"/>
            <a:ext cx="1334715" cy="133471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029BF2ED-F2AF-41BB-BC99-ACD8DA9051B9}"/>
              </a:ext>
            </a:extLst>
          </p:cNvPr>
          <p:cNvSpPr/>
          <p:nvPr/>
        </p:nvSpPr>
        <p:spPr>
          <a:xfrm>
            <a:off x="1551971" y="4171185"/>
            <a:ext cx="1334715" cy="133471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8B8A6B01-A2C3-4765-8A19-25F441268693}"/>
              </a:ext>
            </a:extLst>
          </p:cNvPr>
          <p:cNvSpPr/>
          <p:nvPr/>
        </p:nvSpPr>
        <p:spPr>
          <a:xfrm>
            <a:off x="3464368" y="4171185"/>
            <a:ext cx="1334715" cy="133471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62AE8803-5F48-4279-BA5B-C48FD0DB644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01555" y="2266982"/>
            <a:ext cx="402670" cy="956341"/>
          </a:xfrm>
          <a:prstGeom prst="rect">
            <a:avLst/>
          </a:prstGeom>
        </p:spPr>
      </p:pic>
      <p:pic>
        <p:nvPicPr>
          <p:cNvPr id="12" name="Graphique 11" descr="Coche">
            <a:extLst>
              <a:ext uri="{FF2B5EF4-FFF2-40B4-BE49-F238E27FC236}">
                <a16:creationId xmlns:a16="http://schemas.microsoft.com/office/drawing/2014/main" id="{E5FF5930-275A-472A-85A0-7107D090FEA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748655" y="2318012"/>
            <a:ext cx="769303" cy="769303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8AF8AC65-803F-4C59-BF7C-56894ABA9B2F}"/>
              </a:ext>
            </a:extLst>
          </p:cNvPr>
          <p:cNvSpPr txBox="1"/>
          <p:nvPr/>
        </p:nvSpPr>
        <p:spPr>
          <a:xfrm>
            <a:off x="412230" y="3428778"/>
            <a:ext cx="14863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b="1" dirty="0">
                <a:solidFill>
                  <a:schemeClr val="tx2"/>
                </a:solidFill>
              </a:rPr>
              <a:t>More fiber,</a:t>
            </a:r>
          </a:p>
          <a:p>
            <a:pPr algn="ctr">
              <a:lnSpc>
                <a:spcPts val="1800"/>
              </a:lnSpc>
            </a:pPr>
            <a:r>
              <a:rPr lang="en-US" dirty="0">
                <a:solidFill>
                  <a:schemeClr val="tx2"/>
                </a:solidFill>
              </a:rPr>
              <a:t>less sugar 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97" name="ZoneTexte 96">
            <a:extLst>
              <a:ext uri="{FF2B5EF4-FFF2-40B4-BE49-F238E27FC236}">
                <a16:creationId xmlns:a16="http://schemas.microsoft.com/office/drawing/2014/main" id="{26384180-255B-4E51-9BFA-CDA447738C0A}"/>
              </a:ext>
            </a:extLst>
          </p:cNvPr>
          <p:cNvSpPr txBox="1"/>
          <p:nvPr/>
        </p:nvSpPr>
        <p:spPr>
          <a:xfrm>
            <a:off x="2273160" y="3428778"/>
            <a:ext cx="16551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b="1" dirty="0">
                <a:solidFill>
                  <a:schemeClr val="tx2"/>
                </a:solidFill>
              </a:rPr>
              <a:t>Clean </a:t>
            </a:r>
            <a:r>
              <a:rPr lang="en-US" dirty="0">
                <a:solidFill>
                  <a:schemeClr val="tx2"/>
                </a:solidFill>
              </a:rPr>
              <a:t>&amp; </a:t>
            </a:r>
            <a:r>
              <a:rPr lang="en-US" b="1" dirty="0">
                <a:solidFill>
                  <a:schemeClr val="tx2"/>
                </a:solidFill>
              </a:rPr>
              <a:t>clear </a:t>
            </a:r>
            <a:r>
              <a:rPr lang="en-US" dirty="0">
                <a:solidFill>
                  <a:schemeClr val="tx2"/>
                </a:solidFill>
              </a:rPr>
              <a:t>label</a:t>
            </a:r>
          </a:p>
        </p:txBody>
      </p:sp>
      <p:sp>
        <p:nvSpPr>
          <p:cNvPr id="98" name="ZoneTexte 97">
            <a:extLst>
              <a:ext uri="{FF2B5EF4-FFF2-40B4-BE49-F238E27FC236}">
                <a16:creationId xmlns:a16="http://schemas.microsoft.com/office/drawing/2014/main" id="{9F462464-653F-4308-9F40-8F6450D4369A}"/>
              </a:ext>
            </a:extLst>
          </p:cNvPr>
          <p:cNvSpPr txBox="1"/>
          <p:nvPr/>
        </p:nvSpPr>
        <p:spPr>
          <a:xfrm>
            <a:off x="4131725" y="3428778"/>
            <a:ext cx="16551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dirty="0">
                <a:solidFill>
                  <a:schemeClr val="tx2"/>
                </a:solidFill>
              </a:rPr>
              <a:t>Vegetarian/</a:t>
            </a:r>
          </a:p>
          <a:p>
            <a:pPr algn="ctr">
              <a:lnSpc>
                <a:spcPts val="1800"/>
              </a:lnSpc>
            </a:pPr>
            <a:r>
              <a:rPr lang="en-US" dirty="0">
                <a:solidFill>
                  <a:schemeClr val="tx2"/>
                </a:solidFill>
              </a:rPr>
              <a:t>vegan </a:t>
            </a:r>
            <a:r>
              <a:rPr lang="en-US" b="1" dirty="0">
                <a:solidFill>
                  <a:schemeClr val="tx2"/>
                </a:solidFill>
              </a:rPr>
              <a:t>diets</a:t>
            </a:r>
          </a:p>
        </p:txBody>
      </p:sp>
      <p:sp>
        <p:nvSpPr>
          <p:cNvPr id="104" name="ZoneTexte 103">
            <a:extLst>
              <a:ext uri="{FF2B5EF4-FFF2-40B4-BE49-F238E27FC236}">
                <a16:creationId xmlns:a16="http://schemas.microsoft.com/office/drawing/2014/main" id="{6D87D7A0-F9D5-4813-AA40-4C07AA83764A}"/>
              </a:ext>
            </a:extLst>
          </p:cNvPr>
          <p:cNvSpPr txBox="1"/>
          <p:nvPr/>
        </p:nvSpPr>
        <p:spPr>
          <a:xfrm>
            <a:off x="1268864" y="5619559"/>
            <a:ext cx="19009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b="1" dirty="0">
                <a:solidFill>
                  <a:schemeClr val="tx2"/>
                </a:solidFill>
              </a:rPr>
              <a:t>Healthy</a:t>
            </a:r>
          </a:p>
          <a:p>
            <a:pPr algn="ctr">
              <a:lnSpc>
                <a:spcPts val="1800"/>
              </a:lnSpc>
            </a:pPr>
            <a:r>
              <a:rPr lang="en-US" dirty="0">
                <a:solidFill>
                  <a:schemeClr val="tx2"/>
                </a:solidFill>
              </a:rPr>
              <a:t>&amp; </a:t>
            </a:r>
            <a:r>
              <a:rPr lang="en-US" b="1" dirty="0">
                <a:solidFill>
                  <a:schemeClr val="tx2"/>
                </a:solidFill>
              </a:rPr>
              <a:t>organic food</a:t>
            </a:r>
          </a:p>
        </p:txBody>
      </p:sp>
      <p:sp>
        <p:nvSpPr>
          <p:cNvPr id="105" name="ZoneTexte 104">
            <a:extLst>
              <a:ext uri="{FF2B5EF4-FFF2-40B4-BE49-F238E27FC236}">
                <a16:creationId xmlns:a16="http://schemas.microsoft.com/office/drawing/2014/main" id="{855E2F0E-A349-4F08-AFB0-86B7C4DBFACE}"/>
              </a:ext>
            </a:extLst>
          </p:cNvPr>
          <p:cNvSpPr txBox="1"/>
          <p:nvPr/>
        </p:nvSpPr>
        <p:spPr>
          <a:xfrm>
            <a:off x="3181261" y="5619559"/>
            <a:ext cx="19009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b="1" dirty="0">
                <a:solidFill>
                  <a:schemeClr val="tx2"/>
                </a:solidFill>
              </a:rPr>
              <a:t>Ethic &amp; sustainable food</a:t>
            </a:r>
          </a:p>
        </p:txBody>
      </p:sp>
      <p:pic>
        <p:nvPicPr>
          <p:cNvPr id="14" name="Graphique 13">
            <a:extLst>
              <a:ext uri="{FF2B5EF4-FFF2-40B4-BE49-F238E27FC236}">
                <a16:creationId xmlns:a16="http://schemas.microsoft.com/office/drawing/2014/main" id="{29A9B774-F887-4243-817A-A140E18BF5E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600917" y="2324288"/>
            <a:ext cx="798939" cy="798939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71CECB84-63AD-4135-9C74-32661EFE378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584879" y="4535992"/>
            <a:ext cx="1042623" cy="734575"/>
          </a:xfrm>
          <a:prstGeom prst="rect">
            <a:avLst/>
          </a:prstGeom>
        </p:spPr>
      </p:pic>
      <p:pic>
        <p:nvPicPr>
          <p:cNvPr id="19" name="Graphique 18">
            <a:extLst>
              <a:ext uri="{FF2B5EF4-FFF2-40B4-BE49-F238E27FC236}">
                <a16:creationId xmlns:a16="http://schemas.microsoft.com/office/drawing/2014/main" id="{D3208DF4-9F6C-461B-8A1F-AD84413D75F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766963" y="4498459"/>
            <a:ext cx="729524" cy="64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3930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!!ZoneTexte 106">
            <a:extLst>
              <a:ext uri="{FF2B5EF4-FFF2-40B4-BE49-F238E27FC236}">
                <a16:creationId xmlns:a16="http://schemas.microsoft.com/office/drawing/2014/main" id="{80ACF536-B951-414F-A045-17F84C8A9AF3}"/>
              </a:ext>
            </a:extLst>
          </p:cNvPr>
          <p:cNvSpPr txBox="1"/>
          <p:nvPr/>
        </p:nvSpPr>
        <p:spPr>
          <a:xfrm>
            <a:off x="387457" y="507634"/>
            <a:ext cx="114512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chemeClr val="accent3"/>
                </a:solidFill>
                <a:latin typeface="Arial" panose="020B0604020202020204" pitchFamily="34" charset="0"/>
              </a:rPr>
              <a:t>CONCLUSION: WHAT WE STAND FOR</a:t>
            </a:r>
          </a:p>
          <a:p>
            <a:endParaRPr lang="en-GB" dirty="0"/>
          </a:p>
        </p:txBody>
      </p:sp>
      <p:pic>
        <p:nvPicPr>
          <p:cNvPr id="19" name="!!Photo 1">
            <a:extLst>
              <a:ext uri="{FF2B5EF4-FFF2-40B4-BE49-F238E27FC236}">
                <a16:creationId xmlns:a16="http://schemas.microsoft.com/office/drawing/2014/main" id="{F6FEE39A-AD42-400B-A1C2-36111C2218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968" y="1318780"/>
            <a:ext cx="11510182" cy="5031586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C98F815-C400-4D12-8016-5BBB424A87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732A3-3298-4B17-ABD6-6B679B23A20D}" type="slidenum">
              <a:rPr lang="en-GB" smtClean="0"/>
              <a:pPr/>
              <a:t>33</a:t>
            </a:fld>
            <a:endParaRPr lang="en-GB" dirty="0"/>
          </a:p>
        </p:txBody>
      </p:sp>
      <p:cxnSp>
        <p:nvCxnSpPr>
          <p:cNvPr id="4" name="!!Connecteur droit 3">
            <a:extLst>
              <a:ext uri="{FF2B5EF4-FFF2-40B4-BE49-F238E27FC236}">
                <a16:creationId xmlns:a16="http://schemas.microsoft.com/office/drawing/2014/main" id="{C6770C56-99DB-456A-B37E-96F2FB9ABC4B}"/>
              </a:ext>
            </a:extLst>
          </p:cNvPr>
          <p:cNvCxnSpPr>
            <a:cxnSpLocks/>
          </p:cNvCxnSpPr>
          <p:nvPr/>
        </p:nvCxnSpPr>
        <p:spPr>
          <a:xfrm>
            <a:off x="963827" y="1111701"/>
            <a:ext cx="1030553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!!A">
            <a:extLst>
              <a:ext uri="{FF2B5EF4-FFF2-40B4-BE49-F238E27FC236}">
                <a16:creationId xmlns:a16="http://schemas.microsoft.com/office/drawing/2014/main" id="{0689085C-A498-4C06-B21B-79467886BAD8}"/>
              </a:ext>
            </a:extLst>
          </p:cNvPr>
          <p:cNvGrpSpPr/>
          <p:nvPr/>
        </p:nvGrpSpPr>
        <p:grpSpPr>
          <a:xfrm rot="16200000">
            <a:off x="8266245" y="1915527"/>
            <a:ext cx="1221175" cy="1221173"/>
            <a:chOff x="5679648" y="1782149"/>
            <a:chExt cx="1109818" cy="110981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EFF9344-4AC9-4E1F-A3DE-8AA0AE0D2572}"/>
                </a:ext>
              </a:extLst>
            </p:cNvPr>
            <p:cNvSpPr/>
            <p:nvPr/>
          </p:nvSpPr>
          <p:spPr>
            <a:xfrm>
              <a:off x="5679650" y="1782149"/>
              <a:ext cx="1109816" cy="1109816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!!Chiffre 1">
              <a:extLst>
                <a:ext uri="{FF2B5EF4-FFF2-40B4-BE49-F238E27FC236}">
                  <a16:creationId xmlns:a16="http://schemas.microsoft.com/office/drawing/2014/main" id="{B29CC047-5D80-43FF-8494-1D994FDC64BD}"/>
                </a:ext>
              </a:extLst>
            </p:cNvPr>
            <p:cNvSpPr txBox="1"/>
            <p:nvPr/>
          </p:nvSpPr>
          <p:spPr>
            <a:xfrm>
              <a:off x="5679648" y="2238366"/>
              <a:ext cx="1109816" cy="4915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sz="5400" b="1" dirty="0">
                  <a:solidFill>
                    <a:schemeClr val="bg2"/>
                  </a:solidFill>
                </a:rPr>
                <a:t>100</a:t>
              </a:r>
              <a:endParaRPr lang="en-US" sz="5400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9" name="!!B">
            <a:extLst>
              <a:ext uri="{FF2B5EF4-FFF2-40B4-BE49-F238E27FC236}">
                <a16:creationId xmlns:a16="http://schemas.microsoft.com/office/drawing/2014/main" id="{9D5EE04B-647F-4CAD-9B99-72C12D40C050}"/>
              </a:ext>
            </a:extLst>
          </p:cNvPr>
          <p:cNvGrpSpPr/>
          <p:nvPr/>
        </p:nvGrpSpPr>
        <p:grpSpPr>
          <a:xfrm rot="16200000">
            <a:off x="5503429" y="1919541"/>
            <a:ext cx="1221177" cy="1221173"/>
            <a:chOff x="5679648" y="3245605"/>
            <a:chExt cx="1109817" cy="110981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9ABE947-966A-40F9-8219-723E47413DD9}"/>
                </a:ext>
              </a:extLst>
            </p:cNvPr>
            <p:cNvSpPr/>
            <p:nvPr/>
          </p:nvSpPr>
          <p:spPr>
            <a:xfrm>
              <a:off x="5679649" y="3245605"/>
              <a:ext cx="1109816" cy="1109816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9" name="!!6">
              <a:extLst>
                <a:ext uri="{FF2B5EF4-FFF2-40B4-BE49-F238E27FC236}">
                  <a16:creationId xmlns:a16="http://schemas.microsoft.com/office/drawing/2014/main" id="{8745E66D-8508-4086-B996-CE8BB2040148}"/>
                </a:ext>
              </a:extLst>
            </p:cNvPr>
            <p:cNvSpPr txBox="1"/>
            <p:nvPr/>
          </p:nvSpPr>
          <p:spPr>
            <a:xfrm>
              <a:off x="5679648" y="3703900"/>
              <a:ext cx="1109816" cy="4915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sz="5400" b="1" dirty="0">
                  <a:solidFill>
                    <a:schemeClr val="bg2"/>
                  </a:solidFill>
                </a:rPr>
                <a:t>3</a:t>
              </a:r>
              <a:endParaRPr lang="en-US" sz="5400" dirty="0">
                <a:solidFill>
                  <a:schemeClr val="bg2"/>
                </a:solidFill>
              </a:endParaRPr>
            </a:p>
          </p:txBody>
        </p:sp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63FC6465-94AB-47E7-9754-90C5FAD6520F}"/>
              </a:ext>
            </a:extLst>
          </p:cNvPr>
          <p:cNvSpPr txBox="1"/>
          <p:nvPr/>
        </p:nvSpPr>
        <p:spPr>
          <a:xfrm>
            <a:off x="7721111" y="7065078"/>
            <a:ext cx="3446670" cy="130414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1DCBF26-6F76-488E-8252-D38472F0DBA6}"/>
              </a:ext>
            </a:extLst>
          </p:cNvPr>
          <p:cNvSpPr txBox="1"/>
          <p:nvPr/>
        </p:nvSpPr>
        <p:spPr>
          <a:xfrm>
            <a:off x="8547374" y="7299582"/>
            <a:ext cx="2404221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GB" sz="2800" dirty="0">
                <a:solidFill>
                  <a:schemeClr val="bg2"/>
                </a:solidFill>
              </a:rPr>
              <a:t>Manufactured </a:t>
            </a:r>
          </a:p>
          <a:p>
            <a:pPr algn="ctr">
              <a:lnSpc>
                <a:spcPts val="3200"/>
              </a:lnSpc>
            </a:pPr>
            <a:r>
              <a:rPr lang="en-GB" sz="3200" b="1" dirty="0">
                <a:solidFill>
                  <a:schemeClr val="bg2"/>
                </a:solidFill>
              </a:rPr>
              <a:t>In France</a:t>
            </a:r>
          </a:p>
        </p:txBody>
      </p:sp>
      <p:sp>
        <p:nvSpPr>
          <p:cNvPr id="38" name="Rectangle 18">
            <a:extLst>
              <a:ext uri="{FF2B5EF4-FFF2-40B4-BE49-F238E27FC236}">
                <a16:creationId xmlns:a16="http://schemas.microsoft.com/office/drawing/2014/main" id="{41FE6927-1FC7-4464-9465-50FA3256D538}"/>
              </a:ext>
            </a:extLst>
          </p:cNvPr>
          <p:cNvSpPr/>
          <p:nvPr/>
        </p:nvSpPr>
        <p:spPr>
          <a:xfrm>
            <a:off x="7838144" y="6998771"/>
            <a:ext cx="605611" cy="638629"/>
          </a:xfrm>
          <a:custGeom>
            <a:avLst/>
            <a:gdLst>
              <a:gd name="connsiteX0" fmla="*/ 0 w 3456633"/>
              <a:gd name="connsiteY0" fmla="*/ 0 h 3456633"/>
              <a:gd name="connsiteX1" fmla="*/ 3456633 w 3456633"/>
              <a:gd name="connsiteY1" fmla="*/ 0 h 3456633"/>
              <a:gd name="connsiteX2" fmla="*/ 3456633 w 3456633"/>
              <a:gd name="connsiteY2" fmla="*/ 3456633 h 3456633"/>
              <a:gd name="connsiteX3" fmla="*/ 0 w 3456633"/>
              <a:gd name="connsiteY3" fmla="*/ 3456633 h 3456633"/>
              <a:gd name="connsiteX4" fmla="*/ 0 w 3456633"/>
              <a:gd name="connsiteY4" fmla="*/ 0 h 3456633"/>
              <a:gd name="connsiteX0" fmla="*/ 0 w 3456633"/>
              <a:gd name="connsiteY0" fmla="*/ 0 h 3456633"/>
              <a:gd name="connsiteX1" fmla="*/ 3456633 w 3456633"/>
              <a:gd name="connsiteY1" fmla="*/ 0 h 3456633"/>
              <a:gd name="connsiteX2" fmla="*/ 3456633 w 3456633"/>
              <a:gd name="connsiteY2" fmla="*/ 3456633 h 3456633"/>
              <a:gd name="connsiteX3" fmla="*/ 1739932 w 3456633"/>
              <a:gd name="connsiteY3" fmla="*/ 3446586 h 3456633"/>
              <a:gd name="connsiteX4" fmla="*/ 0 w 3456633"/>
              <a:gd name="connsiteY4" fmla="*/ 3456633 h 3456633"/>
              <a:gd name="connsiteX5" fmla="*/ 0 w 3456633"/>
              <a:gd name="connsiteY5" fmla="*/ 0 h 3456633"/>
              <a:gd name="connsiteX0" fmla="*/ 0 w 3456633"/>
              <a:gd name="connsiteY0" fmla="*/ 0 h 4019342"/>
              <a:gd name="connsiteX1" fmla="*/ 3456633 w 3456633"/>
              <a:gd name="connsiteY1" fmla="*/ 0 h 4019342"/>
              <a:gd name="connsiteX2" fmla="*/ 3456633 w 3456633"/>
              <a:gd name="connsiteY2" fmla="*/ 3456633 h 4019342"/>
              <a:gd name="connsiteX3" fmla="*/ 1719835 w 3456633"/>
              <a:gd name="connsiteY3" fmla="*/ 4019342 h 4019342"/>
              <a:gd name="connsiteX4" fmla="*/ 0 w 3456633"/>
              <a:gd name="connsiteY4" fmla="*/ 3456633 h 4019342"/>
              <a:gd name="connsiteX5" fmla="*/ 0 w 3456633"/>
              <a:gd name="connsiteY5" fmla="*/ 0 h 4019342"/>
              <a:gd name="connsiteX0" fmla="*/ 0 w 3456633"/>
              <a:gd name="connsiteY0" fmla="*/ 0 h 4424294"/>
              <a:gd name="connsiteX1" fmla="*/ 3456633 w 3456633"/>
              <a:gd name="connsiteY1" fmla="*/ 0 h 4424294"/>
              <a:gd name="connsiteX2" fmla="*/ 3456633 w 3456633"/>
              <a:gd name="connsiteY2" fmla="*/ 3456633 h 4424294"/>
              <a:gd name="connsiteX3" fmla="*/ 1707478 w 3456633"/>
              <a:gd name="connsiteY3" fmla="*/ 4424294 h 4424294"/>
              <a:gd name="connsiteX4" fmla="*/ 0 w 3456633"/>
              <a:gd name="connsiteY4" fmla="*/ 3456633 h 4424294"/>
              <a:gd name="connsiteX5" fmla="*/ 0 w 3456633"/>
              <a:gd name="connsiteY5" fmla="*/ 0 h 442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56633" h="4424294">
                <a:moveTo>
                  <a:pt x="0" y="0"/>
                </a:moveTo>
                <a:lnTo>
                  <a:pt x="3456633" y="0"/>
                </a:lnTo>
                <a:lnTo>
                  <a:pt x="3456633" y="3456633"/>
                </a:lnTo>
                <a:lnTo>
                  <a:pt x="1707478" y="4424294"/>
                </a:lnTo>
                <a:lnTo>
                  <a:pt x="0" y="345663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42" name="!!C">
            <a:extLst>
              <a:ext uri="{FF2B5EF4-FFF2-40B4-BE49-F238E27FC236}">
                <a16:creationId xmlns:a16="http://schemas.microsoft.com/office/drawing/2014/main" id="{E66D6BEC-F70C-4B8D-B72C-C98580D11798}"/>
              </a:ext>
            </a:extLst>
          </p:cNvPr>
          <p:cNvGrpSpPr/>
          <p:nvPr/>
        </p:nvGrpSpPr>
        <p:grpSpPr>
          <a:xfrm rot="16200000">
            <a:off x="2716968" y="1919542"/>
            <a:ext cx="1199996" cy="1199996"/>
            <a:chOff x="5679648" y="4721643"/>
            <a:chExt cx="1109816" cy="1109816"/>
          </a:xfrm>
        </p:grpSpPr>
        <p:sp>
          <p:nvSpPr>
            <p:cNvPr id="43" name="!!Rectangle 24">
              <a:extLst>
                <a:ext uri="{FF2B5EF4-FFF2-40B4-BE49-F238E27FC236}">
                  <a16:creationId xmlns:a16="http://schemas.microsoft.com/office/drawing/2014/main" id="{4073E83F-08AA-4A29-910F-50E25D1B7490}"/>
                </a:ext>
              </a:extLst>
            </p:cNvPr>
            <p:cNvSpPr/>
            <p:nvPr/>
          </p:nvSpPr>
          <p:spPr>
            <a:xfrm>
              <a:off x="5679648" y="4721643"/>
              <a:ext cx="1109816" cy="1109816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4" name="!!48">
              <a:extLst>
                <a:ext uri="{FF2B5EF4-FFF2-40B4-BE49-F238E27FC236}">
                  <a16:creationId xmlns:a16="http://schemas.microsoft.com/office/drawing/2014/main" id="{BCB98DFB-82D3-40E4-8FEE-D5BAD95384BA}"/>
                </a:ext>
              </a:extLst>
            </p:cNvPr>
            <p:cNvSpPr txBox="1"/>
            <p:nvPr/>
          </p:nvSpPr>
          <p:spPr>
            <a:xfrm>
              <a:off x="5679648" y="5173715"/>
              <a:ext cx="1109816" cy="500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sz="5400" b="1" dirty="0">
                  <a:solidFill>
                    <a:schemeClr val="bg2"/>
                  </a:solidFill>
                </a:rPr>
                <a:t>2</a:t>
              </a:r>
              <a:endParaRPr lang="en-US" sz="2400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15" name="Graphique 9">
            <a:extLst>
              <a:ext uri="{FF2B5EF4-FFF2-40B4-BE49-F238E27FC236}">
                <a16:creationId xmlns:a16="http://schemas.microsoft.com/office/drawing/2014/main" id="{BE7744B4-5870-4194-A53A-C1342434485C}"/>
              </a:ext>
            </a:extLst>
          </p:cNvPr>
          <p:cNvGrpSpPr/>
          <p:nvPr/>
        </p:nvGrpSpPr>
        <p:grpSpPr>
          <a:xfrm>
            <a:off x="3021720" y="2088213"/>
            <a:ext cx="584336" cy="745532"/>
            <a:chOff x="747120" y="1822401"/>
            <a:chExt cx="1196256" cy="1526257"/>
          </a:xfrm>
          <a:solidFill>
            <a:schemeClr val="accent3"/>
          </a:solidFill>
        </p:grpSpPr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207EA31A-BCBD-4672-99D5-134D6A1EADD6}"/>
                </a:ext>
              </a:extLst>
            </p:cNvPr>
            <p:cNvSpPr/>
            <p:nvPr/>
          </p:nvSpPr>
          <p:spPr>
            <a:xfrm>
              <a:off x="747120" y="1822401"/>
              <a:ext cx="1196256" cy="1526257"/>
            </a:xfrm>
            <a:custGeom>
              <a:avLst/>
              <a:gdLst>
                <a:gd name="connsiteX0" fmla="*/ 1045331 w 1196255"/>
                <a:gd name="connsiteY0" fmla="*/ 75436 h 1526256"/>
                <a:gd name="connsiteX1" fmla="*/ 862387 w 1196255"/>
                <a:gd name="connsiteY1" fmla="*/ 75436 h 1526256"/>
                <a:gd name="connsiteX2" fmla="*/ 862387 w 1196255"/>
                <a:gd name="connsiteY2" fmla="*/ 3867 h 1526256"/>
                <a:gd name="connsiteX3" fmla="*/ 336447 w 1196255"/>
                <a:gd name="connsiteY3" fmla="*/ 3867 h 1526256"/>
                <a:gd name="connsiteX4" fmla="*/ 336447 w 1196255"/>
                <a:gd name="connsiteY4" fmla="*/ 75436 h 1526256"/>
                <a:gd name="connsiteX5" fmla="*/ 153502 w 1196255"/>
                <a:gd name="connsiteY5" fmla="*/ 75436 h 1526256"/>
                <a:gd name="connsiteX6" fmla="*/ 3867 w 1196255"/>
                <a:gd name="connsiteY6" fmla="*/ 225071 h 1526256"/>
                <a:gd name="connsiteX7" fmla="*/ 3867 w 1196255"/>
                <a:gd name="connsiteY7" fmla="*/ 1374507 h 1526256"/>
                <a:gd name="connsiteX8" fmla="*/ 153502 w 1196255"/>
                <a:gd name="connsiteY8" fmla="*/ 1524142 h 1526256"/>
                <a:gd name="connsiteX9" fmla="*/ 1045280 w 1196255"/>
                <a:gd name="connsiteY9" fmla="*/ 1524142 h 1526256"/>
                <a:gd name="connsiteX10" fmla="*/ 1194915 w 1196255"/>
                <a:gd name="connsiteY10" fmla="*/ 1374507 h 1526256"/>
                <a:gd name="connsiteX11" fmla="*/ 1194915 w 1196255"/>
                <a:gd name="connsiteY11" fmla="*/ 225071 h 1526256"/>
                <a:gd name="connsiteX12" fmla="*/ 1045331 w 1196255"/>
                <a:gd name="connsiteY12" fmla="*/ 75436 h 1526256"/>
                <a:gd name="connsiteX13" fmla="*/ 1045331 w 1196255"/>
                <a:gd name="connsiteY13" fmla="*/ 75436 h 1526256"/>
                <a:gd name="connsiteX14" fmla="*/ 398322 w 1196255"/>
                <a:gd name="connsiteY14" fmla="*/ 65742 h 1526256"/>
                <a:gd name="connsiteX15" fmla="*/ 800511 w 1196255"/>
                <a:gd name="connsiteY15" fmla="*/ 65742 h 1526256"/>
                <a:gd name="connsiteX16" fmla="*/ 800511 w 1196255"/>
                <a:gd name="connsiteY16" fmla="*/ 146954 h 1526256"/>
                <a:gd name="connsiteX17" fmla="*/ 398322 w 1196255"/>
                <a:gd name="connsiteY17" fmla="*/ 146954 h 1526256"/>
                <a:gd name="connsiteX18" fmla="*/ 398322 w 1196255"/>
                <a:gd name="connsiteY18" fmla="*/ 65742 h 1526256"/>
                <a:gd name="connsiteX19" fmla="*/ 1133091 w 1196255"/>
                <a:gd name="connsiteY19" fmla="*/ 1374507 h 1526256"/>
                <a:gd name="connsiteX20" fmla="*/ 1045331 w 1196255"/>
                <a:gd name="connsiteY20" fmla="*/ 1462267 h 1526256"/>
                <a:gd name="connsiteX21" fmla="*/ 153502 w 1196255"/>
                <a:gd name="connsiteY21" fmla="*/ 1462267 h 1526256"/>
                <a:gd name="connsiteX22" fmla="*/ 65742 w 1196255"/>
                <a:gd name="connsiteY22" fmla="*/ 1374507 h 1526256"/>
                <a:gd name="connsiteX23" fmla="*/ 65742 w 1196255"/>
                <a:gd name="connsiteY23" fmla="*/ 225071 h 1526256"/>
                <a:gd name="connsiteX24" fmla="*/ 153502 w 1196255"/>
                <a:gd name="connsiteY24" fmla="*/ 137260 h 1526256"/>
                <a:gd name="connsiteX25" fmla="*/ 336447 w 1196255"/>
                <a:gd name="connsiteY25" fmla="*/ 137260 h 1526256"/>
                <a:gd name="connsiteX26" fmla="*/ 336447 w 1196255"/>
                <a:gd name="connsiteY26" fmla="*/ 208829 h 1526256"/>
                <a:gd name="connsiteX27" fmla="*/ 862387 w 1196255"/>
                <a:gd name="connsiteY27" fmla="*/ 208829 h 1526256"/>
                <a:gd name="connsiteX28" fmla="*/ 862387 w 1196255"/>
                <a:gd name="connsiteY28" fmla="*/ 137312 h 1526256"/>
                <a:gd name="connsiteX29" fmla="*/ 1045331 w 1196255"/>
                <a:gd name="connsiteY29" fmla="*/ 137312 h 1526256"/>
                <a:gd name="connsiteX30" fmla="*/ 1133091 w 1196255"/>
                <a:gd name="connsiteY30" fmla="*/ 225071 h 1526256"/>
                <a:gd name="connsiteX31" fmla="*/ 1133091 w 1196255"/>
                <a:gd name="connsiteY31" fmla="*/ 1374507 h 1526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196255" h="1526256">
                  <a:moveTo>
                    <a:pt x="1045331" y="75436"/>
                  </a:moveTo>
                  <a:lnTo>
                    <a:pt x="862387" y="75436"/>
                  </a:lnTo>
                  <a:lnTo>
                    <a:pt x="862387" y="3867"/>
                  </a:lnTo>
                  <a:lnTo>
                    <a:pt x="336447" y="3867"/>
                  </a:lnTo>
                  <a:lnTo>
                    <a:pt x="336447" y="75436"/>
                  </a:lnTo>
                  <a:lnTo>
                    <a:pt x="153502" y="75436"/>
                  </a:lnTo>
                  <a:cubicBezTo>
                    <a:pt x="71002" y="75436"/>
                    <a:pt x="3867" y="142571"/>
                    <a:pt x="3867" y="225071"/>
                  </a:cubicBezTo>
                  <a:lnTo>
                    <a:pt x="3867" y="1374507"/>
                  </a:lnTo>
                  <a:cubicBezTo>
                    <a:pt x="3867" y="1457008"/>
                    <a:pt x="71002" y="1524142"/>
                    <a:pt x="153502" y="1524142"/>
                  </a:cubicBezTo>
                  <a:lnTo>
                    <a:pt x="1045280" y="1524142"/>
                  </a:lnTo>
                  <a:cubicBezTo>
                    <a:pt x="1127780" y="1524142"/>
                    <a:pt x="1194915" y="1457008"/>
                    <a:pt x="1194915" y="1374507"/>
                  </a:cubicBezTo>
                  <a:lnTo>
                    <a:pt x="1194915" y="225071"/>
                  </a:lnTo>
                  <a:cubicBezTo>
                    <a:pt x="1194966" y="142571"/>
                    <a:pt x="1127832" y="75436"/>
                    <a:pt x="1045331" y="75436"/>
                  </a:cubicBezTo>
                  <a:lnTo>
                    <a:pt x="1045331" y="75436"/>
                  </a:lnTo>
                  <a:close/>
                  <a:moveTo>
                    <a:pt x="398322" y="65742"/>
                  </a:moveTo>
                  <a:lnTo>
                    <a:pt x="800511" y="65742"/>
                  </a:lnTo>
                  <a:lnTo>
                    <a:pt x="800511" y="146954"/>
                  </a:lnTo>
                  <a:lnTo>
                    <a:pt x="398322" y="146954"/>
                  </a:lnTo>
                  <a:lnTo>
                    <a:pt x="398322" y="65742"/>
                  </a:lnTo>
                  <a:close/>
                  <a:moveTo>
                    <a:pt x="1133091" y="1374507"/>
                  </a:moveTo>
                  <a:cubicBezTo>
                    <a:pt x="1133091" y="1422925"/>
                    <a:pt x="1093697" y="1462267"/>
                    <a:pt x="1045331" y="1462267"/>
                  </a:cubicBezTo>
                  <a:lnTo>
                    <a:pt x="153502" y="1462267"/>
                  </a:lnTo>
                  <a:cubicBezTo>
                    <a:pt x="105085" y="1462267"/>
                    <a:pt x="65742" y="1422873"/>
                    <a:pt x="65742" y="1374507"/>
                  </a:cubicBezTo>
                  <a:lnTo>
                    <a:pt x="65742" y="225071"/>
                  </a:lnTo>
                  <a:cubicBezTo>
                    <a:pt x="65742" y="176654"/>
                    <a:pt x="105136" y="137260"/>
                    <a:pt x="153502" y="137260"/>
                  </a:cubicBezTo>
                  <a:lnTo>
                    <a:pt x="336447" y="137260"/>
                  </a:lnTo>
                  <a:lnTo>
                    <a:pt x="336447" y="208829"/>
                  </a:lnTo>
                  <a:lnTo>
                    <a:pt x="862387" y="208829"/>
                  </a:lnTo>
                  <a:lnTo>
                    <a:pt x="862387" y="137312"/>
                  </a:lnTo>
                  <a:lnTo>
                    <a:pt x="1045331" y="137312"/>
                  </a:lnTo>
                  <a:cubicBezTo>
                    <a:pt x="1093749" y="137312"/>
                    <a:pt x="1133091" y="176705"/>
                    <a:pt x="1133091" y="225071"/>
                  </a:cubicBezTo>
                  <a:lnTo>
                    <a:pt x="1133091" y="1374507"/>
                  </a:lnTo>
                  <a:close/>
                </a:path>
              </a:pathLst>
            </a:custGeom>
            <a:grpFill/>
            <a:ln w="19050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6C04DAAC-A6BA-4C5E-9178-0A219C0C5A7D}"/>
                </a:ext>
              </a:extLst>
            </p:cNvPr>
            <p:cNvSpPr/>
            <p:nvPr/>
          </p:nvSpPr>
          <p:spPr>
            <a:xfrm>
              <a:off x="910418" y="2943476"/>
              <a:ext cx="355783" cy="67032"/>
            </a:xfrm>
            <a:custGeom>
              <a:avLst/>
              <a:gdLst>
                <a:gd name="connsiteX0" fmla="*/ 3867 w 355782"/>
                <a:gd name="connsiteY0" fmla="*/ 3867 h 67031"/>
                <a:gd name="connsiteX1" fmla="*/ 353205 w 355782"/>
                <a:gd name="connsiteY1" fmla="*/ 3867 h 67031"/>
                <a:gd name="connsiteX2" fmla="*/ 353205 w 355782"/>
                <a:gd name="connsiteY2" fmla="*/ 65742 h 67031"/>
                <a:gd name="connsiteX3" fmla="*/ 3867 w 355782"/>
                <a:gd name="connsiteY3" fmla="*/ 65742 h 67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782" h="67031">
                  <a:moveTo>
                    <a:pt x="3867" y="3867"/>
                  </a:moveTo>
                  <a:lnTo>
                    <a:pt x="353205" y="3867"/>
                  </a:lnTo>
                  <a:lnTo>
                    <a:pt x="353205" y="65742"/>
                  </a:lnTo>
                  <a:lnTo>
                    <a:pt x="3867" y="65742"/>
                  </a:lnTo>
                  <a:close/>
                </a:path>
              </a:pathLst>
            </a:custGeom>
            <a:grpFill/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orme libre : forme 29">
              <a:extLst>
                <a:ext uri="{FF2B5EF4-FFF2-40B4-BE49-F238E27FC236}">
                  <a16:creationId xmlns:a16="http://schemas.microsoft.com/office/drawing/2014/main" id="{9CD96D46-0A3A-485C-8901-624F37969A46}"/>
                </a:ext>
              </a:extLst>
            </p:cNvPr>
            <p:cNvSpPr/>
            <p:nvPr/>
          </p:nvSpPr>
          <p:spPr>
            <a:xfrm>
              <a:off x="910418" y="3094710"/>
              <a:ext cx="706409" cy="67032"/>
            </a:xfrm>
            <a:custGeom>
              <a:avLst/>
              <a:gdLst>
                <a:gd name="connsiteX0" fmla="*/ 3867 w 706409"/>
                <a:gd name="connsiteY0" fmla="*/ 3867 h 67031"/>
                <a:gd name="connsiteX1" fmla="*/ 702542 w 706409"/>
                <a:gd name="connsiteY1" fmla="*/ 3867 h 67031"/>
                <a:gd name="connsiteX2" fmla="*/ 702542 w 706409"/>
                <a:gd name="connsiteY2" fmla="*/ 65742 h 67031"/>
                <a:gd name="connsiteX3" fmla="*/ 3867 w 706409"/>
                <a:gd name="connsiteY3" fmla="*/ 65742 h 67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6409" h="67031">
                  <a:moveTo>
                    <a:pt x="3867" y="3867"/>
                  </a:moveTo>
                  <a:lnTo>
                    <a:pt x="702542" y="3867"/>
                  </a:lnTo>
                  <a:lnTo>
                    <a:pt x="702542" y="65742"/>
                  </a:lnTo>
                  <a:lnTo>
                    <a:pt x="3867" y="65742"/>
                  </a:lnTo>
                  <a:close/>
                </a:path>
              </a:pathLst>
            </a:custGeom>
            <a:grpFill/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25CC6FEF-1E25-458F-9D73-85247C27ED53}"/>
                </a:ext>
              </a:extLst>
            </p:cNvPr>
            <p:cNvSpPr/>
            <p:nvPr/>
          </p:nvSpPr>
          <p:spPr>
            <a:xfrm>
              <a:off x="889542" y="2200458"/>
              <a:ext cx="871409" cy="644534"/>
            </a:xfrm>
            <a:custGeom>
              <a:avLst/>
              <a:gdLst>
                <a:gd name="connsiteX0" fmla="*/ 30938 w 871410"/>
                <a:gd name="connsiteY0" fmla="*/ 613596 h 644533"/>
                <a:gd name="connsiteX1" fmla="*/ 109983 w 871410"/>
                <a:gd name="connsiteY1" fmla="*/ 453752 h 644533"/>
                <a:gd name="connsiteX2" fmla="*/ 254359 w 871410"/>
                <a:gd name="connsiteY2" fmla="*/ 582659 h 644533"/>
                <a:gd name="connsiteX3" fmla="*/ 380275 w 871410"/>
                <a:gd name="connsiteY3" fmla="*/ 232032 h 644533"/>
                <a:gd name="connsiteX4" fmla="*/ 465766 w 871410"/>
                <a:gd name="connsiteY4" fmla="*/ 525940 h 644533"/>
                <a:gd name="connsiteX5" fmla="*/ 729613 w 871410"/>
                <a:gd name="connsiteY5" fmla="*/ 30938 h 644533"/>
                <a:gd name="connsiteX6" fmla="*/ 842174 w 871410"/>
                <a:gd name="connsiteY6" fmla="*/ 293908 h 644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71410" h="644533">
                  <a:moveTo>
                    <a:pt x="30938" y="613596"/>
                  </a:moveTo>
                  <a:lnTo>
                    <a:pt x="109983" y="453752"/>
                  </a:lnTo>
                  <a:lnTo>
                    <a:pt x="254359" y="582659"/>
                  </a:lnTo>
                  <a:lnTo>
                    <a:pt x="380275" y="232032"/>
                  </a:lnTo>
                  <a:lnTo>
                    <a:pt x="465766" y="525940"/>
                  </a:lnTo>
                  <a:lnTo>
                    <a:pt x="729613" y="30938"/>
                  </a:lnTo>
                  <a:lnTo>
                    <a:pt x="842174" y="293908"/>
                  </a:lnTo>
                </a:path>
              </a:pathLst>
            </a:custGeom>
            <a:noFill/>
            <a:ln w="2857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1E64AD37-41A2-4970-98B0-1813D3D3B126}"/>
                </a:ext>
              </a:extLst>
            </p:cNvPr>
            <p:cNvSpPr/>
            <p:nvPr/>
          </p:nvSpPr>
          <p:spPr>
            <a:xfrm>
              <a:off x="884069" y="2740577"/>
              <a:ext cx="144376" cy="144376"/>
            </a:xfrm>
            <a:custGeom>
              <a:avLst/>
              <a:gdLst>
                <a:gd name="connsiteX0" fmla="*/ 127618 w 144375"/>
                <a:gd name="connsiteY0" fmla="*/ 73477 h 144375"/>
                <a:gd name="connsiteX1" fmla="*/ 73477 w 144375"/>
                <a:gd name="connsiteY1" fmla="*/ 127618 h 144375"/>
                <a:gd name="connsiteX2" fmla="*/ 19336 w 144375"/>
                <a:gd name="connsiteY2" fmla="*/ 73477 h 144375"/>
                <a:gd name="connsiteX3" fmla="*/ 73477 w 144375"/>
                <a:gd name="connsiteY3" fmla="*/ 19336 h 144375"/>
                <a:gd name="connsiteX4" fmla="*/ 127618 w 144375"/>
                <a:gd name="connsiteY4" fmla="*/ 73477 h 14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375" h="144375">
                  <a:moveTo>
                    <a:pt x="127618" y="73477"/>
                  </a:moveTo>
                  <a:cubicBezTo>
                    <a:pt x="127618" y="103378"/>
                    <a:pt x="103378" y="127618"/>
                    <a:pt x="73477" y="127618"/>
                  </a:cubicBezTo>
                  <a:cubicBezTo>
                    <a:pt x="43576" y="127618"/>
                    <a:pt x="19336" y="103378"/>
                    <a:pt x="19336" y="73477"/>
                  </a:cubicBezTo>
                  <a:cubicBezTo>
                    <a:pt x="19336" y="43576"/>
                    <a:pt x="43576" y="19336"/>
                    <a:pt x="73477" y="19336"/>
                  </a:cubicBezTo>
                  <a:cubicBezTo>
                    <a:pt x="103378" y="19336"/>
                    <a:pt x="127618" y="43576"/>
                    <a:pt x="127618" y="73477"/>
                  </a:cubicBezTo>
                  <a:close/>
                </a:path>
              </a:pathLst>
            </a:custGeom>
            <a:grpFill/>
            <a:ln w="476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id="{A9B1F2AE-0D43-4C37-A163-FDE27F1AC706}"/>
                </a:ext>
              </a:extLst>
            </p:cNvPr>
            <p:cNvSpPr/>
            <p:nvPr/>
          </p:nvSpPr>
          <p:spPr>
            <a:xfrm>
              <a:off x="1695306" y="2414237"/>
              <a:ext cx="144376" cy="144376"/>
            </a:xfrm>
            <a:custGeom>
              <a:avLst/>
              <a:gdLst>
                <a:gd name="connsiteX0" fmla="*/ 127618 w 144375"/>
                <a:gd name="connsiteY0" fmla="*/ 73477 h 144375"/>
                <a:gd name="connsiteX1" fmla="*/ 73477 w 144375"/>
                <a:gd name="connsiteY1" fmla="*/ 127618 h 144375"/>
                <a:gd name="connsiteX2" fmla="*/ 19336 w 144375"/>
                <a:gd name="connsiteY2" fmla="*/ 73477 h 144375"/>
                <a:gd name="connsiteX3" fmla="*/ 73477 w 144375"/>
                <a:gd name="connsiteY3" fmla="*/ 19336 h 144375"/>
                <a:gd name="connsiteX4" fmla="*/ 127618 w 144375"/>
                <a:gd name="connsiteY4" fmla="*/ 73477 h 14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375" h="144375">
                  <a:moveTo>
                    <a:pt x="127618" y="73477"/>
                  </a:moveTo>
                  <a:cubicBezTo>
                    <a:pt x="127618" y="103378"/>
                    <a:pt x="103378" y="127618"/>
                    <a:pt x="73477" y="127618"/>
                  </a:cubicBezTo>
                  <a:cubicBezTo>
                    <a:pt x="43576" y="127618"/>
                    <a:pt x="19336" y="103378"/>
                    <a:pt x="19336" y="73477"/>
                  </a:cubicBezTo>
                  <a:cubicBezTo>
                    <a:pt x="19336" y="43576"/>
                    <a:pt x="43576" y="19336"/>
                    <a:pt x="73477" y="19336"/>
                  </a:cubicBezTo>
                  <a:cubicBezTo>
                    <a:pt x="103378" y="19336"/>
                    <a:pt x="127618" y="43576"/>
                    <a:pt x="127618" y="73477"/>
                  </a:cubicBezTo>
                  <a:close/>
                </a:path>
              </a:pathLst>
            </a:custGeom>
            <a:grpFill/>
            <a:ln w="476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46" name="Graphique 44">
            <a:extLst>
              <a:ext uri="{FF2B5EF4-FFF2-40B4-BE49-F238E27FC236}">
                <a16:creationId xmlns:a16="http://schemas.microsoft.com/office/drawing/2014/main" id="{80D8A853-6B21-4F53-A65D-C3597B3102FB}"/>
              </a:ext>
            </a:extLst>
          </p:cNvPr>
          <p:cNvGrpSpPr/>
          <p:nvPr/>
        </p:nvGrpSpPr>
        <p:grpSpPr>
          <a:xfrm>
            <a:off x="5843558" y="2083981"/>
            <a:ext cx="540919" cy="773117"/>
            <a:chOff x="5798416" y="1824345"/>
            <a:chExt cx="652352" cy="932385"/>
          </a:xfrm>
        </p:grpSpPr>
        <p:sp>
          <p:nvSpPr>
            <p:cNvPr id="47" name="Forme libre : forme 46">
              <a:extLst>
                <a:ext uri="{FF2B5EF4-FFF2-40B4-BE49-F238E27FC236}">
                  <a16:creationId xmlns:a16="http://schemas.microsoft.com/office/drawing/2014/main" id="{629D8654-6C35-45EE-A431-D117AA3DD2AF}"/>
                </a:ext>
              </a:extLst>
            </p:cNvPr>
            <p:cNvSpPr/>
            <p:nvPr/>
          </p:nvSpPr>
          <p:spPr>
            <a:xfrm>
              <a:off x="5798416" y="1824345"/>
              <a:ext cx="652352" cy="652352"/>
            </a:xfrm>
            <a:custGeom>
              <a:avLst/>
              <a:gdLst>
                <a:gd name="connsiteX0" fmla="*/ 326308 w 652352"/>
                <a:gd name="connsiteY0" fmla="*/ 652312 h 652352"/>
                <a:gd name="connsiteX1" fmla="*/ 284 w 652352"/>
                <a:gd name="connsiteY1" fmla="*/ 326308 h 652352"/>
                <a:gd name="connsiteX2" fmla="*/ 326308 w 652352"/>
                <a:gd name="connsiteY2" fmla="*/ 284 h 652352"/>
                <a:gd name="connsiteX3" fmla="*/ 652331 w 652352"/>
                <a:gd name="connsiteY3" fmla="*/ 326308 h 652352"/>
                <a:gd name="connsiteX4" fmla="*/ 326308 w 652352"/>
                <a:gd name="connsiteY4" fmla="*/ 652312 h 652352"/>
                <a:gd name="connsiteX5" fmla="*/ 326308 w 652352"/>
                <a:gd name="connsiteY5" fmla="*/ 45911 h 652352"/>
                <a:gd name="connsiteX6" fmla="*/ 45911 w 652352"/>
                <a:gd name="connsiteY6" fmla="*/ 326308 h 652352"/>
                <a:gd name="connsiteX7" fmla="*/ 326308 w 652352"/>
                <a:gd name="connsiteY7" fmla="*/ 606705 h 652352"/>
                <a:gd name="connsiteX8" fmla="*/ 606705 w 652352"/>
                <a:gd name="connsiteY8" fmla="*/ 326308 h 652352"/>
                <a:gd name="connsiteX9" fmla="*/ 326308 w 652352"/>
                <a:gd name="connsiteY9" fmla="*/ 45911 h 652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52352" h="652352">
                  <a:moveTo>
                    <a:pt x="326308" y="652312"/>
                  </a:moveTo>
                  <a:cubicBezTo>
                    <a:pt x="146530" y="652312"/>
                    <a:pt x="284" y="506067"/>
                    <a:pt x="284" y="326308"/>
                  </a:cubicBezTo>
                  <a:cubicBezTo>
                    <a:pt x="284" y="146530"/>
                    <a:pt x="146530" y="284"/>
                    <a:pt x="326308" y="284"/>
                  </a:cubicBezTo>
                  <a:cubicBezTo>
                    <a:pt x="506067" y="284"/>
                    <a:pt x="652331" y="146530"/>
                    <a:pt x="652331" y="326308"/>
                  </a:cubicBezTo>
                  <a:cubicBezTo>
                    <a:pt x="652312" y="506067"/>
                    <a:pt x="506067" y="652312"/>
                    <a:pt x="326308" y="652312"/>
                  </a:cubicBezTo>
                  <a:close/>
                  <a:moveTo>
                    <a:pt x="326308" y="45911"/>
                  </a:moveTo>
                  <a:cubicBezTo>
                    <a:pt x="171708" y="45911"/>
                    <a:pt x="45911" y="171708"/>
                    <a:pt x="45911" y="326308"/>
                  </a:cubicBezTo>
                  <a:cubicBezTo>
                    <a:pt x="45911" y="480908"/>
                    <a:pt x="171708" y="606705"/>
                    <a:pt x="326308" y="606705"/>
                  </a:cubicBezTo>
                  <a:cubicBezTo>
                    <a:pt x="480927" y="606705"/>
                    <a:pt x="606705" y="480908"/>
                    <a:pt x="606705" y="326308"/>
                  </a:cubicBezTo>
                  <a:cubicBezTo>
                    <a:pt x="606705" y="171708"/>
                    <a:pt x="480927" y="45911"/>
                    <a:pt x="326308" y="45911"/>
                  </a:cubicBezTo>
                  <a:close/>
                </a:path>
              </a:pathLst>
            </a:custGeom>
            <a:solidFill>
              <a:schemeClr val="accent3"/>
            </a:solidFill>
            <a:ln w="18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8" name="Forme libre : forme 47">
              <a:extLst>
                <a:ext uri="{FF2B5EF4-FFF2-40B4-BE49-F238E27FC236}">
                  <a16:creationId xmlns:a16="http://schemas.microsoft.com/office/drawing/2014/main" id="{F17BF37A-0C53-4225-8990-EDBA414C91C8}"/>
                </a:ext>
              </a:extLst>
            </p:cNvPr>
            <p:cNvSpPr/>
            <p:nvPr/>
          </p:nvSpPr>
          <p:spPr>
            <a:xfrm>
              <a:off x="5930720" y="2395062"/>
              <a:ext cx="387972" cy="361668"/>
            </a:xfrm>
            <a:custGeom>
              <a:avLst/>
              <a:gdLst>
                <a:gd name="connsiteX0" fmla="*/ 284 w 450161"/>
                <a:gd name="connsiteY0" fmla="*/ 379202 h 419641"/>
                <a:gd name="connsiteX1" fmla="*/ 23765 w 450161"/>
                <a:gd name="connsiteY1" fmla="*/ 416111 h 419641"/>
                <a:gd name="connsiteX2" fmla="*/ 66740 w 450161"/>
                <a:gd name="connsiteY2" fmla="*/ 409874 h 419641"/>
                <a:gd name="connsiteX3" fmla="*/ 225117 w 450161"/>
                <a:gd name="connsiteY3" fmla="*/ 273414 h 419641"/>
                <a:gd name="connsiteX4" fmla="*/ 383532 w 450161"/>
                <a:gd name="connsiteY4" fmla="*/ 409912 h 419641"/>
                <a:gd name="connsiteX5" fmla="*/ 409759 w 450161"/>
                <a:gd name="connsiteY5" fmla="*/ 419774 h 419641"/>
                <a:gd name="connsiteX6" fmla="*/ 426450 w 450161"/>
                <a:gd name="connsiteY6" fmla="*/ 416092 h 419641"/>
                <a:gd name="connsiteX7" fmla="*/ 449911 w 450161"/>
                <a:gd name="connsiteY7" fmla="*/ 379183 h 419641"/>
                <a:gd name="connsiteX8" fmla="*/ 449873 w 450161"/>
                <a:gd name="connsiteY8" fmla="*/ 377981 h 419641"/>
                <a:gd name="connsiteX9" fmla="*/ 433965 w 450161"/>
                <a:gd name="connsiteY9" fmla="*/ 284 h 419641"/>
                <a:gd name="connsiteX10" fmla="*/ 375616 w 450161"/>
                <a:gd name="connsiteY10" fmla="*/ 2745 h 419641"/>
                <a:gd name="connsiteX11" fmla="*/ 389750 w 450161"/>
                <a:gd name="connsiteY11" fmla="*/ 338172 h 419641"/>
                <a:gd name="connsiteX12" fmla="*/ 252279 w 450161"/>
                <a:gd name="connsiteY12" fmla="*/ 219719 h 419641"/>
                <a:gd name="connsiteX13" fmla="*/ 197993 w 450161"/>
                <a:gd name="connsiteY13" fmla="*/ 219643 h 419641"/>
                <a:gd name="connsiteX14" fmla="*/ 60446 w 450161"/>
                <a:gd name="connsiteY14" fmla="*/ 338153 h 419641"/>
                <a:gd name="connsiteX15" fmla="*/ 74580 w 450161"/>
                <a:gd name="connsiteY15" fmla="*/ 2745 h 419641"/>
                <a:gd name="connsiteX16" fmla="*/ 16212 w 450161"/>
                <a:gd name="connsiteY16" fmla="*/ 284 h 419641"/>
                <a:gd name="connsiteX17" fmla="*/ 304 w 450161"/>
                <a:gd name="connsiteY17" fmla="*/ 377962 h 419641"/>
                <a:gd name="connsiteX18" fmla="*/ 284 w 450161"/>
                <a:gd name="connsiteY18" fmla="*/ 379202 h 41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50161" h="419641">
                  <a:moveTo>
                    <a:pt x="284" y="379202"/>
                  </a:moveTo>
                  <a:cubicBezTo>
                    <a:pt x="284" y="395072"/>
                    <a:pt x="9497" y="409569"/>
                    <a:pt x="23765" y="416111"/>
                  </a:cubicBezTo>
                  <a:cubicBezTo>
                    <a:pt x="38109" y="422730"/>
                    <a:pt x="54571" y="420327"/>
                    <a:pt x="66740" y="409874"/>
                  </a:cubicBezTo>
                  <a:lnTo>
                    <a:pt x="225117" y="273414"/>
                  </a:lnTo>
                  <a:lnTo>
                    <a:pt x="383532" y="409912"/>
                  </a:lnTo>
                  <a:cubicBezTo>
                    <a:pt x="390952" y="416283"/>
                    <a:pt x="400279" y="419774"/>
                    <a:pt x="409759" y="419774"/>
                  </a:cubicBezTo>
                  <a:cubicBezTo>
                    <a:pt x="415539" y="419774"/>
                    <a:pt x="421147" y="418534"/>
                    <a:pt x="426450" y="416092"/>
                  </a:cubicBezTo>
                  <a:cubicBezTo>
                    <a:pt x="440698" y="409550"/>
                    <a:pt x="449911" y="395053"/>
                    <a:pt x="449911" y="379183"/>
                  </a:cubicBezTo>
                  <a:cubicBezTo>
                    <a:pt x="449911" y="378782"/>
                    <a:pt x="449911" y="378382"/>
                    <a:pt x="449873" y="377981"/>
                  </a:cubicBezTo>
                  <a:lnTo>
                    <a:pt x="433965" y="284"/>
                  </a:lnTo>
                  <a:lnTo>
                    <a:pt x="375616" y="2745"/>
                  </a:lnTo>
                  <a:lnTo>
                    <a:pt x="389750" y="338172"/>
                  </a:lnTo>
                  <a:lnTo>
                    <a:pt x="252279" y="219719"/>
                  </a:lnTo>
                  <a:cubicBezTo>
                    <a:pt x="236733" y="205203"/>
                    <a:pt x="213443" y="205203"/>
                    <a:pt x="197993" y="219643"/>
                  </a:cubicBezTo>
                  <a:lnTo>
                    <a:pt x="60446" y="338153"/>
                  </a:lnTo>
                  <a:lnTo>
                    <a:pt x="74580" y="2745"/>
                  </a:lnTo>
                  <a:lnTo>
                    <a:pt x="16212" y="284"/>
                  </a:lnTo>
                  <a:lnTo>
                    <a:pt x="304" y="377962"/>
                  </a:lnTo>
                  <a:cubicBezTo>
                    <a:pt x="284" y="378420"/>
                    <a:pt x="284" y="378820"/>
                    <a:pt x="284" y="379202"/>
                  </a:cubicBezTo>
                  <a:close/>
                </a:path>
              </a:pathLst>
            </a:custGeom>
            <a:solidFill>
              <a:schemeClr val="accent3"/>
            </a:solidFill>
            <a:ln w="18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49" name="Forme libre : forme 48">
              <a:extLst>
                <a:ext uri="{FF2B5EF4-FFF2-40B4-BE49-F238E27FC236}">
                  <a16:creationId xmlns:a16="http://schemas.microsoft.com/office/drawing/2014/main" id="{656DB720-3C3D-4081-9E29-ED8AA20D569E}"/>
                </a:ext>
              </a:extLst>
            </p:cNvPr>
            <p:cNvSpPr/>
            <p:nvPr/>
          </p:nvSpPr>
          <p:spPr>
            <a:xfrm>
              <a:off x="5992990" y="2086034"/>
              <a:ext cx="314731" cy="226988"/>
            </a:xfrm>
            <a:custGeom>
              <a:avLst/>
              <a:gdLst>
                <a:gd name="connsiteX0" fmla="*/ 120002 w 314731"/>
                <a:gd name="connsiteY0" fmla="*/ 226905 h 226988"/>
                <a:gd name="connsiteX1" fmla="*/ 119907 w 314731"/>
                <a:gd name="connsiteY1" fmla="*/ 226905 h 226988"/>
                <a:gd name="connsiteX2" fmla="*/ 97189 w 314731"/>
                <a:gd name="connsiteY2" fmla="*/ 217368 h 226988"/>
                <a:gd name="connsiteX3" fmla="*/ 9541 w 314731"/>
                <a:gd name="connsiteY3" fmla="*/ 128652 h 226988"/>
                <a:gd name="connsiteX4" fmla="*/ 9827 w 314731"/>
                <a:gd name="connsiteY4" fmla="*/ 83292 h 226988"/>
                <a:gd name="connsiteX5" fmla="*/ 55187 w 314731"/>
                <a:gd name="connsiteY5" fmla="*/ 83579 h 226988"/>
                <a:gd name="connsiteX6" fmla="*/ 120174 w 314731"/>
                <a:gd name="connsiteY6" fmla="*/ 149348 h 226988"/>
                <a:gd name="connsiteX7" fmla="*/ 259838 w 314731"/>
                <a:gd name="connsiteY7" fmla="*/ 9683 h 226988"/>
                <a:gd name="connsiteX8" fmla="*/ 305179 w 314731"/>
                <a:gd name="connsiteY8" fmla="*/ 9683 h 226988"/>
                <a:gd name="connsiteX9" fmla="*/ 305179 w 314731"/>
                <a:gd name="connsiteY9" fmla="*/ 55024 h 226988"/>
                <a:gd name="connsiteX10" fmla="*/ 142701 w 314731"/>
                <a:gd name="connsiteY10" fmla="*/ 217502 h 226988"/>
                <a:gd name="connsiteX11" fmla="*/ 120002 w 314731"/>
                <a:gd name="connsiteY11" fmla="*/ 226905 h 226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4731" h="226988">
                  <a:moveTo>
                    <a:pt x="120002" y="226905"/>
                  </a:moveTo>
                  <a:cubicBezTo>
                    <a:pt x="119964" y="226905"/>
                    <a:pt x="119945" y="226905"/>
                    <a:pt x="119907" y="226905"/>
                  </a:cubicBezTo>
                  <a:cubicBezTo>
                    <a:pt x="111361" y="226886"/>
                    <a:pt x="103197" y="223453"/>
                    <a:pt x="97189" y="217368"/>
                  </a:cubicBezTo>
                  <a:lnTo>
                    <a:pt x="9541" y="128652"/>
                  </a:lnTo>
                  <a:cubicBezTo>
                    <a:pt x="-2915" y="116044"/>
                    <a:pt x="-2781" y="95748"/>
                    <a:pt x="9827" y="83292"/>
                  </a:cubicBezTo>
                  <a:cubicBezTo>
                    <a:pt x="22436" y="70837"/>
                    <a:pt x="42731" y="70970"/>
                    <a:pt x="55187" y="83579"/>
                  </a:cubicBezTo>
                  <a:lnTo>
                    <a:pt x="120174" y="149348"/>
                  </a:lnTo>
                  <a:lnTo>
                    <a:pt x="259838" y="9683"/>
                  </a:lnTo>
                  <a:cubicBezTo>
                    <a:pt x="272370" y="-2849"/>
                    <a:pt x="292647" y="-2849"/>
                    <a:pt x="305179" y="9683"/>
                  </a:cubicBezTo>
                  <a:cubicBezTo>
                    <a:pt x="317711" y="22196"/>
                    <a:pt x="317711" y="42511"/>
                    <a:pt x="305179" y="55024"/>
                  </a:cubicBezTo>
                  <a:lnTo>
                    <a:pt x="142701" y="217502"/>
                  </a:lnTo>
                  <a:cubicBezTo>
                    <a:pt x="136654" y="223529"/>
                    <a:pt x="128490" y="226905"/>
                    <a:pt x="120002" y="226905"/>
                  </a:cubicBezTo>
                  <a:close/>
                </a:path>
              </a:pathLst>
            </a:custGeom>
            <a:solidFill>
              <a:schemeClr val="accent3"/>
            </a:solidFill>
            <a:ln w="18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" name="Forme libre : forme 49">
              <a:extLst>
                <a:ext uri="{FF2B5EF4-FFF2-40B4-BE49-F238E27FC236}">
                  <a16:creationId xmlns:a16="http://schemas.microsoft.com/office/drawing/2014/main" id="{83714C01-92AD-484B-AC07-BDAB3F9EA125}"/>
                </a:ext>
              </a:extLst>
            </p:cNvPr>
            <p:cNvSpPr/>
            <p:nvPr/>
          </p:nvSpPr>
          <p:spPr>
            <a:xfrm>
              <a:off x="6024011" y="1955979"/>
              <a:ext cx="186931" cy="177394"/>
            </a:xfrm>
            <a:custGeom>
              <a:avLst/>
              <a:gdLst>
                <a:gd name="connsiteX0" fmla="*/ 93731 w 186931"/>
                <a:gd name="connsiteY0" fmla="*/ 284 h 177394"/>
                <a:gd name="connsiteX1" fmla="*/ 122591 w 186931"/>
                <a:gd name="connsiteY1" fmla="*/ 58786 h 177394"/>
                <a:gd name="connsiteX2" fmla="*/ 187159 w 186931"/>
                <a:gd name="connsiteY2" fmla="*/ 68171 h 177394"/>
                <a:gd name="connsiteX3" fmla="*/ 140445 w 186931"/>
                <a:gd name="connsiteY3" fmla="*/ 113721 h 177394"/>
                <a:gd name="connsiteX4" fmla="*/ 151470 w 186931"/>
                <a:gd name="connsiteY4" fmla="*/ 178022 h 177394"/>
                <a:gd name="connsiteX5" fmla="*/ 93731 w 186931"/>
                <a:gd name="connsiteY5" fmla="*/ 147655 h 177394"/>
                <a:gd name="connsiteX6" fmla="*/ 35973 w 186931"/>
                <a:gd name="connsiteY6" fmla="*/ 178022 h 177394"/>
                <a:gd name="connsiteX7" fmla="*/ 46998 w 186931"/>
                <a:gd name="connsiteY7" fmla="*/ 113721 h 177394"/>
                <a:gd name="connsiteX8" fmla="*/ 284 w 186931"/>
                <a:gd name="connsiteY8" fmla="*/ 68171 h 177394"/>
                <a:gd name="connsiteX9" fmla="*/ 64852 w 186931"/>
                <a:gd name="connsiteY9" fmla="*/ 58786 h 177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6931" h="177394">
                  <a:moveTo>
                    <a:pt x="93731" y="284"/>
                  </a:moveTo>
                  <a:lnTo>
                    <a:pt x="122591" y="58786"/>
                  </a:lnTo>
                  <a:lnTo>
                    <a:pt x="187159" y="68171"/>
                  </a:lnTo>
                  <a:lnTo>
                    <a:pt x="140445" y="113721"/>
                  </a:lnTo>
                  <a:lnTo>
                    <a:pt x="151470" y="178022"/>
                  </a:lnTo>
                  <a:lnTo>
                    <a:pt x="93731" y="147655"/>
                  </a:lnTo>
                  <a:lnTo>
                    <a:pt x="35973" y="178022"/>
                  </a:lnTo>
                  <a:lnTo>
                    <a:pt x="46998" y="113721"/>
                  </a:lnTo>
                  <a:lnTo>
                    <a:pt x="284" y="68171"/>
                  </a:lnTo>
                  <a:lnTo>
                    <a:pt x="64852" y="58786"/>
                  </a:lnTo>
                  <a:close/>
                </a:path>
              </a:pathLst>
            </a:custGeom>
            <a:solidFill>
              <a:schemeClr val="accent3"/>
            </a:solidFill>
            <a:ln w="18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53" name="!!D">
            <a:extLst>
              <a:ext uri="{FF2B5EF4-FFF2-40B4-BE49-F238E27FC236}">
                <a16:creationId xmlns:a16="http://schemas.microsoft.com/office/drawing/2014/main" id="{ADBDAA7C-E656-4471-98DA-7D3D9F415A2A}"/>
              </a:ext>
            </a:extLst>
          </p:cNvPr>
          <p:cNvSpPr/>
          <p:nvPr/>
        </p:nvSpPr>
        <p:spPr>
          <a:xfrm rot="5400000">
            <a:off x="2713218" y="4092422"/>
            <a:ext cx="1181237" cy="1181237"/>
          </a:xfrm>
          <a:prstGeom prst="rect">
            <a:avLst/>
          </a:prstGeom>
          <a:solidFill>
            <a:schemeClr val="bg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2"/>
                </a:solidFill>
              </a:rPr>
              <a:t>20,000t</a:t>
            </a:r>
            <a:endParaRPr lang="en-GB" sz="1100" b="1" dirty="0">
              <a:solidFill>
                <a:schemeClr val="bg2"/>
              </a:solidFill>
            </a:endParaRPr>
          </a:p>
        </p:txBody>
      </p:sp>
      <p:sp>
        <p:nvSpPr>
          <p:cNvPr id="54" name="!!E">
            <a:extLst>
              <a:ext uri="{FF2B5EF4-FFF2-40B4-BE49-F238E27FC236}">
                <a16:creationId xmlns:a16="http://schemas.microsoft.com/office/drawing/2014/main" id="{FE08BCB5-774A-4D47-B117-86CB641E1E0A}"/>
              </a:ext>
            </a:extLst>
          </p:cNvPr>
          <p:cNvSpPr/>
          <p:nvPr/>
        </p:nvSpPr>
        <p:spPr>
          <a:xfrm rot="5400000">
            <a:off x="5482955" y="4092422"/>
            <a:ext cx="1209306" cy="1209306"/>
          </a:xfrm>
          <a:prstGeom prst="rect">
            <a:avLst/>
          </a:prstGeom>
          <a:solidFill>
            <a:schemeClr val="bg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2"/>
                </a:solidFill>
              </a:rPr>
              <a:t>350t</a:t>
            </a:r>
            <a:endParaRPr lang="en-GB" b="1" dirty="0">
              <a:solidFill>
                <a:schemeClr val="bg2"/>
              </a:solidFill>
            </a:endParaRPr>
          </a:p>
        </p:txBody>
      </p:sp>
      <p:sp>
        <p:nvSpPr>
          <p:cNvPr id="55" name="!!F">
            <a:extLst>
              <a:ext uri="{FF2B5EF4-FFF2-40B4-BE49-F238E27FC236}">
                <a16:creationId xmlns:a16="http://schemas.microsoft.com/office/drawing/2014/main" id="{31E8A6C0-ECE7-4C78-A01E-D7008C20B283}"/>
              </a:ext>
            </a:extLst>
          </p:cNvPr>
          <p:cNvSpPr/>
          <p:nvPr/>
        </p:nvSpPr>
        <p:spPr>
          <a:xfrm rot="5400000">
            <a:off x="8273588" y="4078387"/>
            <a:ext cx="1209306" cy="120930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200" b="1" dirty="0">
                <a:solidFill>
                  <a:schemeClr val="bg2"/>
                </a:solidFill>
              </a:rPr>
              <a:t>95</a:t>
            </a:r>
            <a:r>
              <a:rPr lang="en-GB" sz="3200" dirty="0">
                <a:solidFill>
                  <a:schemeClr val="bg2"/>
                </a:solidFill>
              </a:rPr>
              <a:t>%</a:t>
            </a:r>
            <a:endParaRPr lang="en-GB" sz="5400" dirty="0">
              <a:solidFill>
                <a:schemeClr val="bg2"/>
              </a:solidFill>
            </a:endParaRPr>
          </a:p>
        </p:txBody>
      </p:sp>
      <p:sp>
        <p:nvSpPr>
          <p:cNvPr id="63" name="Forme libre : forme 62">
            <a:extLst>
              <a:ext uri="{FF2B5EF4-FFF2-40B4-BE49-F238E27FC236}">
                <a16:creationId xmlns:a16="http://schemas.microsoft.com/office/drawing/2014/main" id="{8D68D95F-3BA7-4278-86D9-911351CEDAA3}"/>
              </a:ext>
            </a:extLst>
          </p:cNvPr>
          <p:cNvSpPr/>
          <p:nvPr/>
        </p:nvSpPr>
        <p:spPr>
          <a:xfrm rot="2700000">
            <a:off x="2610572" y="2681158"/>
            <a:ext cx="1412791" cy="1412791"/>
          </a:xfrm>
          <a:custGeom>
            <a:avLst/>
            <a:gdLst>
              <a:gd name="connsiteX0" fmla="*/ 393084 w 1412791"/>
              <a:gd name="connsiteY0" fmla="*/ 393084 h 1412791"/>
              <a:gd name="connsiteX1" fmla="*/ 448958 w 1412791"/>
              <a:gd name="connsiteY1" fmla="*/ 369941 h 1412791"/>
              <a:gd name="connsiteX2" fmla="*/ 651114 w 1412791"/>
              <a:gd name="connsiteY2" fmla="*/ 369941 h 1412791"/>
              <a:gd name="connsiteX3" fmla="*/ 1021055 w 1412791"/>
              <a:gd name="connsiteY3" fmla="*/ 0 h 1412791"/>
              <a:gd name="connsiteX4" fmla="*/ 1412791 w 1412791"/>
              <a:gd name="connsiteY4" fmla="*/ 391736 h 1412791"/>
              <a:gd name="connsiteX5" fmla="*/ 391735 w 1412791"/>
              <a:gd name="connsiteY5" fmla="*/ 1412791 h 1412791"/>
              <a:gd name="connsiteX6" fmla="*/ 0 w 1412791"/>
              <a:gd name="connsiteY6" fmla="*/ 1021056 h 1412791"/>
              <a:gd name="connsiteX7" fmla="*/ 369941 w 1412791"/>
              <a:gd name="connsiteY7" fmla="*/ 651114 h 1412791"/>
              <a:gd name="connsiteX8" fmla="*/ 369941 w 1412791"/>
              <a:gd name="connsiteY8" fmla="*/ 448958 h 1412791"/>
              <a:gd name="connsiteX9" fmla="*/ 393084 w 1412791"/>
              <a:gd name="connsiteY9" fmla="*/ 393084 h 1412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12791" h="1412791">
                <a:moveTo>
                  <a:pt x="393084" y="393084"/>
                </a:moveTo>
                <a:cubicBezTo>
                  <a:pt x="407384" y="378785"/>
                  <a:pt x="427138" y="369941"/>
                  <a:pt x="448958" y="369941"/>
                </a:cubicBezTo>
                <a:lnTo>
                  <a:pt x="651114" y="369941"/>
                </a:lnTo>
                <a:lnTo>
                  <a:pt x="1021055" y="0"/>
                </a:lnTo>
                <a:lnTo>
                  <a:pt x="1412791" y="391736"/>
                </a:lnTo>
                <a:lnTo>
                  <a:pt x="391735" y="1412791"/>
                </a:lnTo>
                <a:lnTo>
                  <a:pt x="0" y="1021056"/>
                </a:lnTo>
                <a:lnTo>
                  <a:pt x="369941" y="651114"/>
                </a:lnTo>
                <a:lnTo>
                  <a:pt x="369941" y="448958"/>
                </a:lnTo>
                <a:cubicBezTo>
                  <a:pt x="369941" y="427138"/>
                  <a:pt x="378785" y="407384"/>
                  <a:pt x="393084" y="39308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!!Text 3">
            <a:extLst>
              <a:ext uri="{FF2B5EF4-FFF2-40B4-BE49-F238E27FC236}">
                <a16:creationId xmlns:a16="http://schemas.microsoft.com/office/drawing/2014/main" id="{5DBB8139-987C-4B84-AC4B-B8D4B33695E0}"/>
              </a:ext>
            </a:extLst>
          </p:cNvPr>
          <p:cNvSpPr txBox="1"/>
          <p:nvPr/>
        </p:nvSpPr>
        <p:spPr>
          <a:xfrm>
            <a:off x="2594972" y="3136001"/>
            <a:ext cx="14439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GB" sz="1600" dirty="0">
                <a:solidFill>
                  <a:schemeClr val="bg1"/>
                </a:solidFill>
              </a:rPr>
              <a:t>R&amp;D Strong </a:t>
            </a:r>
            <a:r>
              <a:rPr lang="en-GB" sz="1600" b="1" dirty="0">
                <a:solidFill>
                  <a:schemeClr val="bg1"/>
                </a:solidFill>
              </a:rPr>
              <a:t>Expertise </a:t>
            </a:r>
          </a:p>
        </p:txBody>
      </p:sp>
      <p:sp>
        <p:nvSpPr>
          <p:cNvPr id="66" name="Forme libre : forme 65">
            <a:extLst>
              <a:ext uri="{FF2B5EF4-FFF2-40B4-BE49-F238E27FC236}">
                <a16:creationId xmlns:a16="http://schemas.microsoft.com/office/drawing/2014/main" id="{1CD106D6-2A95-4A8E-9240-E6EAC9549893}"/>
              </a:ext>
            </a:extLst>
          </p:cNvPr>
          <p:cNvSpPr/>
          <p:nvPr/>
        </p:nvSpPr>
        <p:spPr>
          <a:xfrm rot="2700000">
            <a:off x="5312933" y="2587628"/>
            <a:ext cx="1602169" cy="1602169"/>
          </a:xfrm>
          <a:custGeom>
            <a:avLst/>
            <a:gdLst>
              <a:gd name="connsiteX0" fmla="*/ 488250 w 1602169"/>
              <a:gd name="connsiteY0" fmla="*/ 487296 h 1602169"/>
              <a:gd name="connsiteX1" fmla="*/ 544124 w 1602169"/>
              <a:gd name="connsiteY1" fmla="*/ 464153 h 1602169"/>
              <a:gd name="connsiteX2" fmla="*/ 746280 w 1602169"/>
              <a:gd name="connsiteY2" fmla="*/ 464153 h 1602169"/>
              <a:gd name="connsiteX3" fmla="*/ 1210433 w 1602169"/>
              <a:gd name="connsiteY3" fmla="*/ 0 h 1602169"/>
              <a:gd name="connsiteX4" fmla="*/ 1602169 w 1602169"/>
              <a:gd name="connsiteY4" fmla="*/ 391736 h 1602169"/>
              <a:gd name="connsiteX5" fmla="*/ 391735 w 1602169"/>
              <a:gd name="connsiteY5" fmla="*/ 1602169 h 1602169"/>
              <a:gd name="connsiteX6" fmla="*/ 0 w 1602169"/>
              <a:gd name="connsiteY6" fmla="*/ 1210433 h 1602169"/>
              <a:gd name="connsiteX7" fmla="*/ 465107 w 1602169"/>
              <a:gd name="connsiteY7" fmla="*/ 745326 h 1602169"/>
              <a:gd name="connsiteX8" fmla="*/ 465107 w 1602169"/>
              <a:gd name="connsiteY8" fmla="*/ 543170 h 1602169"/>
              <a:gd name="connsiteX9" fmla="*/ 488250 w 1602169"/>
              <a:gd name="connsiteY9" fmla="*/ 487296 h 1602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02169" h="1602169">
                <a:moveTo>
                  <a:pt x="488250" y="487296"/>
                </a:moveTo>
                <a:cubicBezTo>
                  <a:pt x="502550" y="472997"/>
                  <a:pt x="522304" y="464153"/>
                  <a:pt x="544124" y="464153"/>
                </a:cubicBezTo>
                <a:lnTo>
                  <a:pt x="746280" y="464153"/>
                </a:lnTo>
                <a:lnTo>
                  <a:pt x="1210433" y="0"/>
                </a:lnTo>
                <a:lnTo>
                  <a:pt x="1602169" y="391736"/>
                </a:lnTo>
                <a:lnTo>
                  <a:pt x="391735" y="1602169"/>
                </a:lnTo>
                <a:lnTo>
                  <a:pt x="0" y="1210433"/>
                </a:lnTo>
                <a:lnTo>
                  <a:pt x="465107" y="745326"/>
                </a:lnTo>
                <a:lnTo>
                  <a:pt x="465107" y="543170"/>
                </a:lnTo>
                <a:cubicBezTo>
                  <a:pt x="465107" y="521350"/>
                  <a:pt x="473951" y="501596"/>
                  <a:pt x="488250" y="4872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!!Text 2">
            <a:extLst>
              <a:ext uri="{FF2B5EF4-FFF2-40B4-BE49-F238E27FC236}">
                <a16:creationId xmlns:a16="http://schemas.microsoft.com/office/drawing/2014/main" id="{F12FACD1-C28D-48AE-8732-549D7E1AE394}"/>
              </a:ext>
            </a:extLst>
          </p:cNvPr>
          <p:cNvSpPr txBox="1"/>
          <p:nvPr/>
        </p:nvSpPr>
        <p:spPr>
          <a:xfrm>
            <a:off x="5146446" y="3136699"/>
            <a:ext cx="19351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GB" sz="1600" dirty="0">
                <a:solidFill>
                  <a:schemeClr val="bg1"/>
                </a:solidFill>
              </a:rPr>
              <a:t>International </a:t>
            </a:r>
            <a:r>
              <a:rPr lang="en-GB" sz="1600" b="1" dirty="0">
                <a:solidFill>
                  <a:schemeClr val="bg1"/>
                </a:solidFill>
              </a:rPr>
              <a:t>Certifications </a:t>
            </a:r>
          </a:p>
        </p:txBody>
      </p:sp>
      <p:sp>
        <p:nvSpPr>
          <p:cNvPr id="75" name="Forme libre : forme 74">
            <a:extLst>
              <a:ext uri="{FF2B5EF4-FFF2-40B4-BE49-F238E27FC236}">
                <a16:creationId xmlns:a16="http://schemas.microsoft.com/office/drawing/2014/main" id="{0E6F56FA-284A-423C-86AB-1585098DA919}"/>
              </a:ext>
            </a:extLst>
          </p:cNvPr>
          <p:cNvSpPr/>
          <p:nvPr/>
        </p:nvSpPr>
        <p:spPr>
          <a:xfrm rot="2700000">
            <a:off x="8001644" y="2520386"/>
            <a:ext cx="1745634" cy="1745636"/>
          </a:xfrm>
          <a:custGeom>
            <a:avLst/>
            <a:gdLst>
              <a:gd name="connsiteX0" fmla="*/ 654943 w 1928703"/>
              <a:gd name="connsiteY0" fmla="*/ 647137 h 1928703"/>
              <a:gd name="connsiteX1" fmla="*/ 710817 w 1928703"/>
              <a:gd name="connsiteY1" fmla="*/ 623994 h 1928703"/>
              <a:gd name="connsiteX2" fmla="*/ 912973 w 1928703"/>
              <a:gd name="connsiteY2" fmla="*/ 623994 h 1928703"/>
              <a:gd name="connsiteX3" fmla="*/ 1536967 w 1928703"/>
              <a:gd name="connsiteY3" fmla="*/ 0 h 1928703"/>
              <a:gd name="connsiteX4" fmla="*/ 1928703 w 1928703"/>
              <a:gd name="connsiteY4" fmla="*/ 391736 h 1928703"/>
              <a:gd name="connsiteX5" fmla="*/ 391736 w 1928703"/>
              <a:gd name="connsiteY5" fmla="*/ 1928703 h 1928703"/>
              <a:gd name="connsiteX6" fmla="*/ 0 w 1928703"/>
              <a:gd name="connsiteY6" fmla="*/ 1536967 h 1928703"/>
              <a:gd name="connsiteX7" fmla="*/ 631800 w 1928703"/>
              <a:gd name="connsiteY7" fmla="*/ 905167 h 1928703"/>
              <a:gd name="connsiteX8" fmla="*/ 631800 w 1928703"/>
              <a:gd name="connsiteY8" fmla="*/ 703011 h 1928703"/>
              <a:gd name="connsiteX9" fmla="*/ 654943 w 1928703"/>
              <a:gd name="connsiteY9" fmla="*/ 647137 h 1928703"/>
              <a:gd name="connsiteX0" fmla="*/ 654943 w 1928703"/>
              <a:gd name="connsiteY0" fmla="*/ 567288 h 1848854"/>
              <a:gd name="connsiteX1" fmla="*/ 710817 w 1928703"/>
              <a:gd name="connsiteY1" fmla="*/ 544145 h 1848854"/>
              <a:gd name="connsiteX2" fmla="*/ 912973 w 1928703"/>
              <a:gd name="connsiteY2" fmla="*/ 544145 h 1848854"/>
              <a:gd name="connsiteX3" fmla="*/ 1457118 w 1928703"/>
              <a:gd name="connsiteY3" fmla="*/ 0 h 1848854"/>
              <a:gd name="connsiteX4" fmla="*/ 1928703 w 1928703"/>
              <a:gd name="connsiteY4" fmla="*/ 311887 h 1848854"/>
              <a:gd name="connsiteX5" fmla="*/ 391736 w 1928703"/>
              <a:gd name="connsiteY5" fmla="*/ 1848854 h 1848854"/>
              <a:gd name="connsiteX6" fmla="*/ 0 w 1928703"/>
              <a:gd name="connsiteY6" fmla="*/ 1457118 h 1848854"/>
              <a:gd name="connsiteX7" fmla="*/ 631800 w 1928703"/>
              <a:gd name="connsiteY7" fmla="*/ 825318 h 1848854"/>
              <a:gd name="connsiteX8" fmla="*/ 631800 w 1928703"/>
              <a:gd name="connsiteY8" fmla="*/ 623162 h 1848854"/>
              <a:gd name="connsiteX9" fmla="*/ 654943 w 1928703"/>
              <a:gd name="connsiteY9" fmla="*/ 567288 h 1848854"/>
              <a:gd name="connsiteX0" fmla="*/ 654943 w 1854697"/>
              <a:gd name="connsiteY0" fmla="*/ 567288 h 1848854"/>
              <a:gd name="connsiteX1" fmla="*/ 710817 w 1854697"/>
              <a:gd name="connsiteY1" fmla="*/ 544145 h 1848854"/>
              <a:gd name="connsiteX2" fmla="*/ 912973 w 1854697"/>
              <a:gd name="connsiteY2" fmla="*/ 544145 h 1848854"/>
              <a:gd name="connsiteX3" fmla="*/ 1457118 w 1854697"/>
              <a:gd name="connsiteY3" fmla="*/ 0 h 1848854"/>
              <a:gd name="connsiteX4" fmla="*/ 1854697 w 1854697"/>
              <a:gd name="connsiteY4" fmla="*/ 389789 h 1848854"/>
              <a:gd name="connsiteX5" fmla="*/ 391736 w 1854697"/>
              <a:gd name="connsiteY5" fmla="*/ 1848854 h 1848854"/>
              <a:gd name="connsiteX6" fmla="*/ 0 w 1854697"/>
              <a:gd name="connsiteY6" fmla="*/ 1457118 h 1848854"/>
              <a:gd name="connsiteX7" fmla="*/ 631800 w 1854697"/>
              <a:gd name="connsiteY7" fmla="*/ 825318 h 1848854"/>
              <a:gd name="connsiteX8" fmla="*/ 631800 w 1854697"/>
              <a:gd name="connsiteY8" fmla="*/ 623162 h 1848854"/>
              <a:gd name="connsiteX9" fmla="*/ 654943 w 1854697"/>
              <a:gd name="connsiteY9" fmla="*/ 567288 h 1848854"/>
              <a:gd name="connsiteX0" fmla="*/ 654943 w 1850801"/>
              <a:gd name="connsiteY0" fmla="*/ 567288 h 1848854"/>
              <a:gd name="connsiteX1" fmla="*/ 710817 w 1850801"/>
              <a:gd name="connsiteY1" fmla="*/ 544145 h 1848854"/>
              <a:gd name="connsiteX2" fmla="*/ 912973 w 1850801"/>
              <a:gd name="connsiteY2" fmla="*/ 544145 h 1848854"/>
              <a:gd name="connsiteX3" fmla="*/ 1457118 w 1850801"/>
              <a:gd name="connsiteY3" fmla="*/ 0 h 1848854"/>
              <a:gd name="connsiteX4" fmla="*/ 1850801 w 1850801"/>
              <a:gd name="connsiteY4" fmla="*/ 393684 h 1848854"/>
              <a:gd name="connsiteX5" fmla="*/ 391736 w 1850801"/>
              <a:gd name="connsiteY5" fmla="*/ 1848854 h 1848854"/>
              <a:gd name="connsiteX6" fmla="*/ 0 w 1850801"/>
              <a:gd name="connsiteY6" fmla="*/ 1457118 h 1848854"/>
              <a:gd name="connsiteX7" fmla="*/ 631800 w 1850801"/>
              <a:gd name="connsiteY7" fmla="*/ 825318 h 1848854"/>
              <a:gd name="connsiteX8" fmla="*/ 631800 w 1850801"/>
              <a:gd name="connsiteY8" fmla="*/ 623162 h 1848854"/>
              <a:gd name="connsiteX9" fmla="*/ 654943 w 1850801"/>
              <a:gd name="connsiteY9" fmla="*/ 567288 h 1848854"/>
              <a:gd name="connsiteX0" fmla="*/ 549776 w 1745634"/>
              <a:gd name="connsiteY0" fmla="*/ 567288 h 1848854"/>
              <a:gd name="connsiteX1" fmla="*/ 605650 w 1745634"/>
              <a:gd name="connsiteY1" fmla="*/ 544145 h 1848854"/>
              <a:gd name="connsiteX2" fmla="*/ 807806 w 1745634"/>
              <a:gd name="connsiteY2" fmla="*/ 544145 h 1848854"/>
              <a:gd name="connsiteX3" fmla="*/ 1351951 w 1745634"/>
              <a:gd name="connsiteY3" fmla="*/ 0 h 1848854"/>
              <a:gd name="connsiteX4" fmla="*/ 1745634 w 1745634"/>
              <a:gd name="connsiteY4" fmla="*/ 393684 h 1848854"/>
              <a:gd name="connsiteX5" fmla="*/ 286569 w 1745634"/>
              <a:gd name="connsiteY5" fmla="*/ 1848854 h 1848854"/>
              <a:gd name="connsiteX6" fmla="*/ 0 w 1745634"/>
              <a:gd name="connsiteY6" fmla="*/ 1351952 h 1848854"/>
              <a:gd name="connsiteX7" fmla="*/ 526633 w 1745634"/>
              <a:gd name="connsiteY7" fmla="*/ 825318 h 1848854"/>
              <a:gd name="connsiteX8" fmla="*/ 526633 w 1745634"/>
              <a:gd name="connsiteY8" fmla="*/ 623162 h 1848854"/>
              <a:gd name="connsiteX9" fmla="*/ 549776 w 1745634"/>
              <a:gd name="connsiteY9" fmla="*/ 567288 h 1848854"/>
              <a:gd name="connsiteX0" fmla="*/ 549776 w 1745634"/>
              <a:gd name="connsiteY0" fmla="*/ 567288 h 1745636"/>
              <a:gd name="connsiteX1" fmla="*/ 605650 w 1745634"/>
              <a:gd name="connsiteY1" fmla="*/ 544145 h 1745636"/>
              <a:gd name="connsiteX2" fmla="*/ 807806 w 1745634"/>
              <a:gd name="connsiteY2" fmla="*/ 544145 h 1745636"/>
              <a:gd name="connsiteX3" fmla="*/ 1351951 w 1745634"/>
              <a:gd name="connsiteY3" fmla="*/ 0 h 1745636"/>
              <a:gd name="connsiteX4" fmla="*/ 1745634 w 1745634"/>
              <a:gd name="connsiteY4" fmla="*/ 393684 h 1745636"/>
              <a:gd name="connsiteX5" fmla="*/ 389787 w 1745634"/>
              <a:gd name="connsiteY5" fmla="*/ 1745636 h 1745636"/>
              <a:gd name="connsiteX6" fmla="*/ 0 w 1745634"/>
              <a:gd name="connsiteY6" fmla="*/ 1351952 h 1745636"/>
              <a:gd name="connsiteX7" fmla="*/ 526633 w 1745634"/>
              <a:gd name="connsiteY7" fmla="*/ 825318 h 1745636"/>
              <a:gd name="connsiteX8" fmla="*/ 526633 w 1745634"/>
              <a:gd name="connsiteY8" fmla="*/ 623162 h 1745636"/>
              <a:gd name="connsiteX9" fmla="*/ 549776 w 1745634"/>
              <a:gd name="connsiteY9" fmla="*/ 567288 h 1745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45634" h="1745636">
                <a:moveTo>
                  <a:pt x="549776" y="567288"/>
                </a:moveTo>
                <a:cubicBezTo>
                  <a:pt x="564076" y="552989"/>
                  <a:pt x="583830" y="544145"/>
                  <a:pt x="605650" y="544145"/>
                </a:cubicBezTo>
                <a:lnTo>
                  <a:pt x="807806" y="544145"/>
                </a:lnTo>
                <a:lnTo>
                  <a:pt x="1351951" y="0"/>
                </a:lnTo>
                <a:lnTo>
                  <a:pt x="1745634" y="393684"/>
                </a:lnTo>
                <a:lnTo>
                  <a:pt x="389787" y="1745636"/>
                </a:lnTo>
                <a:lnTo>
                  <a:pt x="0" y="1351952"/>
                </a:lnTo>
                <a:lnTo>
                  <a:pt x="526633" y="825318"/>
                </a:lnTo>
                <a:lnTo>
                  <a:pt x="526633" y="623162"/>
                </a:lnTo>
                <a:cubicBezTo>
                  <a:pt x="526633" y="601342"/>
                  <a:pt x="535477" y="581588"/>
                  <a:pt x="549776" y="5672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Forme libre : forme 77">
            <a:extLst>
              <a:ext uri="{FF2B5EF4-FFF2-40B4-BE49-F238E27FC236}">
                <a16:creationId xmlns:a16="http://schemas.microsoft.com/office/drawing/2014/main" id="{E833B9F3-ADF1-47DD-9203-D54AED208223}"/>
              </a:ext>
            </a:extLst>
          </p:cNvPr>
          <p:cNvSpPr/>
          <p:nvPr/>
        </p:nvSpPr>
        <p:spPr>
          <a:xfrm rot="2700000">
            <a:off x="5370950" y="4804258"/>
            <a:ext cx="1462544" cy="1462883"/>
          </a:xfrm>
          <a:custGeom>
            <a:avLst/>
            <a:gdLst>
              <a:gd name="connsiteX0" fmla="*/ 560019 w 1746659"/>
              <a:gd name="connsiteY0" fmla="*/ 560019 h 1746659"/>
              <a:gd name="connsiteX1" fmla="*/ 615892 w 1746659"/>
              <a:gd name="connsiteY1" fmla="*/ 536875 h 1746659"/>
              <a:gd name="connsiteX2" fmla="*/ 818048 w 1746659"/>
              <a:gd name="connsiteY2" fmla="*/ 536875 h 1746659"/>
              <a:gd name="connsiteX3" fmla="*/ 1354923 w 1746659"/>
              <a:gd name="connsiteY3" fmla="*/ 0 h 1746659"/>
              <a:gd name="connsiteX4" fmla="*/ 1746659 w 1746659"/>
              <a:gd name="connsiteY4" fmla="*/ 391736 h 1746659"/>
              <a:gd name="connsiteX5" fmla="*/ 391736 w 1746659"/>
              <a:gd name="connsiteY5" fmla="*/ 1746659 h 1746659"/>
              <a:gd name="connsiteX6" fmla="*/ 0 w 1746659"/>
              <a:gd name="connsiteY6" fmla="*/ 1354923 h 1746659"/>
              <a:gd name="connsiteX7" fmla="*/ 536875 w 1746659"/>
              <a:gd name="connsiteY7" fmla="*/ 818048 h 1746659"/>
              <a:gd name="connsiteX8" fmla="*/ 536875 w 1746659"/>
              <a:gd name="connsiteY8" fmla="*/ 615892 h 1746659"/>
              <a:gd name="connsiteX9" fmla="*/ 560019 w 1746659"/>
              <a:gd name="connsiteY9" fmla="*/ 560019 h 1746659"/>
              <a:gd name="connsiteX0" fmla="*/ 560019 w 1746659"/>
              <a:gd name="connsiteY0" fmla="*/ 439683 h 1626323"/>
              <a:gd name="connsiteX1" fmla="*/ 615892 w 1746659"/>
              <a:gd name="connsiteY1" fmla="*/ 416539 h 1626323"/>
              <a:gd name="connsiteX2" fmla="*/ 818048 w 1746659"/>
              <a:gd name="connsiteY2" fmla="*/ 416539 h 1626323"/>
              <a:gd name="connsiteX3" fmla="*/ 1234588 w 1746659"/>
              <a:gd name="connsiteY3" fmla="*/ 0 h 1626323"/>
              <a:gd name="connsiteX4" fmla="*/ 1746659 w 1746659"/>
              <a:gd name="connsiteY4" fmla="*/ 271400 h 1626323"/>
              <a:gd name="connsiteX5" fmla="*/ 391736 w 1746659"/>
              <a:gd name="connsiteY5" fmla="*/ 1626323 h 1626323"/>
              <a:gd name="connsiteX6" fmla="*/ 0 w 1746659"/>
              <a:gd name="connsiteY6" fmla="*/ 1234587 h 1626323"/>
              <a:gd name="connsiteX7" fmla="*/ 536875 w 1746659"/>
              <a:gd name="connsiteY7" fmla="*/ 697712 h 1626323"/>
              <a:gd name="connsiteX8" fmla="*/ 536875 w 1746659"/>
              <a:gd name="connsiteY8" fmla="*/ 495556 h 1626323"/>
              <a:gd name="connsiteX9" fmla="*/ 560019 w 1746659"/>
              <a:gd name="connsiteY9" fmla="*/ 439683 h 1626323"/>
              <a:gd name="connsiteX0" fmla="*/ 560019 w 1633507"/>
              <a:gd name="connsiteY0" fmla="*/ 439683 h 1626323"/>
              <a:gd name="connsiteX1" fmla="*/ 615892 w 1633507"/>
              <a:gd name="connsiteY1" fmla="*/ 416539 h 1626323"/>
              <a:gd name="connsiteX2" fmla="*/ 818048 w 1633507"/>
              <a:gd name="connsiteY2" fmla="*/ 416539 h 1626323"/>
              <a:gd name="connsiteX3" fmla="*/ 1234588 w 1633507"/>
              <a:gd name="connsiteY3" fmla="*/ 0 h 1626323"/>
              <a:gd name="connsiteX4" fmla="*/ 1633507 w 1633507"/>
              <a:gd name="connsiteY4" fmla="*/ 384551 h 1626323"/>
              <a:gd name="connsiteX5" fmla="*/ 391736 w 1633507"/>
              <a:gd name="connsiteY5" fmla="*/ 1626323 h 1626323"/>
              <a:gd name="connsiteX6" fmla="*/ 0 w 1633507"/>
              <a:gd name="connsiteY6" fmla="*/ 1234587 h 1626323"/>
              <a:gd name="connsiteX7" fmla="*/ 536875 w 1633507"/>
              <a:gd name="connsiteY7" fmla="*/ 697712 h 1626323"/>
              <a:gd name="connsiteX8" fmla="*/ 536875 w 1633507"/>
              <a:gd name="connsiteY8" fmla="*/ 495556 h 1626323"/>
              <a:gd name="connsiteX9" fmla="*/ 560019 w 1633507"/>
              <a:gd name="connsiteY9" fmla="*/ 439683 h 1626323"/>
              <a:gd name="connsiteX0" fmla="*/ 560019 w 1629915"/>
              <a:gd name="connsiteY0" fmla="*/ 439683 h 1626323"/>
              <a:gd name="connsiteX1" fmla="*/ 615892 w 1629915"/>
              <a:gd name="connsiteY1" fmla="*/ 416539 h 1626323"/>
              <a:gd name="connsiteX2" fmla="*/ 818048 w 1629915"/>
              <a:gd name="connsiteY2" fmla="*/ 416539 h 1626323"/>
              <a:gd name="connsiteX3" fmla="*/ 1234588 w 1629915"/>
              <a:gd name="connsiteY3" fmla="*/ 0 h 1626323"/>
              <a:gd name="connsiteX4" fmla="*/ 1629915 w 1629915"/>
              <a:gd name="connsiteY4" fmla="*/ 388143 h 1626323"/>
              <a:gd name="connsiteX5" fmla="*/ 391736 w 1629915"/>
              <a:gd name="connsiteY5" fmla="*/ 1626323 h 1626323"/>
              <a:gd name="connsiteX6" fmla="*/ 0 w 1629915"/>
              <a:gd name="connsiteY6" fmla="*/ 1234587 h 1626323"/>
              <a:gd name="connsiteX7" fmla="*/ 536875 w 1629915"/>
              <a:gd name="connsiteY7" fmla="*/ 697712 h 1626323"/>
              <a:gd name="connsiteX8" fmla="*/ 536875 w 1629915"/>
              <a:gd name="connsiteY8" fmla="*/ 495556 h 1626323"/>
              <a:gd name="connsiteX9" fmla="*/ 560019 w 1629915"/>
              <a:gd name="connsiteY9" fmla="*/ 439683 h 1626323"/>
              <a:gd name="connsiteX0" fmla="*/ 560019 w 1628119"/>
              <a:gd name="connsiteY0" fmla="*/ 439683 h 1626323"/>
              <a:gd name="connsiteX1" fmla="*/ 615892 w 1628119"/>
              <a:gd name="connsiteY1" fmla="*/ 416539 h 1626323"/>
              <a:gd name="connsiteX2" fmla="*/ 818048 w 1628119"/>
              <a:gd name="connsiteY2" fmla="*/ 416539 h 1626323"/>
              <a:gd name="connsiteX3" fmla="*/ 1234588 w 1628119"/>
              <a:gd name="connsiteY3" fmla="*/ 0 h 1626323"/>
              <a:gd name="connsiteX4" fmla="*/ 1628119 w 1628119"/>
              <a:gd name="connsiteY4" fmla="*/ 389939 h 1626323"/>
              <a:gd name="connsiteX5" fmla="*/ 391736 w 1628119"/>
              <a:gd name="connsiteY5" fmla="*/ 1626323 h 1626323"/>
              <a:gd name="connsiteX6" fmla="*/ 0 w 1628119"/>
              <a:gd name="connsiteY6" fmla="*/ 1234587 h 1626323"/>
              <a:gd name="connsiteX7" fmla="*/ 536875 w 1628119"/>
              <a:gd name="connsiteY7" fmla="*/ 697712 h 1626323"/>
              <a:gd name="connsiteX8" fmla="*/ 536875 w 1628119"/>
              <a:gd name="connsiteY8" fmla="*/ 495556 h 1626323"/>
              <a:gd name="connsiteX9" fmla="*/ 560019 w 1628119"/>
              <a:gd name="connsiteY9" fmla="*/ 439683 h 1626323"/>
              <a:gd name="connsiteX0" fmla="*/ 391190 w 1459290"/>
              <a:gd name="connsiteY0" fmla="*/ 439683 h 1626323"/>
              <a:gd name="connsiteX1" fmla="*/ 447063 w 1459290"/>
              <a:gd name="connsiteY1" fmla="*/ 416539 h 1626323"/>
              <a:gd name="connsiteX2" fmla="*/ 649219 w 1459290"/>
              <a:gd name="connsiteY2" fmla="*/ 416539 h 1626323"/>
              <a:gd name="connsiteX3" fmla="*/ 1065759 w 1459290"/>
              <a:gd name="connsiteY3" fmla="*/ 0 h 1626323"/>
              <a:gd name="connsiteX4" fmla="*/ 1459290 w 1459290"/>
              <a:gd name="connsiteY4" fmla="*/ 389939 h 1626323"/>
              <a:gd name="connsiteX5" fmla="*/ 222907 w 1459290"/>
              <a:gd name="connsiteY5" fmla="*/ 1626323 h 1626323"/>
              <a:gd name="connsiteX6" fmla="*/ 0 w 1459290"/>
              <a:gd name="connsiteY6" fmla="*/ 1069351 h 1626323"/>
              <a:gd name="connsiteX7" fmla="*/ 368046 w 1459290"/>
              <a:gd name="connsiteY7" fmla="*/ 697712 h 1626323"/>
              <a:gd name="connsiteX8" fmla="*/ 368046 w 1459290"/>
              <a:gd name="connsiteY8" fmla="*/ 495556 h 1626323"/>
              <a:gd name="connsiteX9" fmla="*/ 391190 w 1459290"/>
              <a:gd name="connsiteY9" fmla="*/ 439683 h 1626323"/>
              <a:gd name="connsiteX0" fmla="*/ 391190 w 1459290"/>
              <a:gd name="connsiteY0" fmla="*/ 439683 h 1461086"/>
              <a:gd name="connsiteX1" fmla="*/ 447063 w 1459290"/>
              <a:gd name="connsiteY1" fmla="*/ 416539 h 1461086"/>
              <a:gd name="connsiteX2" fmla="*/ 649219 w 1459290"/>
              <a:gd name="connsiteY2" fmla="*/ 416539 h 1461086"/>
              <a:gd name="connsiteX3" fmla="*/ 1065759 w 1459290"/>
              <a:gd name="connsiteY3" fmla="*/ 0 h 1461086"/>
              <a:gd name="connsiteX4" fmla="*/ 1459290 w 1459290"/>
              <a:gd name="connsiteY4" fmla="*/ 389939 h 1461086"/>
              <a:gd name="connsiteX5" fmla="*/ 384552 w 1459290"/>
              <a:gd name="connsiteY5" fmla="*/ 1461086 h 1461086"/>
              <a:gd name="connsiteX6" fmla="*/ 0 w 1459290"/>
              <a:gd name="connsiteY6" fmla="*/ 1069351 h 1461086"/>
              <a:gd name="connsiteX7" fmla="*/ 368046 w 1459290"/>
              <a:gd name="connsiteY7" fmla="*/ 697712 h 1461086"/>
              <a:gd name="connsiteX8" fmla="*/ 368046 w 1459290"/>
              <a:gd name="connsiteY8" fmla="*/ 495556 h 1461086"/>
              <a:gd name="connsiteX9" fmla="*/ 391190 w 1459290"/>
              <a:gd name="connsiteY9" fmla="*/ 439683 h 1461086"/>
              <a:gd name="connsiteX0" fmla="*/ 391190 w 1459290"/>
              <a:gd name="connsiteY0" fmla="*/ 439683 h 1464679"/>
              <a:gd name="connsiteX1" fmla="*/ 447063 w 1459290"/>
              <a:gd name="connsiteY1" fmla="*/ 416539 h 1464679"/>
              <a:gd name="connsiteX2" fmla="*/ 649219 w 1459290"/>
              <a:gd name="connsiteY2" fmla="*/ 416539 h 1464679"/>
              <a:gd name="connsiteX3" fmla="*/ 1065759 w 1459290"/>
              <a:gd name="connsiteY3" fmla="*/ 0 h 1464679"/>
              <a:gd name="connsiteX4" fmla="*/ 1459290 w 1459290"/>
              <a:gd name="connsiteY4" fmla="*/ 389939 h 1464679"/>
              <a:gd name="connsiteX5" fmla="*/ 380960 w 1459290"/>
              <a:gd name="connsiteY5" fmla="*/ 1464679 h 1464679"/>
              <a:gd name="connsiteX6" fmla="*/ 0 w 1459290"/>
              <a:gd name="connsiteY6" fmla="*/ 1069351 h 1464679"/>
              <a:gd name="connsiteX7" fmla="*/ 368046 w 1459290"/>
              <a:gd name="connsiteY7" fmla="*/ 697712 h 1464679"/>
              <a:gd name="connsiteX8" fmla="*/ 368046 w 1459290"/>
              <a:gd name="connsiteY8" fmla="*/ 495556 h 1464679"/>
              <a:gd name="connsiteX9" fmla="*/ 391190 w 1459290"/>
              <a:gd name="connsiteY9" fmla="*/ 439683 h 1464679"/>
              <a:gd name="connsiteX0" fmla="*/ 391190 w 1459290"/>
              <a:gd name="connsiteY0" fmla="*/ 439683 h 1459291"/>
              <a:gd name="connsiteX1" fmla="*/ 447063 w 1459290"/>
              <a:gd name="connsiteY1" fmla="*/ 416539 h 1459291"/>
              <a:gd name="connsiteX2" fmla="*/ 649219 w 1459290"/>
              <a:gd name="connsiteY2" fmla="*/ 416539 h 1459291"/>
              <a:gd name="connsiteX3" fmla="*/ 1065759 w 1459290"/>
              <a:gd name="connsiteY3" fmla="*/ 0 h 1459291"/>
              <a:gd name="connsiteX4" fmla="*/ 1459290 w 1459290"/>
              <a:gd name="connsiteY4" fmla="*/ 389939 h 1459291"/>
              <a:gd name="connsiteX5" fmla="*/ 382756 w 1459290"/>
              <a:gd name="connsiteY5" fmla="*/ 1459291 h 1459291"/>
              <a:gd name="connsiteX6" fmla="*/ 0 w 1459290"/>
              <a:gd name="connsiteY6" fmla="*/ 1069351 h 1459291"/>
              <a:gd name="connsiteX7" fmla="*/ 368046 w 1459290"/>
              <a:gd name="connsiteY7" fmla="*/ 697712 h 1459291"/>
              <a:gd name="connsiteX8" fmla="*/ 368046 w 1459290"/>
              <a:gd name="connsiteY8" fmla="*/ 495556 h 1459291"/>
              <a:gd name="connsiteX9" fmla="*/ 391190 w 1459290"/>
              <a:gd name="connsiteY9" fmla="*/ 439683 h 1459291"/>
              <a:gd name="connsiteX0" fmla="*/ 391190 w 1459290"/>
              <a:gd name="connsiteY0" fmla="*/ 439683 h 1462883"/>
              <a:gd name="connsiteX1" fmla="*/ 447063 w 1459290"/>
              <a:gd name="connsiteY1" fmla="*/ 416539 h 1462883"/>
              <a:gd name="connsiteX2" fmla="*/ 649219 w 1459290"/>
              <a:gd name="connsiteY2" fmla="*/ 416539 h 1462883"/>
              <a:gd name="connsiteX3" fmla="*/ 1065759 w 1459290"/>
              <a:gd name="connsiteY3" fmla="*/ 0 h 1462883"/>
              <a:gd name="connsiteX4" fmla="*/ 1459290 w 1459290"/>
              <a:gd name="connsiteY4" fmla="*/ 389939 h 1462883"/>
              <a:gd name="connsiteX5" fmla="*/ 389940 w 1459290"/>
              <a:gd name="connsiteY5" fmla="*/ 1462883 h 1462883"/>
              <a:gd name="connsiteX6" fmla="*/ 0 w 1459290"/>
              <a:gd name="connsiteY6" fmla="*/ 1069351 h 1462883"/>
              <a:gd name="connsiteX7" fmla="*/ 368046 w 1459290"/>
              <a:gd name="connsiteY7" fmla="*/ 697712 h 1462883"/>
              <a:gd name="connsiteX8" fmla="*/ 368046 w 1459290"/>
              <a:gd name="connsiteY8" fmla="*/ 495556 h 1462883"/>
              <a:gd name="connsiteX9" fmla="*/ 391190 w 1459290"/>
              <a:gd name="connsiteY9" fmla="*/ 439683 h 1462883"/>
              <a:gd name="connsiteX0" fmla="*/ 391190 w 1457493"/>
              <a:gd name="connsiteY0" fmla="*/ 439683 h 1462883"/>
              <a:gd name="connsiteX1" fmla="*/ 447063 w 1457493"/>
              <a:gd name="connsiteY1" fmla="*/ 416539 h 1462883"/>
              <a:gd name="connsiteX2" fmla="*/ 649219 w 1457493"/>
              <a:gd name="connsiteY2" fmla="*/ 416539 h 1462883"/>
              <a:gd name="connsiteX3" fmla="*/ 1065759 w 1457493"/>
              <a:gd name="connsiteY3" fmla="*/ 0 h 1462883"/>
              <a:gd name="connsiteX4" fmla="*/ 1457493 w 1457493"/>
              <a:gd name="connsiteY4" fmla="*/ 395327 h 1462883"/>
              <a:gd name="connsiteX5" fmla="*/ 389940 w 1457493"/>
              <a:gd name="connsiteY5" fmla="*/ 1462883 h 1462883"/>
              <a:gd name="connsiteX6" fmla="*/ 0 w 1457493"/>
              <a:gd name="connsiteY6" fmla="*/ 1069351 h 1462883"/>
              <a:gd name="connsiteX7" fmla="*/ 368046 w 1457493"/>
              <a:gd name="connsiteY7" fmla="*/ 697712 h 1462883"/>
              <a:gd name="connsiteX8" fmla="*/ 368046 w 1457493"/>
              <a:gd name="connsiteY8" fmla="*/ 495556 h 1462883"/>
              <a:gd name="connsiteX9" fmla="*/ 391190 w 1457493"/>
              <a:gd name="connsiteY9" fmla="*/ 439683 h 1462883"/>
              <a:gd name="connsiteX0" fmla="*/ 391190 w 1457493"/>
              <a:gd name="connsiteY0" fmla="*/ 439683 h 1462883"/>
              <a:gd name="connsiteX1" fmla="*/ 447063 w 1457493"/>
              <a:gd name="connsiteY1" fmla="*/ 416539 h 1462883"/>
              <a:gd name="connsiteX2" fmla="*/ 649219 w 1457493"/>
              <a:gd name="connsiteY2" fmla="*/ 416539 h 1462883"/>
              <a:gd name="connsiteX3" fmla="*/ 1065759 w 1457493"/>
              <a:gd name="connsiteY3" fmla="*/ 0 h 1462883"/>
              <a:gd name="connsiteX4" fmla="*/ 1457493 w 1457493"/>
              <a:gd name="connsiteY4" fmla="*/ 395327 h 1462883"/>
              <a:gd name="connsiteX5" fmla="*/ 389940 w 1457493"/>
              <a:gd name="connsiteY5" fmla="*/ 1462883 h 1462883"/>
              <a:gd name="connsiteX6" fmla="*/ 0 w 1457493"/>
              <a:gd name="connsiteY6" fmla="*/ 1069351 h 1462883"/>
              <a:gd name="connsiteX7" fmla="*/ 368046 w 1457493"/>
              <a:gd name="connsiteY7" fmla="*/ 697712 h 1462883"/>
              <a:gd name="connsiteX8" fmla="*/ 368046 w 1457493"/>
              <a:gd name="connsiteY8" fmla="*/ 495556 h 1462883"/>
              <a:gd name="connsiteX9" fmla="*/ 391190 w 1457493"/>
              <a:gd name="connsiteY9" fmla="*/ 439683 h 1462883"/>
              <a:gd name="connsiteX0" fmla="*/ 391190 w 1460861"/>
              <a:gd name="connsiteY0" fmla="*/ 439683 h 1462883"/>
              <a:gd name="connsiteX1" fmla="*/ 447063 w 1460861"/>
              <a:gd name="connsiteY1" fmla="*/ 416539 h 1462883"/>
              <a:gd name="connsiteX2" fmla="*/ 649219 w 1460861"/>
              <a:gd name="connsiteY2" fmla="*/ 416539 h 1462883"/>
              <a:gd name="connsiteX3" fmla="*/ 1065759 w 1460861"/>
              <a:gd name="connsiteY3" fmla="*/ 0 h 1462883"/>
              <a:gd name="connsiteX4" fmla="*/ 1460861 w 1460861"/>
              <a:gd name="connsiteY4" fmla="*/ 388592 h 1462883"/>
              <a:gd name="connsiteX5" fmla="*/ 389940 w 1460861"/>
              <a:gd name="connsiteY5" fmla="*/ 1462883 h 1462883"/>
              <a:gd name="connsiteX6" fmla="*/ 0 w 1460861"/>
              <a:gd name="connsiteY6" fmla="*/ 1069351 h 1462883"/>
              <a:gd name="connsiteX7" fmla="*/ 368046 w 1460861"/>
              <a:gd name="connsiteY7" fmla="*/ 697712 h 1462883"/>
              <a:gd name="connsiteX8" fmla="*/ 368046 w 1460861"/>
              <a:gd name="connsiteY8" fmla="*/ 495556 h 1462883"/>
              <a:gd name="connsiteX9" fmla="*/ 391190 w 1460861"/>
              <a:gd name="connsiteY9" fmla="*/ 439683 h 1462883"/>
              <a:gd name="connsiteX0" fmla="*/ 391190 w 1462544"/>
              <a:gd name="connsiteY0" fmla="*/ 439683 h 1462883"/>
              <a:gd name="connsiteX1" fmla="*/ 447063 w 1462544"/>
              <a:gd name="connsiteY1" fmla="*/ 416539 h 1462883"/>
              <a:gd name="connsiteX2" fmla="*/ 649219 w 1462544"/>
              <a:gd name="connsiteY2" fmla="*/ 416539 h 1462883"/>
              <a:gd name="connsiteX3" fmla="*/ 1065759 w 1462544"/>
              <a:gd name="connsiteY3" fmla="*/ 0 h 1462883"/>
              <a:gd name="connsiteX4" fmla="*/ 1462544 w 1462544"/>
              <a:gd name="connsiteY4" fmla="*/ 390275 h 1462883"/>
              <a:gd name="connsiteX5" fmla="*/ 389940 w 1462544"/>
              <a:gd name="connsiteY5" fmla="*/ 1462883 h 1462883"/>
              <a:gd name="connsiteX6" fmla="*/ 0 w 1462544"/>
              <a:gd name="connsiteY6" fmla="*/ 1069351 h 1462883"/>
              <a:gd name="connsiteX7" fmla="*/ 368046 w 1462544"/>
              <a:gd name="connsiteY7" fmla="*/ 697712 h 1462883"/>
              <a:gd name="connsiteX8" fmla="*/ 368046 w 1462544"/>
              <a:gd name="connsiteY8" fmla="*/ 495556 h 1462883"/>
              <a:gd name="connsiteX9" fmla="*/ 391190 w 1462544"/>
              <a:gd name="connsiteY9" fmla="*/ 439683 h 1462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62544" h="1462883">
                <a:moveTo>
                  <a:pt x="391190" y="439683"/>
                </a:moveTo>
                <a:cubicBezTo>
                  <a:pt x="405489" y="425383"/>
                  <a:pt x="425243" y="416539"/>
                  <a:pt x="447063" y="416539"/>
                </a:cubicBezTo>
                <a:lnTo>
                  <a:pt x="649219" y="416539"/>
                </a:lnTo>
                <a:lnTo>
                  <a:pt x="1065759" y="0"/>
                </a:lnTo>
                <a:lnTo>
                  <a:pt x="1462544" y="390275"/>
                </a:lnTo>
                <a:lnTo>
                  <a:pt x="389940" y="1462883"/>
                </a:lnTo>
                <a:lnTo>
                  <a:pt x="0" y="1069351"/>
                </a:lnTo>
                <a:lnTo>
                  <a:pt x="368046" y="697712"/>
                </a:lnTo>
                <a:lnTo>
                  <a:pt x="368046" y="495556"/>
                </a:lnTo>
                <a:cubicBezTo>
                  <a:pt x="368046" y="473736"/>
                  <a:pt x="376890" y="453982"/>
                  <a:pt x="391190" y="43968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90" name="Forme libre : forme 89">
            <a:extLst>
              <a:ext uri="{FF2B5EF4-FFF2-40B4-BE49-F238E27FC236}">
                <a16:creationId xmlns:a16="http://schemas.microsoft.com/office/drawing/2014/main" id="{C52B299E-9557-4121-B04C-EA5D34251E58}"/>
              </a:ext>
            </a:extLst>
          </p:cNvPr>
          <p:cNvSpPr/>
          <p:nvPr/>
        </p:nvSpPr>
        <p:spPr>
          <a:xfrm rot="2700000">
            <a:off x="8186987" y="4805222"/>
            <a:ext cx="1412791" cy="1412791"/>
          </a:xfrm>
          <a:custGeom>
            <a:avLst/>
            <a:gdLst>
              <a:gd name="connsiteX0" fmla="*/ 393085 w 1412791"/>
              <a:gd name="connsiteY0" fmla="*/ 393085 h 1412791"/>
              <a:gd name="connsiteX1" fmla="*/ 448958 w 1412791"/>
              <a:gd name="connsiteY1" fmla="*/ 369941 h 1412791"/>
              <a:gd name="connsiteX2" fmla="*/ 651114 w 1412791"/>
              <a:gd name="connsiteY2" fmla="*/ 369941 h 1412791"/>
              <a:gd name="connsiteX3" fmla="*/ 1021055 w 1412791"/>
              <a:gd name="connsiteY3" fmla="*/ 0 h 1412791"/>
              <a:gd name="connsiteX4" fmla="*/ 1412791 w 1412791"/>
              <a:gd name="connsiteY4" fmla="*/ 391736 h 1412791"/>
              <a:gd name="connsiteX5" fmla="*/ 391735 w 1412791"/>
              <a:gd name="connsiteY5" fmla="*/ 1412791 h 1412791"/>
              <a:gd name="connsiteX6" fmla="*/ 0 w 1412791"/>
              <a:gd name="connsiteY6" fmla="*/ 1021056 h 1412791"/>
              <a:gd name="connsiteX7" fmla="*/ 369941 w 1412791"/>
              <a:gd name="connsiteY7" fmla="*/ 651114 h 1412791"/>
              <a:gd name="connsiteX8" fmla="*/ 369941 w 1412791"/>
              <a:gd name="connsiteY8" fmla="*/ 448958 h 1412791"/>
              <a:gd name="connsiteX9" fmla="*/ 393085 w 1412791"/>
              <a:gd name="connsiteY9" fmla="*/ 393085 h 1412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12791" h="1412791">
                <a:moveTo>
                  <a:pt x="393085" y="393085"/>
                </a:moveTo>
                <a:cubicBezTo>
                  <a:pt x="407384" y="378785"/>
                  <a:pt x="427138" y="369941"/>
                  <a:pt x="448958" y="369941"/>
                </a:cubicBezTo>
                <a:lnTo>
                  <a:pt x="651114" y="369941"/>
                </a:lnTo>
                <a:lnTo>
                  <a:pt x="1021055" y="0"/>
                </a:lnTo>
                <a:lnTo>
                  <a:pt x="1412791" y="391736"/>
                </a:lnTo>
                <a:lnTo>
                  <a:pt x="391735" y="1412791"/>
                </a:lnTo>
                <a:lnTo>
                  <a:pt x="0" y="1021056"/>
                </a:lnTo>
                <a:lnTo>
                  <a:pt x="369941" y="651114"/>
                </a:lnTo>
                <a:lnTo>
                  <a:pt x="369941" y="448958"/>
                </a:lnTo>
                <a:cubicBezTo>
                  <a:pt x="369941" y="427138"/>
                  <a:pt x="378785" y="407384"/>
                  <a:pt x="393085" y="3930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3" name="!!Text 1">
            <a:extLst>
              <a:ext uri="{FF2B5EF4-FFF2-40B4-BE49-F238E27FC236}">
                <a16:creationId xmlns:a16="http://schemas.microsoft.com/office/drawing/2014/main" id="{3AA45587-0C15-4F46-AC57-E10EC1B1AB41}"/>
              </a:ext>
            </a:extLst>
          </p:cNvPr>
          <p:cNvSpPr txBox="1"/>
          <p:nvPr/>
        </p:nvSpPr>
        <p:spPr>
          <a:xfrm>
            <a:off x="7921015" y="3136001"/>
            <a:ext cx="19107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GB" sz="1600" dirty="0">
                <a:solidFill>
                  <a:schemeClr val="bg1"/>
                </a:solidFill>
              </a:rPr>
              <a:t>Supplier Network</a:t>
            </a:r>
          </a:p>
          <a:p>
            <a:pPr algn="ctr">
              <a:lnSpc>
                <a:spcPts val="1800"/>
              </a:lnSpc>
            </a:pPr>
            <a:r>
              <a:rPr lang="en-GB" sz="1600" dirty="0">
                <a:solidFill>
                  <a:schemeClr val="bg1"/>
                </a:solidFill>
              </a:rPr>
              <a:t>for </a:t>
            </a:r>
            <a:r>
              <a:rPr lang="en-GB" sz="1600" b="1" dirty="0">
                <a:solidFill>
                  <a:schemeClr val="bg1"/>
                </a:solidFill>
              </a:rPr>
              <a:t>Supply Safety</a:t>
            </a:r>
          </a:p>
        </p:txBody>
      </p:sp>
      <p:pic>
        <p:nvPicPr>
          <p:cNvPr id="21" name="Graphique 20" descr="Réseau">
            <a:extLst>
              <a:ext uri="{FF2B5EF4-FFF2-40B4-BE49-F238E27FC236}">
                <a16:creationId xmlns:a16="http://schemas.microsoft.com/office/drawing/2014/main" id="{CCBEB312-EC3F-4324-8959-61CDDFBC7A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16745" y="2043806"/>
            <a:ext cx="914400" cy="914400"/>
          </a:xfrm>
          <a:prstGeom prst="rect">
            <a:avLst/>
          </a:prstGeom>
        </p:spPr>
      </p:pic>
      <p:sp>
        <p:nvSpPr>
          <p:cNvPr id="68" name="Forme libre : forme 67">
            <a:extLst>
              <a:ext uri="{FF2B5EF4-FFF2-40B4-BE49-F238E27FC236}">
                <a16:creationId xmlns:a16="http://schemas.microsoft.com/office/drawing/2014/main" id="{22CC57BE-7824-4D42-9D81-06C362663786}"/>
              </a:ext>
            </a:extLst>
          </p:cNvPr>
          <p:cNvSpPr/>
          <p:nvPr/>
        </p:nvSpPr>
        <p:spPr>
          <a:xfrm rot="2700000">
            <a:off x="2424320" y="4631184"/>
            <a:ext cx="1759035" cy="1759035"/>
          </a:xfrm>
          <a:custGeom>
            <a:avLst/>
            <a:gdLst>
              <a:gd name="connsiteX0" fmla="*/ 566207 w 1759035"/>
              <a:gd name="connsiteY0" fmla="*/ 566207 h 1759035"/>
              <a:gd name="connsiteX1" fmla="*/ 622080 w 1759035"/>
              <a:gd name="connsiteY1" fmla="*/ 543063 h 1759035"/>
              <a:gd name="connsiteX2" fmla="*/ 824236 w 1759035"/>
              <a:gd name="connsiteY2" fmla="*/ 543063 h 1759035"/>
              <a:gd name="connsiteX3" fmla="*/ 1367299 w 1759035"/>
              <a:gd name="connsiteY3" fmla="*/ 0 h 1759035"/>
              <a:gd name="connsiteX4" fmla="*/ 1759035 w 1759035"/>
              <a:gd name="connsiteY4" fmla="*/ 391736 h 1759035"/>
              <a:gd name="connsiteX5" fmla="*/ 391736 w 1759035"/>
              <a:gd name="connsiteY5" fmla="*/ 1759035 h 1759035"/>
              <a:gd name="connsiteX6" fmla="*/ 0 w 1759035"/>
              <a:gd name="connsiteY6" fmla="*/ 1367299 h 1759035"/>
              <a:gd name="connsiteX7" fmla="*/ 543063 w 1759035"/>
              <a:gd name="connsiteY7" fmla="*/ 824236 h 1759035"/>
              <a:gd name="connsiteX8" fmla="*/ 543063 w 1759035"/>
              <a:gd name="connsiteY8" fmla="*/ 622080 h 1759035"/>
              <a:gd name="connsiteX9" fmla="*/ 566207 w 1759035"/>
              <a:gd name="connsiteY9" fmla="*/ 566207 h 175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59035" h="1759035">
                <a:moveTo>
                  <a:pt x="566207" y="566207"/>
                </a:moveTo>
                <a:cubicBezTo>
                  <a:pt x="580506" y="551907"/>
                  <a:pt x="600260" y="543063"/>
                  <a:pt x="622080" y="543063"/>
                </a:cubicBezTo>
                <a:lnTo>
                  <a:pt x="824236" y="543063"/>
                </a:lnTo>
                <a:lnTo>
                  <a:pt x="1367299" y="0"/>
                </a:lnTo>
                <a:lnTo>
                  <a:pt x="1759035" y="391736"/>
                </a:lnTo>
                <a:lnTo>
                  <a:pt x="391736" y="1759035"/>
                </a:lnTo>
                <a:lnTo>
                  <a:pt x="0" y="1367299"/>
                </a:lnTo>
                <a:lnTo>
                  <a:pt x="543063" y="824236"/>
                </a:lnTo>
                <a:lnTo>
                  <a:pt x="543063" y="622080"/>
                </a:lnTo>
                <a:cubicBezTo>
                  <a:pt x="543063" y="600260"/>
                  <a:pt x="551907" y="580506"/>
                  <a:pt x="566207" y="56620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8" name="Graphique 27" descr="Étoile">
            <a:extLst>
              <a:ext uri="{FF2B5EF4-FFF2-40B4-BE49-F238E27FC236}">
                <a16:creationId xmlns:a16="http://schemas.microsoft.com/office/drawing/2014/main" id="{82B5C3AD-7979-466C-B257-8298A0BFA7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46637" y="4133608"/>
            <a:ext cx="914400" cy="914400"/>
          </a:xfrm>
          <a:prstGeom prst="rect">
            <a:avLst/>
          </a:prstGeom>
        </p:spPr>
      </p:pic>
      <p:sp>
        <p:nvSpPr>
          <p:cNvPr id="87" name="!!NEW TEXT">
            <a:extLst>
              <a:ext uri="{FF2B5EF4-FFF2-40B4-BE49-F238E27FC236}">
                <a16:creationId xmlns:a16="http://schemas.microsoft.com/office/drawing/2014/main" id="{58C484F5-31BD-454B-8006-14AD02C80F3D}"/>
              </a:ext>
            </a:extLst>
          </p:cNvPr>
          <p:cNvSpPr txBox="1"/>
          <p:nvPr/>
        </p:nvSpPr>
        <p:spPr>
          <a:xfrm>
            <a:off x="2313677" y="5255982"/>
            <a:ext cx="19803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GB" sz="1600" dirty="0">
                <a:solidFill>
                  <a:schemeClr val="bg1"/>
                </a:solidFill>
              </a:rPr>
              <a:t>Customized</a:t>
            </a:r>
          </a:p>
          <a:p>
            <a:pPr algn="ctr">
              <a:lnSpc>
                <a:spcPts val="1800"/>
              </a:lnSpc>
            </a:pPr>
            <a:r>
              <a:rPr lang="en-GB" sz="1600" b="1" dirty="0">
                <a:solidFill>
                  <a:schemeClr val="bg1"/>
                </a:solidFill>
              </a:rPr>
              <a:t>Customer Service</a:t>
            </a:r>
          </a:p>
        </p:txBody>
      </p:sp>
      <p:sp>
        <p:nvSpPr>
          <p:cNvPr id="88" name="!!Text 5">
            <a:extLst>
              <a:ext uri="{FF2B5EF4-FFF2-40B4-BE49-F238E27FC236}">
                <a16:creationId xmlns:a16="http://schemas.microsoft.com/office/drawing/2014/main" id="{4DE1507A-4168-4C91-B5EA-91054B77AA8B}"/>
              </a:ext>
            </a:extLst>
          </p:cNvPr>
          <p:cNvSpPr txBox="1"/>
          <p:nvPr/>
        </p:nvSpPr>
        <p:spPr>
          <a:xfrm>
            <a:off x="5281029" y="5255009"/>
            <a:ext cx="16423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GB" sz="1600" dirty="0">
                <a:solidFill>
                  <a:schemeClr val="bg1"/>
                </a:solidFill>
              </a:rPr>
              <a:t>Corporate</a:t>
            </a:r>
          </a:p>
          <a:p>
            <a:pPr algn="ctr">
              <a:lnSpc>
                <a:spcPts val="1800"/>
              </a:lnSpc>
            </a:pPr>
            <a:r>
              <a:rPr lang="en-GB" sz="1600" b="1" dirty="0">
                <a:solidFill>
                  <a:schemeClr val="bg1"/>
                </a:solidFill>
              </a:rPr>
              <a:t>Responsibility</a:t>
            </a:r>
          </a:p>
        </p:txBody>
      </p:sp>
      <p:sp>
        <p:nvSpPr>
          <p:cNvPr id="89" name="!!Text 6">
            <a:extLst>
              <a:ext uri="{FF2B5EF4-FFF2-40B4-BE49-F238E27FC236}">
                <a16:creationId xmlns:a16="http://schemas.microsoft.com/office/drawing/2014/main" id="{0ACECCEA-2DC4-40C1-AA3D-8FDC464B84AC}"/>
              </a:ext>
            </a:extLst>
          </p:cNvPr>
          <p:cNvSpPr txBox="1"/>
          <p:nvPr/>
        </p:nvSpPr>
        <p:spPr>
          <a:xfrm>
            <a:off x="8104149" y="5245198"/>
            <a:ext cx="16423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GB" sz="1600" b="1" dirty="0">
                <a:solidFill>
                  <a:schemeClr val="bg1"/>
                </a:solidFill>
              </a:rPr>
              <a:t>Integrated</a:t>
            </a:r>
          </a:p>
          <a:p>
            <a:pPr algn="ctr">
              <a:lnSpc>
                <a:spcPts val="1800"/>
              </a:lnSpc>
            </a:pPr>
            <a:r>
              <a:rPr lang="en-GB" sz="1600" dirty="0">
                <a:solidFill>
                  <a:schemeClr val="bg1"/>
                </a:solidFill>
              </a:rPr>
              <a:t>Supply Chain</a:t>
            </a:r>
          </a:p>
        </p:txBody>
      </p:sp>
      <p:pic>
        <p:nvPicPr>
          <p:cNvPr id="33" name="Graphique 32" descr="Bâtiment">
            <a:extLst>
              <a:ext uri="{FF2B5EF4-FFF2-40B4-BE49-F238E27FC236}">
                <a16:creationId xmlns:a16="http://schemas.microsoft.com/office/drawing/2014/main" id="{C7FC57AA-80BB-4722-97E3-1E71ABEE2A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30408" y="4188935"/>
            <a:ext cx="914400" cy="914400"/>
          </a:xfrm>
          <a:prstGeom prst="rect">
            <a:avLst/>
          </a:prstGeom>
        </p:spPr>
      </p:pic>
      <p:pic>
        <p:nvPicPr>
          <p:cNvPr id="103" name="!!Photo 2">
            <a:extLst>
              <a:ext uri="{FF2B5EF4-FFF2-40B4-BE49-F238E27FC236}">
                <a16:creationId xmlns:a16="http://schemas.microsoft.com/office/drawing/2014/main" id="{4B6888D3-EFC5-4898-93E4-0FA285D26DE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650970" y="1303082"/>
            <a:ext cx="11451203" cy="5033223"/>
          </a:xfrm>
          <a:prstGeom prst="rect">
            <a:avLst/>
          </a:prstGeom>
        </p:spPr>
      </p:pic>
      <p:sp>
        <p:nvSpPr>
          <p:cNvPr id="106" name="!!ZoneTexte 2">
            <a:extLst>
              <a:ext uri="{FF2B5EF4-FFF2-40B4-BE49-F238E27FC236}">
                <a16:creationId xmlns:a16="http://schemas.microsoft.com/office/drawing/2014/main" id="{7200D2AD-5D9E-401D-876F-F83E4A701EDF}"/>
              </a:ext>
            </a:extLst>
          </p:cNvPr>
          <p:cNvSpPr txBox="1"/>
          <p:nvPr/>
        </p:nvSpPr>
        <p:spPr>
          <a:xfrm>
            <a:off x="3636986" y="-1146416"/>
            <a:ext cx="4918029" cy="911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fr-FR" sz="5000" b="1" dirty="0">
                <a:solidFill>
                  <a:schemeClr val="accent3"/>
                </a:solidFill>
                <a:latin typeface="Arial" panose="020B0604020202020204" pitchFamily="34" charset="0"/>
              </a:rPr>
              <a:t>KEY FIGURES </a:t>
            </a:r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92C9BC5F-0B0A-4D7E-B591-61A2DBD7151C}"/>
              </a:ext>
            </a:extLst>
          </p:cNvPr>
          <p:cNvGrpSpPr/>
          <p:nvPr/>
        </p:nvGrpSpPr>
        <p:grpSpPr>
          <a:xfrm>
            <a:off x="8505352" y="4199661"/>
            <a:ext cx="776059" cy="782293"/>
            <a:chOff x="8505352" y="4199661"/>
            <a:chExt cx="776059" cy="782293"/>
          </a:xfrm>
        </p:grpSpPr>
        <p:grpSp>
          <p:nvGrpSpPr>
            <p:cNvPr id="98" name="Groupe 97">
              <a:extLst>
                <a:ext uri="{FF2B5EF4-FFF2-40B4-BE49-F238E27FC236}">
                  <a16:creationId xmlns:a16="http://schemas.microsoft.com/office/drawing/2014/main" id="{38BA6DE0-2303-411C-A84D-BF675BE3BA1A}"/>
                </a:ext>
              </a:extLst>
            </p:cNvPr>
            <p:cNvGrpSpPr/>
            <p:nvPr/>
          </p:nvGrpSpPr>
          <p:grpSpPr>
            <a:xfrm>
              <a:off x="8505352" y="4199661"/>
              <a:ext cx="776059" cy="782293"/>
              <a:chOff x="7827240" y="4199553"/>
              <a:chExt cx="776059" cy="782293"/>
            </a:xfrm>
          </p:grpSpPr>
          <p:grpSp>
            <p:nvGrpSpPr>
              <p:cNvPr id="96" name="Groupe 95">
                <a:extLst>
                  <a:ext uri="{FF2B5EF4-FFF2-40B4-BE49-F238E27FC236}">
                    <a16:creationId xmlns:a16="http://schemas.microsoft.com/office/drawing/2014/main" id="{2D14078C-8F72-4F93-9DCD-FEE4A1C8EDD4}"/>
                  </a:ext>
                </a:extLst>
              </p:cNvPr>
              <p:cNvGrpSpPr/>
              <p:nvPr/>
            </p:nvGrpSpPr>
            <p:grpSpPr>
              <a:xfrm rot="2700000">
                <a:off x="7824123" y="4202670"/>
                <a:ext cx="782293" cy="776059"/>
                <a:chOff x="12182142" y="1821188"/>
                <a:chExt cx="1853956" cy="1839183"/>
              </a:xfrm>
            </p:grpSpPr>
            <p:pic>
              <p:nvPicPr>
                <p:cNvPr id="51" name="Graphique 50" descr="Engrenage">
                  <a:extLst>
                    <a:ext uri="{FF2B5EF4-FFF2-40B4-BE49-F238E27FC236}">
                      <a16:creationId xmlns:a16="http://schemas.microsoft.com/office/drawing/2014/main" id="{7B306841-5900-4891-96F0-1DE372138E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182142" y="1821188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92" name="Graphique 91" descr="Engrenage">
                  <a:extLst>
                    <a:ext uri="{FF2B5EF4-FFF2-40B4-BE49-F238E27FC236}">
                      <a16:creationId xmlns:a16="http://schemas.microsoft.com/office/drawing/2014/main" id="{941F9334-800C-40F3-98FD-7B2070460C0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121698" y="1821188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93" name="Graphique 92" descr="Engrenage">
                  <a:extLst>
                    <a:ext uri="{FF2B5EF4-FFF2-40B4-BE49-F238E27FC236}">
                      <a16:creationId xmlns:a16="http://schemas.microsoft.com/office/drawing/2014/main" id="{CA3F7C8D-7805-4373-8FFE-C17D0893FE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182142" y="2745971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94" name="Graphique 93" descr="Engrenage">
                  <a:extLst>
                    <a:ext uri="{FF2B5EF4-FFF2-40B4-BE49-F238E27FC236}">
                      <a16:creationId xmlns:a16="http://schemas.microsoft.com/office/drawing/2014/main" id="{22D7FE6F-F746-4BBF-BCBA-61742B8C66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121698" y="2745971"/>
                  <a:ext cx="914400" cy="914400"/>
                </a:xfrm>
                <a:prstGeom prst="rect">
                  <a:avLst/>
                </a:prstGeom>
              </p:spPr>
            </p:pic>
          </p:grpSp>
          <p:sp>
            <p:nvSpPr>
              <p:cNvPr id="97" name="Croix 96">
                <a:extLst>
                  <a:ext uri="{FF2B5EF4-FFF2-40B4-BE49-F238E27FC236}">
                    <a16:creationId xmlns:a16="http://schemas.microsoft.com/office/drawing/2014/main" id="{3FBD8BAF-1903-446F-9143-96224972620B}"/>
                  </a:ext>
                </a:extLst>
              </p:cNvPr>
              <p:cNvSpPr/>
              <p:nvPr/>
            </p:nvSpPr>
            <p:spPr>
              <a:xfrm>
                <a:off x="8136287" y="4511717"/>
                <a:ext cx="157965" cy="157965"/>
              </a:xfrm>
              <a:prstGeom prst="plus">
                <a:avLst/>
              </a:prstGeom>
              <a:solidFill>
                <a:schemeClr val="accent3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25134FE3-2B76-44CB-B1B2-AC6E15F3C50F}"/>
                </a:ext>
              </a:extLst>
            </p:cNvPr>
            <p:cNvCxnSpPr>
              <a:cxnSpLocks/>
              <a:endCxn id="97" idx="2"/>
            </p:cNvCxnSpPr>
            <p:nvPr/>
          </p:nvCxnSpPr>
          <p:spPr>
            <a:xfrm flipV="1">
              <a:off x="8893382" y="4669790"/>
              <a:ext cx="0" cy="8725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cteur droit 66">
              <a:extLst>
                <a:ext uri="{FF2B5EF4-FFF2-40B4-BE49-F238E27FC236}">
                  <a16:creationId xmlns:a16="http://schemas.microsoft.com/office/drawing/2014/main" id="{258D08F2-B6DA-4275-8E57-19C93D9677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93382" y="4424575"/>
              <a:ext cx="0" cy="8725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cteur droit 68">
              <a:extLst>
                <a:ext uri="{FF2B5EF4-FFF2-40B4-BE49-F238E27FC236}">
                  <a16:creationId xmlns:a16="http://schemas.microsoft.com/office/drawing/2014/main" id="{990C4511-6AD7-46F0-AAED-CF9055F1BADE}"/>
                </a:ext>
              </a:extLst>
            </p:cNvPr>
            <p:cNvCxnSpPr>
              <a:cxnSpLocks/>
            </p:cNvCxnSpPr>
            <p:nvPr/>
          </p:nvCxnSpPr>
          <p:spPr>
            <a:xfrm>
              <a:off x="8735185" y="4590808"/>
              <a:ext cx="85155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cteur droit 70">
              <a:extLst>
                <a:ext uri="{FF2B5EF4-FFF2-40B4-BE49-F238E27FC236}">
                  <a16:creationId xmlns:a16="http://schemas.microsoft.com/office/drawing/2014/main" id="{9855A974-0767-4762-84CF-0CDD6FF0FA5E}"/>
                </a:ext>
              </a:extLst>
            </p:cNvPr>
            <p:cNvCxnSpPr>
              <a:cxnSpLocks/>
            </p:cNvCxnSpPr>
            <p:nvPr/>
          </p:nvCxnSpPr>
          <p:spPr>
            <a:xfrm>
              <a:off x="8967602" y="4590808"/>
              <a:ext cx="85155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!!Graphique 44">
            <a:extLst>
              <a:ext uri="{FF2B5EF4-FFF2-40B4-BE49-F238E27FC236}">
                <a16:creationId xmlns:a16="http://schemas.microsoft.com/office/drawing/2014/main" id="{326F5F3E-3987-4DF0-BB36-D177BD4B9643}"/>
              </a:ext>
            </a:extLst>
          </p:cNvPr>
          <p:cNvGrpSpPr/>
          <p:nvPr/>
        </p:nvGrpSpPr>
        <p:grpSpPr>
          <a:xfrm>
            <a:off x="-3781061" y="1541100"/>
            <a:ext cx="3375285" cy="537525"/>
            <a:chOff x="1290214" y="2280663"/>
            <a:chExt cx="6544808" cy="1042282"/>
          </a:xfrm>
          <a:solidFill>
            <a:schemeClr val="accent1"/>
          </a:solidFill>
        </p:grpSpPr>
        <p:sp>
          <p:nvSpPr>
            <p:cNvPr id="64" name="Forme libre : forme 63">
              <a:extLst>
                <a:ext uri="{FF2B5EF4-FFF2-40B4-BE49-F238E27FC236}">
                  <a16:creationId xmlns:a16="http://schemas.microsoft.com/office/drawing/2014/main" id="{B438F708-29DE-42C8-ABD9-62161F1DA9CC}"/>
                </a:ext>
              </a:extLst>
            </p:cNvPr>
            <p:cNvSpPr/>
            <p:nvPr/>
          </p:nvSpPr>
          <p:spPr>
            <a:xfrm>
              <a:off x="5311885" y="2279517"/>
              <a:ext cx="829602" cy="1043790"/>
            </a:xfrm>
            <a:custGeom>
              <a:avLst/>
              <a:gdLst>
                <a:gd name="connsiteX0" fmla="*/ 711135 w 829602"/>
                <a:gd name="connsiteY0" fmla="*/ 751680 h 1043790"/>
                <a:gd name="connsiteX1" fmla="*/ 658282 w 829602"/>
                <a:gd name="connsiteY1" fmla="*/ 1001994 h 1043790"/>
                <a:gd name="connsiteX2" fmla="*/ 403488 w 829602"/>
                <a:gd name="connsiteY2" fmla="*/ 1043097 h 1043790"/>
                <a:gd name="connsiteX3" fmla="*/ 111800 w 829602"/>
                <a:gd name="connsiteY3" fmla="*/ 929894 h 1043790"/>
                <a:gd name="connsiteX4" fmla="*/ 1131 w 829602"/>
                <a:gd name="connsiteY4" fmla="*/ 631463 h 1043790"/>
                <a:gd name="connsiteX5" fmla="*/ 176072 w 829602"/>
                <a:gd name="connsiteY5" fmla="*/ 200960 h 1043790"/>
                <a:gd name="connsiteX6" fmla="*/ 567991 w 829602"/>
                <a:gd name="connsiteY6" fmla="*/ 26019 h 1043790"/>
                <a:gd name="connsiteX7" fmla="*/ 676910 w 829602"/>
                <a:gd name="connsiteY7" fmla="*/ 34587 h 1043790"/>
                <a:gd name="connsiteX8" fmla="*/ 742087 w 829602"/>
                <a:gd name="connsiteY8" fmla="*/ 43154 h 1043790"/>
                <a:gd name="connsiteX9" fmla="*/ 790973 w 829602"/>
                <a:gd name="connsiteY9" fmla="*/ 1131 h 1043790"/>
                <a:gd name="connsiteX10" fmla="*/ 820990 w 829602"/>
                <a:gd name="connsiteY10" fmla="*/ 1131 h 1043790"/>
                <a:gd name="connsiteX11" fmla="*/ 780686 w 829602"/>
                <a:gd name="connsiteY11" fmla="*/ 192377 h 1043790"/>
                <a:gd name="connsiteX12" fmla="*/ 750669 w 829602"/>
                <a:gd name="connsiteY12" fmla="*/ 192377 h 1043790"/>
                <a:gd name="connsiteX13" fmla="*/ 698359 w 829602"/>
                <a:gd name="connsiteY13" fmla="*/ 100623 h 1043790"/>
                <a:gd name="connsiteX14" fmla="*/ 556000 w 829602"/>
                <a:gd name="connsiteY14" fmla="*/ 64603 h 1043790"/>
                <a:gd name="connsiteX15" fmla="*/ 257991 w 829602"/>
                <a:gd name="connsiteY15" fmla="*/ 215968 h 1043790"/>
                <a:gd name="connsiteX16" fmla="*/ 130640 w 829602"/>
                <a:gd name="connsiteY16" fmla="*/ 617737 h 1043790"/>
                <a:gd name="connsiteX17" fmla="*/ 209965 w 829602"/>
                <a:gd name="connsiteY17" fmla="*/ 902019 h 1043790"/>
                <a:gd name="connsiteX18" fmla="*/ 420503 w 829602"/>
                <a:gd name="connsiteY18" fmla="*/ 1004497 h 1043790"/>
                <a:gd name="connsiteX19" fmla="*/ 542273 w 829602"/>
                <a:gd name="connsiteY19" fmla="*/ 974481 h 1043790"/>
                <a:gd name="connsiteX20" fmla="*/ 594583 w 829602"/>
                <a:gd name="connsiteY20" fmla="*/ 726641 h 1043790"/>
                <a:gd name="connsiteX21" fmla="*/ 598007 w 829602"/>
                <a:gd name="connsiteY21" fmla="*/ 696624 h 1043790"/>
                <a:gd name="connsiteX22" fmla="*/ 522544 w 829602"/>
                <a:gd name="connsiteY22" fmla="*/ 640875 h 1043790"/>
                <a:gd name="connsiteX23" fmla="*/ 494247 w 829602"/>
                <a:gd name="connsiteY23" fmla="*/ 640875 h 1043790"/>
                <a:gd name="connsiteX24" fmla="*/ 499406 w 829602"/>
                <a:gd name="connsiteY24" fmla="*/ 610859 h 1043790"/>
                <a:gd name="connsiteX25" fmla="*/ 828697 w 829602"/>
                <a:gd name="connsiteY25" fmla="*/ 610859 h 1043790"/>
                <a:gd name="connsiteX26" fmla="*/ 823554 w 829602"/>
                <a:gd name="connsiteY26" fmla="*/ 640875 h 1043790"/>
                <a:gd name="connsiteX27" fmla="*/ 711135 w 829602"/>
                <a:gd name="connsiteY27" fmla="*/ 751680 h 1043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29602" h="1043790">
                  <a:moveTo>
                    <a:pt x="711135" y="751680"/>
                  </a:moveTo>
                  <a:lnTo>
                    <a:pt x="658282" y="1001994"/>
                  </a:lnTo>
                  <a:cubicBezTo>
                    <a:pt x="565050" y="1029385"/>
                    <a:pt x="480129" y="1043097"/>
                    <a:pt x="403488" y="1043097"/>
                  </a:cubicBezTo>
                  <a:cubicBezTo>
                    <a:pt x="282804" y="1043097"/>
                    <a:pt x="185575" y="1005372"/>
                    <a:pt x="111800" y="929894"/>
                  </a:cubicBezTo>
                  <a:cubicBezTo>
                    <a:pt x="38026" y="854430"/>
                    <a:pt x="1131" y="754953"/>
                    <a:pt x="1131" y="631463"/>
                  </a:cubicBezTo>
                  <a:cubicBezTo>
                    <a:pt x="1131" y="461093"/>
                    <a:pt x="59445" y="317587"/>
                    <a:pt x="176072" y="200960"/>
                  </a:cubicBezTo>
                  <a:cubicBezTo>
                    <a:pt x="292714" y="84333"/>
                    <a:pt x="423338" y="26019"/>
                    <a:pt x="567991" y="26019"/>
                  </a:cubicBezTo>
                  <a:cubicBezTo>
                    <a:pt x="599999" y="26019"/>
                    <a:pt x="636305" y="28885"/>
                    <a:pt x="676910" y="34587"/>
                  </a:cubicBezTo>
                  <a:cubicBezTo>
                    <a:pt x="717500" y="40304"/>
                    <a:pt x="739221" y="43154"/>
                    <a:pt x="742087" y="43154"/>
                  </a:cubicBezTo>
                  <a:cubicBezTo>
                    <a:pt x="762088" y="43154"/>
                    <a:pt x="778393" y="29157"/>
                    <a:pt x="790973" y="1131"/>
                  </a:cubicBezTo>
                  <a:lnTo>
                    <a:pt x="820990" y="1131"/>
                  </a:lnTo>
                  <a:lnTo>
                    <a:pt x="780686" y="192377"/>
                  </a:lnTo>
                  <a:lnTo>
                    <a:pt x="750669" y="192377"/>
                  </a:lnTo>
                  <a:cubicBezTo>
                    <a:pt x="756371" y="155226"/>
                    <a:pt x="738949" y="124636"/>
                    <a:pt x="698359" y="100623"/>
                  </a:cubicBezTo>
                  <a:cubicBezTo>
                    <a:pt x="657754" y="76610"/>
                    <a:pt x="610316" y="64603"/>
                    <a:pt x="556000" y="64603"/>
                  </a:cubicBezTo>
                  <a:cubicBezTo>
                    <a:pt x="442223" y="64603"/>
                    <a:pt x="342897" y="115073"/>
                    <a:pt x="257991" y="215968"/>
                  </a:cubicBezTo>
                  <a:cubicBezTo>
                    <a:pt x="173085" y="316878"/>
                    <a:pt x="130640" y="450806"/>
                    <a:pt x="130640" y="617737"/>
                  </a:cubicBezTo>
                  <a:cubicBezTo>
                    <a:pt x="130640" y="738949"/>
                    <a:pt x="157081" y="833720"/>
                    <a:pt x="209965" y="902019"/>
                  </a:cubicBezTo>
                  <a:cubicBezTo>
                    <a:pt x="262833" y="970333"/>
                    <a:pt x="333033" y="1004497"/>
                    <a:pt x="420503" y="1004497"/>
                  </a:cubicBezTo>
                  <a:cubicBezTo>
                    <a:pt x="459947" y="1004497"/>
                    <a:pt x="500537" y="994497"/>
                    <a:pt x="542273" y="974481"/>
                  </a:cubicBezTo>
                  <a:lnTo>
                    <a:pt x="594583" y="726641"/>
                  </a:lnTo>
                  <a:cubicBezTo>
                    <a:pt x="596861" y="715781"/>
                    <a:pt x="598007" y="705780"/>
                    <a:pt x="598007" y="696624"/>
                  </a:cubicBezTo>
                  <a:cubicBezTo>
                    <a:pt x="598007" y="659473"/>
                    <a:pt x="572848" y="640875"/>
                    <a:pt x="522544" y="640875"/>
                  </a:cubicBezTo>
                  <a:lnTo>
                    <a:pt x="494247" y="640875"/>
                  </a:lnTo>
                  <a:lnTo>
                    <a:pt x="499406" y="610859"/>
                  </a:lnTo>
                  <a:lnTo>
                    <a:pt x="828697" y="610859"/>
                  </a:lnTo>
                  <a:lnTo>
                    <a:pt x="823554" y="640875"/>
                  </a:lnTo>
                  <a:cubicBezTo>
                    <a:pt x="764064" y="640332"/>
                    <a:pt x="726581" y="677257"/>
                    <a:pt x="711135" y="7516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5" name="Forme libre : forme 64">
              <a:extLst>
                <a:ext uri="{FF2B5EF4-FFF2-40B4-BE49-F238E27FC236}">
                  <a16:creationId xmlns:a16="http://schemas.microsoft.com/office/drawing/2014/main" id="{289AA09A-06CD-44F7-A8FC-47259A0A9767}"/>
                </a:ext>
              </a:extLst>
            </p:cNvPr>
            <p:cNvSpPr/>
            <p:nvPr/>
          </p:nvSpPr>
          <p:spPr>
            <a:xfrm>
              <a:off x="6249199" y="2703157"/>
              <a:ext cx="598822" cy="618431"/>
            </a:xfrm>
            <a:custGeom>
              <a:avLst/>
              <a:gdLst>
                <a:gd name="connsiteX0" fmla="*/ 597812 w 598822"/>
                <a:gd name="connsiteY0" fmla="*/ 1146 h 618430"/>
                <a:gd name="connsiteX1" fmla="*/ 509014 w 598822"/>
                <a:gd name="connsiteY1" fmla="*/ 423972 h 618430"/>
                <a:gd name="connsiteX2" fmla="*/ 500431 w 598822"/>
                <a:gd name="connsiteY2" fmla="*/ 498199 h 618430"/>
                <a:gd name="connsiteX3" fmla="*/ 574009 w 598822"/>
                <a:gd name="connsiteY3" fmla="*/ 551716 h 618430"/>
                <a:gd name="connsiteX4" fmla="*/ 567146 w 598822"/>
                <a:gd name="connsiteY4" fmla="*/ 581732 h 618430"/>
                <a:gd name="connsiteX5" fmla="*/ 364754 w 598822"/>
                <a:gd name="connsiteY5" fmla="*/ 614313 h 618430"/>
                <a:gd name="connsiteX6" fmla="*/ 388631 w 598822"/>
                <a:gd name="connsiteY6" fmla="*/ 502814 h 618430"/>
                <a:gd name="connsiteX7" fmla="*/ 386187 w 598822"/>
                <a:gd name="connsiteY7" fmla="*/ 498531 h 618430"/>
                <a:gd name="connsiteX8" fmla="*/ 161501 w 598822"/>
                <a:gd name="connsiteY8" fmla="*/ 617737 h 618430"/>
                <a:gd name="connsiteX9" fmla="*/ 62447 w 598822"/>
                <a:gd name="connsiteY9" fmla="*/ 575291 h 618430"/>
                <a:gd name="connsiteX10" fmla="*/ 24285 w 598822"/>
                <a:gd name="connsiteY10" fmla="*/ 465950 h 618430"/>
                <a:gd name="connsiteX11" fmla="*/ 36291 w 598822"/>
                <a:gd name="connsiteY11" fmla="*/ 364753 h 618430"/>
                <a:gd name="connsiteX12" fmla="*/ 80879 w 598822"/>
                <a:gd name="connsiteY12" fmla="*/ 160656 h 618430"/>
                <a:gd name="connsiteX13" fmla="*/ 85163 w 598822"/>
                <a:gd name="connsiteY13" fmla="*/ 122072 h 618430"/>
                <a:gd name="connsiteX14" fmla="*/ 27709 w 598822"/>
                <a:gd name="connsiteY14" fmla="*/ 78330 h 618430"/>
                <a:gd name="connsiteX15" fmla="*/ 1131 w 598822"/>
                <a:gd name="connsiteY15" fmla="*/ 80049 h 618430"/>
                <a:gd name="connsiteX16" fmla="*/ 7165 w 598822"/>
                <a:gd name="connsiteY16" fmla="*/ 50033 h 618430"/>
                <a:gd name="connsiteX17" fmla="*/ 181125 w 598822"/>
                <a:gd name="connsiteY17" fmla="*/ 1146 h 618430"/>
                <a:gd name="connsiteX18" fmla="*/ 216436 w 598822"/>
                <a:gd name="connsiteY18" fmla="*/ 1146 h 618430"/>
                <a:gd name="connsiteX19" fmla="*/ 135271 w 598822"/>
                <a:gd name="connsiteY19" fmla="*/ 387138 h 618430"/>
                <a:gd name="connsiteX20" fmla="*/ 124984 w 598822"/>
                <a:gd name="connsiteY20" fmla="*/ 457412 h 618430"/>
                <a:gd name="connsiteX21" fmla="*/ 150686 w 598822"/>
                <a:gd name="connsiteY21" fmla="*/ 523419 h 618430"/>
                <a:gd name="connsiteX22" fmla="*/ 212378 w 598822"/>
                <a:gd name="connsiteY22" fmla="*/ 550841 h 618430"/>
                <a:gd name="connsiteX23" fmla="*/ 334013 w 598822"/>
                <a:gd name="connsiteY23" fmla="*/ 501110 h 618430"/>
                <a:gd name="connsiteX24" fmla="*/ 402010 w 598822"/>
                <a:gd name="connsiteY24" fmla="*/ 440293 h 618430"/>
                <a:gd name="connsiteX25" fmla="*/ 463371 w 598822"/>
                <a:gd name="connsiteY25" fmla="*/ 153793 h 618430"/>
                <a:gd name="connsiteX26" fmla="*/ 465950 w 598822"/>
                <a:gd name="connsiteY26" fmla="*/ 128920 h 618430"/>
                <a:gd name="connsiteX27" fmla="*/ 416204 w 598822"/>
                <a:gd name="connsiteY27" fmla="*/ 76610 h 618430"/>
                <a:gd name="connsiteX28" fmla="*/ 382763 w 598822"/>
                <a:gd name="connsiteY28" fmla="*/ 80034 h 618430"/>
                <a:gd name="connsiteX29" fmla="*/ 387922 w 598822"/>
                <a:gd name="connsiteY29" fmla="*/ 50017 h 618430"/>
                <a:gd name="connsiteX30" fmla="*/ 562531 w 598822"/>
                <a:gd name="connsiteY30" fmla="*/ 1131 h 618430"/>
                <a:gd name="connsiteX31" fmla="*/ 597812 w 598822"/>
                <a:gd name="connsiteY31" fmla="*/ 1131 h 618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98822" h="618430">
                  <a:moveTo>
                    <a:pt x="597812" y="1146"/>
                  </a:moveTo>
                  <a:lnTo>
                    <a:pt x="509014" y="423972"/>
                  </a:lnTo>
                  <a:cubicBezTo>
                    <a:pt x="503297" y="449297"/>
                    <a:pt x="500431" y="474035"/>
                    <a:pt x="500431" y="498199"/>
                  </a:cubicBezTo>
                  <a:cubicBezTo>
                    <a:pt x="500431" y="539030"/>
                    <a:pt x="524957" y="556859"/>
                    <a:pt x="574009" y="551716"/>
                  </a:cubicBezTo>
                  <a:lnTo>
                    <a:pt x="567146" y="581732"/>
                  </a:lnTo>
                  <a:lnTo>
                    <a:pt x="364754" y="614313"/>
                  </a:lnTo>
                  <a:lnTo>
                    <a:pt x="388631" y="502814"/>
                  </a:lnTo>
                  <a:lnTo>
                    <a:pt x="386187" y="498531"/>
                  </a:lnTo>
                  <a:cubicBezTo>
                    <a:pt x="297556" y="578006"/>
                    <a:pt x="222665" y="617737"/>
                    <a:pt x="161501" y="617737"/>
                  </a:cubicBezTo>
                  <a:cubicBezTo>
                    <a:pt x="120896" y="617737"/>
                    <a:pt x="87878" y="603588"/>
                    <a:pt x="62447" y="575291"/>
                  </a:cubicBezTo>
                  <a:cubicBezTo>
                    <a:pt x="37000" y="546994"/>
                    <a:pt x="24285" y="510552"/>
                    <a:pt x="24285" y="465950"/>
                  </a:cubicBezTo>
                  <a:cubicBezTo>
                    <a:pt x="24285" y="436235"/>
                    <a:pt x="28282" y="402493"/>
                    <a:pt x="36291" y="364753"/>
                  </a:cubicBezTo>
                  <a:lnTo>
                    <a:pt x="80879" y="160656"/>
                  </a:lnTo>
                  <a:cubicBezTo>
                    <a:pt x="83730" y="145226"/>
                    <a:pt x="85163" y="132359"/>
                    <a:pt x="85163" y="122072"/>
                  </a:cubicBezTo>
                  <a:cubicBezTo>
                    <a:pt x="85163" y="92915"/>
                    <a:pt x="66006" y="78330"/>
                    <a:pt x="27709" y="78330"/>
                  </a:cubicBezTo>
                  <a:cubicBezTo>
                    <a:pt x="19699" y="78330"/>
                    <a:pt x="10845" y="78903"/>
                    <a:pt x="1131" y="80049"/>
                  </a:cubicBezTo>
                  <a:lnTo>
                    <a:pt x="7165" y="50033"/>
                  </a:lnTo>
                  <a:lnTo>
                    <a:pt x="181125" y="1146"/>
                  </a:lnTo>
                  <a:lnTo>
                    <a:pt x="216436" y="1146"/>
                  </a:lnTo>
                  <a:lnTo>
                    <a:pt x="135271" y="387138"/>
                  </a:lnTo>
                  <a:cubicBezTo>
                    <a:pt x="128408" y="424289"/>
                    <a:pt x="124984" y="447714"/>
                    <a:pt x="124984" y="457412"/>
                  </a:cubicBezTo>
                  <a:cubicBezTo>
                    <a:pt x="124984" y="483145"/>
                    <a:pt x="133551" y="505137"/>
                    <a:pt x="150686" y="523419"/>
                  </a:cubicBezTo>
                  <a:cubicBezTo>
                    <a:pt x="167821" y="541700"/>
                    <a:pt x="188395" y="550841"/>
                    <a:pt x="212378" y="550841"/>
                  </a:cubicBezTo>
                  <a:cubicBezTo>
                    <a:pt x="250057" y="550841"/>
                    <a:pt x="290602" y="534264"/>
                    <a:pt x="334013" y="501110"/>
                  </a:cubicBezTo>
                  <a:cubicBezTo>
                    <a:pt x="377409" y="467956"/>
                    <a:pt x="400079" y="447684"/>
                    <a:pt x="402010" y="440293"/>
                  </a:cubicBezTo>
                  <a:lnTo>
                    <a:pt x="463371" y="153793"/>
                  </a:lnTo>
                  <a:cubicBezTo>
                    <a:pt x="465090" y="144652"/>
                    <a:pt x="465950" y="136356"/>
                    <a:pt x="465950" y="128920"/>
                  </a:cubicBezTo>
                  <a:cubicBezTo>
                    <a:pt x="465950" y="94062"/>
                    <a:pt x="449358" y="76610"/>
                    <a:pt x="416204" y="76610"/>
                  </a:cubicBezTo>
                  <a:cubicBezTo>
                    <a:pt x="406475" y="76610"/>
                    <a:pt x="395328" y="77756"/>
                    <a:pt x="382763" y="80034"/>
                  </a:cubicBezTo>
                  <a:lnTo>
                    <a:pt x="387922" y="50017"/>
                  </a:lnTo>
                  <a:lnTo>
                    <a:pt x="562531" y="1131"/>
                  </a:lnTo>
                  <a:lnTo>
                    <a:pt x="597812" y="11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0" name="Forme libre : forme 69">
              <a:extLst>
                <a:ext uri="{FF2B5EF4-FFF2-40B4-BE49-F238E27FC236}">
                  <a16:creationId xmlns:a16="http://schemas.microsoft.com/office/drawing/2014/main" id="{AE61FD98-0855-4171-BAF5-5F027CDC846F}"/>
                </a:ext>
              </a:extLst>
            </p:cNvPr>
            <p:cNvSpPr/>
            <p:nvPr/>
          </p:nvSpPr>
          <p:spPr>
            <a:xfrm>
              <a:off x="6924134" y="2703187"/>
              <a:ext cx="911054" cy="598822"/>
            </a:xfrm>
            <a:custGeom>
              <a:avLst/>
              <a:gdLst>
                <a:gd name="connsiteX0" fmla="*/ 905684 w 911054"/>
                <a:gd name="connsiteY0" fmla="*/ 194036 h 598821"/>
                <a:gd name="connsiteX1" fmla="*/ 844007 w 911054"/>
                <a:gd name="connsiteY1" fmla="*/ 492482 h 598821"/>
                <a:gd name="connsiteX2" fmla="*/ 840583 w 911054"/>
                <a:gd name="connsiteY2" fmla="*/ 520794 h 598821"/>
                <a:gd name="connsiteX3" fmla="*/ 903301 w 911054"/>
                <a:gd name="connsiteY3" fmla="*/ 567976 h 598821"/>
                <a:gd name="connsiteX4" fmla="*/ 898158 w 911054"/>
                <a:gd name="connsiteY4" fmla="*/ 597992 h 598821"/>
                <a:gd name="connsiteX5" fmla="*/ 646894 w 911054"/>
                <a:gd name="connsiteY5" fmla="*/ 597992 h 598821"/>
                <a:gd name="connsiteX6" fmla="*/ 652897 w 911054"/>
                <a:gd name="connsiteY6" fmla="*/ 567976 h 598821"/>
                <a:gd name="connsiteX7" fmla="*/ 718073 w 911054"/>
                <a:gd name="connsiteY7" fmla="*/ 543103 h 598821"/>
                <a:gd name="connsiteX8" fmla="*/ 750669 w 911054"/>
                <a:gd name="connsiteY8" fmla="*/ 448770 h 598821"/>
                <a:gd name="connsiteX9" fmla="*/ 805559 w 911054"/>
                <a:gd name="connsiteY9" fmla="*/ 187204 h 598821"/>
                <a:gd name="connsiteX10" fmla="*/ 808983 w 911054"/>
                <a:gd name="connsiteY10" fmla="*/ 154623 h 598821"/>
                <a:gd name="connsiteX11" fmla="*/ 718813 w 911054"/>
                <a:gd name="connsiteY11" fmla="*/ 71436 h 598821"/>
                <a:gd name="connsiteX12" fmla="*/ 582019 w 911054"/>
                <a:gd name="connsiteY12" fmla="*/ 162270 h 598821"/>
                <a:gd name="connsiteX13" fmla="*/ 515273 w 911054"/>
                <a:gd name="connsiteY13" fmla="*/ 467534 h 598821"/>
                <a:gd name="connsiteX14" fmla="*/ 508410 w 911054"/>
                <a:gd name="connsiteY14" fmla="*/ 517310 h 598821"/>
                <a:gd name="connsiteX15" fmla="*/ 580858 w 911054"/>
                <a:gd name="connsiteY15" fmla="*/ 567961 h 598821"/>
                <a:gd name="connsiteX16" fmla="*/ 575714 w 911054"/>
                <a:gd name="connsiteY16" fmla="*/ 597977 h 598821"/>
                <a:gd name="connsiteX17" fmla="*/ 321011 w 911054"/>
                <a:gd name="connsiteY17" fmla="*/ 597977 h 598821"/>
                <a:gd name="connsiteX18" fmla="*/ 326154 w 911054"/>
                <a:gd name="connsiteY18" fmla="*/ 567961 h 598821"/>
                <a:gd name="connsiteX19" fmla="*/ 413625 w 911054"/>
                <a:gd name="connsiteY19" fmla="*/ 475347 h 598821"/>
                <a:gd name="connsiteX20" fmla="*/ 473657 w 911054"/>
                <a:gd name="connsiteY20" fmla="*/ 194067 h 598821"/>
                <a:gd name="connsiteX21" fmla="*/ 477941 w 911054"/>
                <a:gd name="connsiteY21" fmla="*/ 155483 h 598821"/>
                <a:gd name="connsiteX22" fmla="*/ 401799 w 911054"/>
                <a:gd name="connsiteY22" fmla="*/ 71436 h 598821"/>
                <a:gd name="connsiteX23" fmla="*/ 299592 w 911054"/>
                <a:gd name="connsiteY23" fmla="*/ 124199 h 598821"/>
                <a:gd name="connsiteX24" fmla="*/ 243948 w 911054"/>
                <a:gd name="connsiteY24" fmla="*/ 194202 h 598821"/>
                <a:gd name="connsiteX25" fmla="*/ 184549 w 911054"/>
                <a:gd name="connsiteY25" fmla="*/ 467790 h 598821"/>
                <a:gd name="connsiteX26" fmla="*/ 176826 w 911054"/>
                <a:gd name="connsiteY26" fmla="*/ 519165 h 598821"/>
                <a:gd name="connsiteX27" fmla="*/ 260118 w 911054"/>
                <a:gd name="connsiteY27" fmla="*/ 567961 h 598821"/>
                <a:gd name="connsiteX28" fmla="*/ 254959 w 911054"/>
                <a:gd name="connsiteY28" fmla="*/ 597977 h 598821"/>
                <a:gd name="connsiteX29" fmla="*/ 1131 w 911054"/>
                <a:gd name="connsiteY29" fmla="*/ 597977 h 598821"/>
                <a:gd name="connsiteX30" fmla="*/ 6275 w 911054"/>
                <a:gd name="connsiteY30" fmla="*/ 567961 h 598821"/>
                <a:gd name="connsiteX31" fmla="*/ 86882 w 911054"/>
                <a:gd name="connsiteY31" fmla="*/ 448754 h 598821"/>
                <a:gd name="connsiteX32" fmla="*/ 146915 w 911054"/>
                <a:gd name="connsiteY32" fmla="*/ 162331 h 598821"/>
                <a:gd name="connsiteX33" fmla="*/ 152058 w 911054"/>
                <a:gd name="connsiteY33" fmla="*/ 123339 h 598821"/>
                <a:gd name="connsiteX34" fmla="*/ 98029 w 911054"/>
                <a:gd name="connsiteY34" fmla="*/ 76580 h 598821"/>
                <a:gd name="connsiteX35" fmla="*/ 64588 w 911054"/>
                <a:gd name="connsiteY35" fmla="*/ 79159 h 598821"/>
                <a:gd name="connsiteX36" fmla="*/ 71481 w 911054"/>
                <a:gd name="connsiteY36" fmla="*/ 49143 h 598821"/>
                <a:gd name="connsiteX37" fmla="*/ 249831 w 911054"/>
                <a:gd name="connsiteY37" fmla="*/ 4555 h 598821"/>
                <a:gd name="connsiteX38" fmla="*/ 285157 w 911054"/>
                <a:gd name="connsiteY38" fmla="*/ 4555 h 598821"/>
                <a:gd name="connsiteX39" fmla="*/ 260495 w 911054"/>
                <a:gd name="connsiteY39" fmla="*/ 110081 h 598821"/>
                <a:gd name="connsiteX40" fmla="*/ 263723 w 911054"/>
                <a:gd name="connsiteY40" fmla="*/ 113475 h 598821"/>
                <a:gd name="connsiteX41" fmla="*/ 450565 w 911054"/>
                <a:gd name="connsiteY41" fmla="*/ 1131 h 598821"/>
                <a:gd name="connsiteX42" fmla="*/ 578444 w 911054"/>
                <a:gd name="connsiteY42" fmla="*/ 114033 h 598821"/>
                <a:gd name="connsiteX43" fmla="*/ 676789 w 911054"/>
                <a:gd name="connsiteY43" fmla="*/ 28719 h 598821"/>
                <a:gd name="connsiteX44" fmla="*/ 769991 w 911054"/>
                <a:gd name="connsiteY44" fmla="*/ 1131 h 598821"/>
                <a:gd name="connsiteX45" fmla="*/ 873043 w 911054"/>
                <a:gd name="connsiteY45" fmla="*/ 38433 h 598821"/>
                <a:gd name="connsiteX46" fmla="*/ 910843 w 911054"/>
                <a:gd name="connsiteY46" fmla="*/ 140866 h 598821"/>
                <a:gd name="connsiteX47" fmla="*/ 905684 w 911054"/>
                <a:gd name="connsiteY47" fmla="*/ 194036 h 598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911054" h="598821">
                  <a:moveTo>
                    <a:pt x="905684" y="194036"/>
                  </a:moveTo>
                  <a:lnTo>
                    <a:pt x="844007" y="492482"/>
                  </a:lnTo>
                  <a:cubicBezTo>
                    <a:pt x="841715" y="503357"/>
                    <a:pt x="840583" y="512785"/>
                    <a:pt x="840583" y="520794"/>
                  </a:cubicBezTo>
                  <a:cubicBezTo>
                    <a:pt x="840583" y="552259"/>
                    <a:pt x="861489" y="567976"/>
                    <a:pt x="903301" y="567976"/>
                  </a:cubicBezTo>
                  <a:lnTo>
                    <a:pt x="898158" y="597992"/>
                  </a:lnTo>
                  <a:lnTo>
                    <a:pt x="646894" y="597992"/>
                  </a:lnTo>
                  <a:lnTo>
                    <a:pt x="652897" y="567976"/>
                  </a:lnTo>
                  <a:cubicBezTo>
                    <a:pt x="684331" y="565698"/>
                    <a:pt x="706067" y="557402"/>
                    <a:pt x="718073" y="543103"/>
                  </a:cubicBezTo>
                  <a:cubicBezTo>
                    <a:pt x="730080" y="528819"/>
                    <a:pt x="740940" y="497369"/>
                    <a:pt x="750669" y="448770"/>
                  </a:cubicBezTo>
                  <a:lnTo>
                    <a:pt x="805559" y="187204"/>
                  </a:lnTo>
                  <a:cubicBezTo>
                    <a:pt x="807837" y="175770"/>
                    <a:pt x="808983" y="164910"/>
                    <a:pt x="808983" y="154623"/>
                  </a:cubicBezTo>
                  <a:cubicBezTo>
                    <a:pt x="808983" y="99175"/>
                    <a:pt x="778921" y="71436"/>
                    <a:pt x="718813" y="71436"/>
                  </a:cubicBezTo>
                  <a:cubicBezTo>
                    <a:pt x="683306" y="71436"/>
                    <a:pt x="637708" y="101709"/>
                    <a:pt x="582019" y="162270"/>
                  </a:cubicBezTo>
                  <a:lnTo>
                    <a:pt x="515273" y="467534"/>
                  </a:lnTo>
                  <a:cubicBezTo>
                    <a:pt x="510688" y="488138"/>
                    <a:pt x="508410" y="504730"/>
                    <a:pt x="508410" y="517310"/>
                  </a:cubicBezTo>
                  <a:cubicBezTo>
                    <a:pt x="508410" y="551082"/>
                    <a:pt x="532559" y="567961"/>
                    <a:pt x="580858" y="567961"/>
                  </a:cubicBezTo>
                  <a:lnTo>
                    <a:pt x="575714" y="597977"/>
                  </a:lnTo>
                  <a:lnTo>
                    <a:pt x="321011" y="597977"/>
                  </a:lnTo>
                  <a:lnTo>
                    <a:pt x="326154" y="567961"/>
                  </a:lnTo>
                  <a:cubicBezTo>
                    <a:pt x="371888" y="564537"/>
                    <a:pt x="401045" y="533660"/>
                    <a:pt x="413625" y="475347"/>
                  </a:cubicBezTo>
                  <a:lnTo>
                    <a:pt x="473657" y="194067"/>
                  </a:lnTo>
                  <a:cubicBezTo>
                    <a:pt x="476508" y="180340"/>
                    <a:pt x="477941" y="167489"/>
                    <a:pt x="477941" y="155483"/>
                  </a:cubicBezTo>
                  <a:cubicBezTo>
                    <a:pt x="477941" y="99462"/>
                    <a:pt x="452555" y="71436"/>
                    <a:pt x="401799" y="71436"/>
                  </a:cubicBezTo>
                  <a:cubicBezTo>
                    <a:pt x="368147" y="71436"/>
                    <a:pt x="334073" y="89024"/>
                    <a:pt x="299592" y="124199"/>
                  </a:cubicBezTo>
                  <a:cubicBezTo>
                    <a:pt x="265096" y="159374"/>
                    <a:pt x="246543" y="182709"/>
                    <a:pt x="243948" y="194202"/>
                  </a:cubicBezTo>
                  <a:lnTo>
                    <a:pt x="184549" y="467790"/>
                  </a:lnTo>
                  <a:cubicBezTo>
                    <a:pt x="179405" y="490627"/>
                    <a:pt x="176826" y="507747"/>
                    <a:pt x="176826" y="519165"/>
                  </a:cubicBezTo>
                  <a:cubicBezTo>
                    <a:pt x="176826" y="551701"/>
                    <a:pt x="204595" y="567961"/>
                    <a:pt x="260118" y="567961"/>
                  </a:cubicBezTo>
                  <a:lnTo>
                    <a:pt x="254959" y="597977"/>
                  </a:lnTo>
                  <a:lnTo>
                    <a:pt x="1131" y="597977"/>
                  </a:lnTo>
                  <a:lnTo>
                    <a:pt x="6275" y="567961"/>
                  </a:lnTo>
                  <a:cubicBezTo>
                    <a:pt x="43999" y="566829"/>
                    <a:pt x="70878" y="527099"/>
                    <a:pt x="86882" y="448754"/>
                  </a:cubicBezTo>
                  <a:lnTo>
                    <a:pt x="146915" y="162331"/>
                  </a:lnTo>
                  <a:cubicBezTo>
                    <a:pt x="150339" y="146734"/>
                    <a:pt x="152058" y="133732"/>
                    <a:pt x="152058" y="123339"/>
                  </a:cubicBezTo>
                  <a:cubicBezTo>
                    <a:pt x="152058" y="92176"/>
                    <a:pt x="134048" y="76580"/>
                    <a:pt x="98029" y="76580"/>
                  </a:cubicBezTo>
                  <a:cubicBezTo>
                    <a:pt x="88300" y="76580"/>
                    <a:pt x="77153" y="77440"/>
                    <a:pt x="64588" y="79159"/>
                  </a:cubicBezTo>
                  <a:lnTo>
                    <a:pt x="71481" y="49143"/>
                  </a:lnTo>
                  <a:lnTo>
                    <a:pt x="249831" y="4555"/>
                  </a:lnTo>
                  <a:lnTo>
                    <a:pt x="285157" y="4555"/>
                  </a:lnTo>
                  <a:lnTo>
                    <a:pt x="260495" y="110081"/>
                  </a:lnTo>
                  <a:lnTo>
                    <a:pt x="263723" y="113475"/>
                  </a:lnTo>
                  <a:cubicBezTo>
                    <a:pt x="329729" y="38584"/>
                    <a:pt x="392010" y="1131"/>
                    <a:pt x="450565" y="1131"/>
                  </a:cubicBezTo>
                  <a:cubicBezTo>
                    <a:pt x="525591" y="1131"/>
                    <a:pt x="568217" y="38765"/>
                    <a:pt x="578444" y="114033"/>
                  </a:cubicBezTo>
                  <a:cubicBezTo>
                    <a:pt x="616228" y="75554"/>
                    <a:pt x="649005" y="47106"/>
                    <a:pt x="676789" y="28719"/>
                  </a:cubicBezTo>
                  <a:cubicBezTo>
                    <a:pt x="704558" y="10332"/>
                    <a:pt x="735631" y="1131"/>
                    <a:pt x="769991" y="1131"/>
                  </a:cubicBezTo>
                  <a:cubicBezTo>
                    <a:pt x="813493" y="1131"/>
                    <a:pt x="847853" y="13575"/>
                    <a:pt x="873043" y="38433"/>
                  </a:cubicBezTo>
                  <a:cubicBezTo>
                    <a:pt x="898233" y="63306"/>
                    <a:pt x="910843" y="97441"/>
                    <a:pt x="910843" y="140866"/>
                  </a:cubicBezTo>
                  <a:cubicBezTo>
                    <a:pt x="910828" y="157443"/>
                    <a:pt x="909108" y="175167"/>
                    <a:pt x="905684" y="19403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2" name="Forme libre : forme 71">
              <a:extLst>
                <a:ext uri="{FF2B5EF4-FFF2-40B4-BE49-F238E27FC236}">
                  <a16:creationId xmlns:a16="http://schemas.microsoft.com/office/drawing/2014/main" id="{3AF4A353-AC71-45D4-BA2B-91528709CC43}"/>
                </a:ext>
              </a:extLst>
            </p:cNvPr>
            <p:cNvSpPr/>
            <p:nvPr/>
          </p:nvSpPr>
          <p:spPr>
            <a:xfrm>
              <a:off x="1289083" y="2304405"/>
              <a:ext cx="809994" cy="997031"/>
            </a:xfrm>
            <a:custGeom>
              <a:avLst/>
              <a:gdLst>
                <a:gd name="connsiteX0" fmla="*/ 708631 w 809993"/>
                <a:gd name="connsiteY0" fmla="*/ 1131 h 997030"/>
                <a:gd name="connsiteX1" fmla="*/ 708631 w 809993"/>
                <a:gd name="connsiteY1" fmla="*/ 866421 h 997030"/>
                <a:gd name="connsiteX2" fmla="*/ 724922 w 809993"/>
                <a:gd name="connsiteY2" fmla="*/ 946169 h 997030"/>
                <a:gd name="connsiteX3" fmla="*/ 808968 w 809993"/>
                <a:gd name="connsiteY3" fmla="*/ 966743 h 997030"/>
                <a:gd name="connsiteX4" fmla="*/ 802105 w 809993"/>
                <a:gd name="connsiteY4" fmla="*/ 996759 h 997030"/>
                <a:gd name="connsiteX5" fmla="*/ 494232 w 809993"/>
                <a:gd name="connsiteY5" fmla="*/ 996759 h 997030"/>
                <a:gd name="connsiteX6" fmla="*/ 489088 w 809993"/>
                <a:gd name="connsiteY6" fmla="*/ 966743 h 997030"/>
                <a:gd name="connsiteX7" fmla="*/ 567991 w 809993"/>
                <a:gd name="connsiteY7" fmla="*/ 950030 h 997030"/>
                <a:gd name="connsiteX8" fmla="*/ 587720 w 809993"/>
                <a:gd name="connsiteY8" fmla="*/ 875849 h 997030"/>
                <a:gd name="connsiteX9" fmla="*/ 587720 w 809993"/>
                <a:gd name="connsiteY9" fmla="*/ 591144 h 997030"/>
                <a:gd name="connsiteX10" fmla="*/ 363999 w 809993"/>
                <a:gd name="connsiteY10" fmla="*/ 591144 h 997030"/>
                <a:gd name="connsiteX11" fmla="*/ 264372 w 809993"/>
                <a:gd name="connsiteY11" fmla="*/ 761786 h 997030"/>
                <a:gd name="connsiteX12" fmla="*/ 185514 w 809993"/>
                <a:gd name="connsiteY12" fmla="*/ 931613 h 997030"/>
                <a:gd name="connsiteX13" fmla="*/ 262697 w 809993"/>
                <a:gd name="connsiteY13" fmla="*/ 966773 h 997030"/>
                <a:gd name="connsiteX14" fmla="*/ 255834 w 809993"/>
                <a:gd name="connsiteY14" fmla="*/ 996790 h 997030"/>
                <a:gd name="connsiteX15" fmla="*/ 1131 w 809993"/>
                <a:gd name="connsiteY15" fmla="*/ 996790 h 997030"/>
                <a:gd name="connsiteX16" fmla="*/ 7994 w 809993"/>
                <a:gd name="connsiteY16" fmla="*/ 966773 h 997030"/>
                <a:gd name="connsiteX17" fmla="*/ 92900 w 809993"/>
                <a:gd name="connsiteY17" fmla="*/ 940196 h 997030"/>
                <a:gd name="connsiteX18" fmla="*/ 176087 w 809993"/>
                <a:gd name="connsiteY18" fmla="*/ 835560 h 997030"/>
                <a:gd name="connsiteX19" fmla="*/ 676895 w 809993"/>
                <a:gd name="connsiteY19" fmla="*/ 1131 h 997030"/>
                <a:gd name="connsiteX20" fmla="*/ 708631 w 809993"/>
                <a:gd name="connsiteY20" fmla="*/ 1131 h 997030"/>
                <a:gd name="connsiteX21" fmla="*/ 587705 w 809993"/>
                <a:gd name="connsiteY21" fmla="*/ 552545 h 997030"/>
                <a:gd name="connsiteX22" fmla="*/ 587705 w 809993"/>
                <a:gd name="connsiteY22" fmla="*/ 213781 h 997030"/>
                <a:gd name="connsiteX23" fmla="*/ 584281 w 809993"/>
                <a:gd name="connsiteY23" fmla="*/ 213781 h 997030"/>
                <a:gd name="connsiteX24" fmla="*/ 388480 w 809993"/>
                <a:gd name="connsiteY24" fmla="*/ 552545 h 997030"/>
                <a:gd name="connsiteX25" fmla="*/ 587705 w 809993"/>
                <a:gd name="connsiteY25" fmla="*/ 552545 h 997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09993" h="997030">
                  <a:moveTo>
                    <a:pt x="708631" y="1131"/>
                  </a:moveTo>
                  <a:lnTo>
                    <a:pt x="708631" y="866421"/>
                  </a:lnTo>
                  <a:cubicBezTo>
                    <a:pt x="708631" y="905865"/>
                    <a:pt x="714061" y="932458"/>
                    <a:pt x="724922" y="946169"/>
                  </a:cubicBezTo>
                  <a:cubicBezTo>
                    <a:pt x="735767" y="959895"/>
                    <a:pt x="763792" y="966743"/>
                    <a:pt x="808968" y="966743"/>
                  </a:cubicBezTo>
                  <a:lnTo>
                    <a:pt x="802105" y="996759"/>
                  </a:lnTo>
                  <a:lnTo>
                    <a:pt x="494232" y="996759"/>
                  </a:lnTo>
                  <a:lnTo>
                    <a:pt x="489088" y="966743"/>
                  </a:lnTo>
                  <a:cubicBezTo>
                    <a:pt x="528532" y="966743"/>
                    <a:pt x="554823" y="961177"/>
                    <a:pt x="567991" y="950030"/>
                  </a:cubicBezTo>
                  <a:cubicBezTo>
                    <a:pt x="581144" y="938883"/>
                    <a:pt x="587720" y="914161"/>
                    <a:pt x="587720" y="875849"/>
                  </a:cubicBezTo>
                  <a:lnTo>
                    <a:pt x="587720" y="591144"/>
                  </a:lnTo>
                  <a:lnTo>
                    <a:pt x="363999" y="591144"/>
                  </a:lnTo>
                  <a:lnTo>
                    <a:pt x="264372" y="761786"/>
                  </a:lnTo>
                  <a:cubicBezTo>
                    <a:pt x="211790" y="852122"/>
                    <a:pt x="185514" y="908731"/>
                    <a:pt x="185514" y="931613"/>
                  </a:cubicBezTo>
                  <a:cubicBezTo>
                    <a:pt x="185514" y="955068"/>
                    <a:pt x="211247" y="966773"/>
                    <a:pt x="262697" y="966773"/>
                  </a:cubicBezTo>
                  <a:lnTo>
                    <a:pt x="255834" y="996790"/>
                  </a:lnTo>
                  <a:lnTo>
                    <a:pt x="1131" y="996790"/>
                  </a:lnTo>
                  <a:lnTo>
                    <a:pt x="7994" y="966773"/>
                  </a:lnTo>
                  <a:cubicBezTo>
                    <a:pt x="41737" y="964495"/>
                    <a:pt x="70018" y="955626"/>
                    <a:pt x="92900" y="940196"/>
                  </a:cubicBezTo>
                  <a:cubicBezTo>
                    <a:pt x="115767" y="924750"/>
                    <a:pt x="143491" y="889892"/>
                    <a:pt x="176087" y="835560"/>
                  </a:cubicBezTo>
                  <a:lnTo>
                    <a:pt x="676895" y="1131"/>
                  </a:lnTo>
                  <a:lnTo>
                    <a:pt x="708631" y="1131"/>
                  </a:lnTo>
                  <a:close/>
                  <a:moveTo>
                    <a:pt x="587705" y="552545"/>
                  </a:moveTo>
                  <a:lnTo>
                    <a:pt x="587705" y="213781"/>
                  </a:lnTo>
                  <a:lnTo>
                    <a:pt x="584281" y="213781"/>
                  </a:lnTo>
                  <a:lnTo>
                    <a:pt x="388480" y="552545"/>
                  </a:lnTo>
                  <a:lnTo>
                    <a:pt x="587705" y="55254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3" name="Forme libre : forme 72">
              <a:extLst>
                <a:ext uri="{FF2B5EF4-FFF2-40B4-BE49-F238E27FC236}">
                  <a16:creationId xmlns:a16="http://schemas.microsoft.com/office/drawing/2014/main" id="{D009B500-5205-4A53-92FA-3EF08F8DE089}"/>
                </a:ext>
              </a:extLst>
            </p:cNvPr>
            <p:cNvSpPr/>
            <p:nvPr/>
          </p:nvSpPr>
          <p:spPr>
            <a:xfrm>
              <a:off x="2216111" y="2699748"/>
              <a:ext cx="470611" cy="621447"/>
            </a:xfrm>
            <a:custGeom>
              <a:avLst/>
              <a:gdLst>
                <a:gd name="connsiteX0" fmla="*/ 470234 w 470610"/>
                <a:gd name="connsiteY0" fmla="*/ 1131 h 621447"/>
                <a:gd name="connsiteX1" fmla="*/ 451364 w 470610"/>
                <a:gd name="connsiteY1" fmla="*/ 169209 h 621447"/>
                <a:gd name="connsiteX2" fmla="*/ 426491 w 470610"/>
                <a:gd name="connsiteY2" fmla="*/ 169209 h 621447"/>
                <a:gd name="connsiteX3" fmla="*/ 398616 w 470610"/>
                <a:gd name="connsiteY3" fmla="*/ 86233 h 621447"/>
                <a:gd name="connsiteX4" fmla="*/ 315867 w 470610"/>
                <a:gd name="connsiteY4" fmla="*/ 56021 h 621447"/>
                <a:gd name="connsiteX5" fmla="*/ 168786 w 470610"/>
                <a:gd name="connsiteY5" fmla="*/ 157474 h 621447"/>
                <a:gd name="connsiteX6" fmla="*/ 104892 w 470610"/>
                <a:gd name="connsiteY6" fmla="*/ 395886 h 621447"/>
                <a:gd name="connsiteX7" fmla="*/ 228382 w 470610"/>
                <a:gd name="connsiteY7" fmla="*/ 550841 h 621447"/>
                <a:gd name="connsiteX8" fmla="*/ 407621 w 470610"/>
                <a:gd name="connsiteY8" fmla="*/ 472798 h 621447"/>
                <a:gd name="connsiteX9" fmla="*/ 426491 w 470610"/>
                <a:gd name="connsiteY9" fmla="*/ 494669 h 621447"/>
                <a:gd name="connsiteX10" fmla="*/ 176932 w 470610"/>
                <a:gd name="connsiteY10" fmla="*/ 621161 h 621447"/>
                <a:gd name="connsiteX11" fmla="*/ 50440 w 470610"/>
                <a:gd name="connsiteY11" fmla="*/ 562847 h 621447"/>
                <a:gd name="connsiteX12" fmla="*/ 1131 w 470610"/>
                <a:gd name="connsiteY12" fmla="*/ 411920 h 621447"/>
                <a:gd name="connsiteX13" fmla="*/ 107894 w 470610"/>
                <a:gd name="connsiteY13" fmla="*/ 137503 h 621447"/>
                <a:gd name="connsiteX14" fmla="*/ 332143 w 470610"/>
                <a:gd name="connsiteY14" fmla="*/ 4585 h 621447"/>
                <a:gd name="connsiteX15" fmla="*/ 393458 w 470610"/>
                <a:gd name="connsiteY15" fmla="*/ 9729 h 621447"/>
                <a:gd name="connsiteX16" fmla="*/ 421332 w 470610"/>
                <a:gd name="connsiteY16" fmla="*/ 14873 h 621447"/>
                <a:gd name="connsiteX17" fmla="*/ 451349 w 470610"/>
                <a:gd name="connsiteY17" fmla="*/ 1146 h 621447"/>
                <a:gd name="connsiteX18" fmla="*/ 470234 w 470610"/>
                <a:gd name="connsiteY18" fmla="*/ 1146 h 621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70610" h="621447">
                  <a:moveTo>
                    <a:pt x="470234" y="1131"/>
                  </a:moveTo>
                  <a:lnTo>
                    <a:pt x="451364" y="169209"/>
                  </a:lnTo>
                  <a:lnTo>
                    <a:pt x="426491" y="169209"/>
                  </a:lnTo>
                  <a:cubicBezTo>
                    <a:pt x="428210" y="134034"/>
                    <a:pt x="418904" y="106385"/>
                    <a:pt x="398616" y="86233"/>
                  </a:cubicBezTo>
                  <a:cubicBezTo>
                    <a:pt x="378314" y="66097"/>
                    <a:pt x="350726" y="56021"/>
                    <a:pt x="315867" y="56021"/>
                  </a:cubicBezTo>
                  <a:cubicBezTo>
                    <a:pt x="260405" y="56021"/>
                    <a:pt x="211383" y="89838"/>
                    <a:pt x="168786" y="157474"/>
                  </a:cubicBezTo>
                  <a:cubicBezTo>
                    <a:pt x="126190" y="225109"/>
                    <a:pt x="104892" y="304585"/>
                    <a:pt x="104892" y="395886"/>
                  </a:cubicBezTo>
                  <a:cubicBezTo>
                    <a:pt x="104892" y="499194"/>
                    <a:pt x="146055" y="550841"/>
                    <a:pt x="228382" y="550841"/>
                  </a:cubicBezTo>
                  <a:cubicBezTo>
                    <a:pt x="288415" y="550841"/>
                    <a:pt x="348146" y="524837"/>
                    <a:pt x="407621" y="472798"/>
                  </a:cubicBezTo>
                  <a:lnTo>
                    <a:pt x="426491" y="494669"/>
                  </a:lnTo>
                  <a:cubicBezTo>
                    <a:pt x="339579" y="579017"/>
                    <a:pt x="256392" y="621161"/>
                    <a:pt x="176932" y="621161"/>
                  </a:cubicBezTo>
                  <a:cubicBezTo>
                    <a:pt x="125481" y="621161"/>
                    <a:pt x="83307" y="601718"/>
                    <a:pt x="50440" y="562847"/>
                  </a:cubicBezTo>
                  <a:cubicBezTo>
                    <a:pt x="17557" y="523977"/>
                    <a:pt x="1131" y="473658"/>
                    <a:pt x="1131" y="411920"/>
                  </a:cubicBezTo>
                  <a:cubicBezTo>
                    <a:pt x="1131" y="317587"/>
                    <a:pt x="36714" y="226119"/>
                    <a:pt x="107894" y="137503"/>
                  </a:cubicBezTo>
                  <a:cubicBezTo>
                    <a:pt x="179073" y="48886"/>
                    <a:pt x="253813" y="4585"/>
                    <a:pt x="332143" y="4585"/>
                  </a:cubicBezTo>
                  <a:cubicBezTo>
                    <a:pt x="357875" y="4585"/>
                    <a:pt x="378299" y="6305"/>
                    <a:pt x="393458" y="9729"/>
                  </a:cubicBezTo>
                  <a:cubicBezTo>
                    <a:pt x="408602" y="13168"/>
                    <a:pt x="417893" y="14873"/>
                    <a:pt x="421332" y="14873"/>
                  </a:cubicBezTo>
                  <a:cubicBezTo>
                    <a:pt x="433897" y="14873"/>
                    <a:pt x="443913" y="10302"/>
                    <a:pt x="451349" y="1146"/>
                  </a:cubicBezTo>
                  <a:lnTo>
                    <a:pt x="470234" y="11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4" name="Forme libre : forme 73">
              <a:extLst>
                <a:ext uri="{FF2B5EF4-FFF2-40B4-BE49-F238E27FC236}">
                  <a16:creationId xmlns:a16="http://schemas.microsoft.com/office/drawing/2014/main" id="{C5255A9C-98EF-4481-BA92-08653BD6143C}"/>
                </a:ext>
              </a:extLst>
            </p:cNvPr>
            <p:cNvSpPr/>
            <p:nvPr/>
          </p:nvSpPr>
          <p:spPr>
            <a:xfrm>
              <a:off x="2752094" y="2703172"/>
              <a:ext cx="585247" cy="618431"/>
            </a:xfrm>
            <a:custGeom>
              <a:avLst/>
              <a:gdLst>
                <a:gd name="connsiteX0" fmla="*/ 585503 w 585246"/>
                <a:gd name="connsiteY0" fmla="*/ 1131 h 618430"/>
                <a:gd name="connsiteX1" fmla="*/ 491773 w 585246"/>
                <a:gd name="connsiteY1" fmla="*/ 432902 h 618430"/>
                <a:gd name="connsiteX2" fmla="*/ 486630 w 585246"/>
                <a:gd name="connsiteY2" fmla="*/ 478922 h 618430"/>
                <a:gd name="connsiteX3" fmla="*/ 565412 w 585246"/>
                <a:gd name="connsiteY3" fmla="*/ 539694 h 618430"/>
                <a:gd name="connsiteX4" fmla="*/ 558579 w 585246"/>
                <a:gd name="connsiteY4" fmla="*/ 569710 h 618430"/>
                <a:gd name="connsiteX5" fmla="*/ 353592 w 585246"/>
                <a:gd name="connsiteY5" fmla="*/ 614298 h 618430"/>
                <a:gd name="connsiteX6" fmla="*/ 377529 w 585246"/>
                <a:gd name="connsiteY6" fmla="*/ 500899 h 618430"/>
                <a:gd name="connsiteX7" fmla="*/ 374105 w 585246"/>
                <a:gd name="connsiteY7" fmla="*/ 497460 h 618430"/>
                <a:gd name="connsiteX8" fmla="*/ 168801 w 585246"/>
                <a:gd name="connsiteY8" fmla="*/ 617722 h 618430"/>
                <a:gd name="connsiteX9" fmla="*/ 1131 w 585246"/>
                <a:gd name="connsiteY9" fmla="*/ 436778 h 618430"/>
                <a:gd name="connsiteX10" fmla="*/ 148499 w 585246"/>
                <a:gd name="connsiteY10" fmla="*/ 133626 h 618430"/>
                <a:gd name="connsiteX11" fmla="*/ 535802 w 585246"/>
                <a:gd name="connsiteY11" fmla="*/ 1131 h 618430"/>
                <a:gd name="connsiteX12" fmla="*/ 585503 w 585246"/>
                <a:gd name="connsiteY12" fmla="*/ 1131 h 618430"/>
                <a:gd name="connsiteX13" fmla="*/ 469374 w 585246"/>
                <a:gd name="connsiteY13" fmla="*/ 65448 h 618430"/>
                <a:gd name="connsiteX14" fmla="*/ 422207 w 585246"/>
                <a:gd name="connsiteY14" fmla="*/ 62869 h 618430"/>
                <a:gd name="connsiteX15" fmla="*/ 188953 w 585246"/>
                <a:gd name="connsiteY15" fmla="*/ 163205 h 618430"/>
                <a:gd name="connsiteX16" fmla="*/ 98904 w 585246"/>
                <a:gd name="connsiteY16" fmla="*/ 406762 h 618430"/>
                <a:gd name="connsiteX17" fmla="*/ 219151 w 585246"/>
                <a:gd name="connsiteY17" fmla="*/ 547402 h 618430"/>
                <a:gd name="connsiteX18" fmla="*/ 333817 w 585246"/>
                <a:gd name="connsiteY18" fmla="*/ 500703 h 618430"/>
                <a:gd name="connsiteX19" fmla="*/ 389219 w 585246"/>
                <a:gd name="connsiteY19" fmla="*/ 445451 h 618430"/>
                <a:gd name="connsiteX20" fmla="*/ 469374 w 585246"/>
                <a:gd name="connsiteY20" fmla="*/ 65448 h 618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85246" h="618430">
                  <a:moveTo>
                    <a:pt x="585503" y="1131"/>
                  </a:moveTo>
                  <a:lnTo>
                    <a:pt x="491773" y="432902"/>
                  </a:lnTo>
                  <a:cubicBezTo>
                    <a:pt x="488334" y="450851"/>
                    <a:pt x="486630" y="466191"/>
                    <a:pt x="486630" y="478922"/>
                  </a:cubicBezTo>
                  <a:cubicBezTo>
                    <a:pt x="486630" y="526300"/>
                    <a:pt x="512890" y="546542"/>
                    <a:pt x="565412" y="539694"/>
                  </a:cubicBezTo>
                  <a:lnTo>
                    <a:pt x="558579" y="569710"/>
                  </a:lnTo>
                  <a:lnTo>
                    <a:pt x="353592" y="614298"/>
                  </a:lnTo>
                  <a:lnTo>
                    <a:pt x="377529" y="500899"/>
                  </a:lnTo>
                  <a:lnTo>
                    <a:pt x="374105" y="497460"/>
                  </a:lnTo>
                  <a:cubicBezTo>
                    <a:pt x="313650" y="577645"/>
                    <a:pt x="245215" y="617722"/>
                    <a:pt x="168801" y="617722"/>
                  </a:cubicBezTo>
                  <a:cubicBezTo>
                    <a:pt x="57016" y="617722"/>
                    <a:pt x="1131" y="557402"/>
                    <a:pt x="1131" y="436778"/>
                  </a:cubicBezTo>
                  <a:cubicBezTo>
                    <a:pt x="1131" y="323017"/>
                    <a:pt x="50259" y="221956"/>
                    <a:pt x="148499" y="133626"/>
                  </a:cubicBezTo>
                  <a:cubicBezTo>
                    <a:pt x="246739" y="45296"/>
                    <a:pt x="375855" y="1131"/>
                    <a:pt x="535802" y="1131"/>
                  </a:cubicBezTo>
                  <a:lnTo>
                    <a:pt x="585503" y="1131"/>
                  </a:lnTo>
                  <a:close/>
                  <a:moveTo>
                    <a:pt x="469374" y="65448"/>
                  </a:moveTo>
                  <a:cubicBezTo>
                    <a:pt x="453355" y="63729"/>
                    <a:pt x="437638" y="62869"/>
                    <a:pt x="422207" y="62869"/>
                  </a:cubicBezTo>
                  <a:cubicBezTo>
                    <a:pt x="326728" y="62869"/>
                    <a:pt x="248986" y="96309"/>
                    <a:pt x="188953" y="163205"/>
                  </a:cubicBezTo>
                  <a:cubicBezTo>
                    <a:pt x="128920" y="230102"/>
                    <a:pt x="98904" y="311282"/>
                    <a:pt x="98904" y="406762"/>
                  </a:cubicBezTo>
                  <a:cubicBezTo>
                    <a:pt x="98904" y="500537"/>
                    <a:pt x="138981" y="547402"/>
                    <a:pt x="219151" y="547402"/>
                  </a:cubicBezTo>
                  <a:cubicBezTo>
                    <a:pt x="259801" y="547402"/>
                    <a:pt x="298038" y="531850"/>
                    <a:pt x="333817" y="500703"/>
                  </a:cubicBezTo>
                  <a:cubicBezTo>
                    <a:pt x="369610" y="469570"/>
                    <a:pt x="388073" y="451153"/>
                    <a:pt x="389219" y="445451"/>
                  </a:cubicBezTo>
                  <a:lnTo>
                    <a:pt x="469374" y="65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6" name="Forme libre : forme 75">
              <a:extLst>
                <a:ext uri="{FF2B5EF4-FFF2-40B4-BE49-F238E27FC236}">
                  <a16:creationId xmlns:a16="http://schemas.microsoft.com/office/drawing/2014/main" id="{2CC58ABB-2A90-4FCE-86EC-5C3636F656BF}"/>
                </a:ext>
              </a:extLst>
            </p:cNvPr>
            <p:cNvSpPr/>
            <p:nvPr/>
          </p:nvSpPr>
          <p:spPr>
            <a:xfrm>
              <a:off x="3441584" y="2699748"/>
              <a:ext cx="470611" cy="621447"/>
            </a:xfrm>
            <a:custGeom>
              <a:avLst/>
              <a:gdLst>
                <a:gd name="connsiteX0" fmla="*/ 470234 w 470610"/>
                <a:gd name="connsiteY0" fmla="*/ 1131 h 621447"/>
                <a:gd name="connsiteX1" fmla="*/ 451364 w 470610"/>
                <a:gd name="connsiteY1" fmla="*/ 169209 h 621447"/>
                <a:gd name="connsiteX2" fmla="*/ 426491 w 470610"/>
                <a:gd name="connsiteY2" fmla="*/ 169209 h 621447"/>
                <a:gd name="connsiteX3" fmla="*/ 398616 w 470610"/>
                <a:gd name="connsiteY3" fmla="*/ 86233 h 621447"/>
                <a:gd name="connsiteX4" fmla="*/ 315852 w 470610"/>
                <a:gd name="connsiteY4" fmla="*/ 56021 h 621447"/>
                <a:gd name="connsiteX5" fmla="*/ 168771 w 470610"/>
                <a:gd name="connsiteY5" fmla="*/ 157474 h 621447"/>
                <a:gd name="connsiteX6" fmla="*/ 104892 w 470610"/>
                <a:gd name="connsiteY6" fmla="*/ 395886 h 621447"/>
                <a:gd name="connsiteX7" fmla="*/ 228382 w 470610"/>
                <a:gd name="connsiteY7" fmla="*/ 550841 h 621447"/>
                <a:gd name="connsiteX8" fmla="*/ 407621 w 470610"/>
                <a:gd name="connsiteY8" fmla="*/ 472798 h 621447"/>
                <a:gd name="connsiteX9" fmla="*/ 426491 w 470610"/>
                <a:gd name="connsiteY9" fmla="*/ 494669 h 621447"/>
                <a:gd name="connsiteX10" fmla="*/ 176931 w 470610"/>
                <a:gd name="connsiteY10" fmla="*/ 621161 h 621447"/>
                <a:gd name="connsiteX11" fmla="*/ 50440 w 470610"/>
                <a:gd name="connsiteY11" fmla="*/ 562847 h 621447"/>
                <a:gd name="connsiteX12" fmla="*/ 1131 w 470610"/>
                <a:gd name="connsiteY12" fmla="*/ 411920 h 621447"/>
                <a:gd name="connsiteX13" fmla="*/ 107909 w 470610"/>
                <a:gd name="connsiteY13" fmla="*/ 137503 h 621447"/>
                <a:gd name="connsiteX14" fmla="*/ 332158 w 470610"/>
                <a:gd name="connsiteY14" fmla="*/ 4585 h 621447"/>
                <a:gd name="connsiteX15" fmla="*/ 393473 w 470610"/>
                <a:gd name="connsiteY15" fmla="*/ 9729 h 621447"/>
                <a:gd name="connsiteX16" fmla="*/ 421347 w 470610"/>
                <a:gd name="connsiteY16" fmla="*/ 14873 h 621447"/>
                <a:gd name="connsiteX17" fmla="*/ 451364 w 470610"/>
                <a:gd name="connsiteY17" fmla="*/ 1146 h 621447"/>
                <a:gd name="connsiteX18" fmla="*/ 470234 w 470610"/>
                <a:gd name="connsiteY18" fmla="*/ 1146 h 621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70610" h="621447">
                  <a:moveTo>
                    <a:pt x="470234" y="1131"/>
                  </a:moveTo>
                  <a:lnTo>
                    <a:pt x="451364" y="169209"/>
                  </a:lnTo>
                  <a:lnTo>
                    <a:pt x="426491" y="169209"/>
                  </a:lnTo>
                  <a:cubicBezTo>
                    <a:pt x="428211" y="134034"/>
                    <a:pt x="418904" y="106385"/>
                    <a:pt x="398616" y="86233"/>
                  </a:cubicBezTo>
                  <a:cubicBezTo>
                    <a:pt x="378314" y="66097"/>
                    <a:pt x="350726" y="56021"/>
                    <a:pt x="315852" y="56021"/>
                  </a:cubicBezTo>
                  <a:cubicBezTo>
                    <a:pt x="260390" y="56021"/>
                    <a:pt x="211368" y="89838"/>
                    <a:pt x="168771" y="157474"/>
                  </a:cubicBezTo>
                  <a:cubicBezTo>
                    <a:pt x="126175" y="225109"/>
                    <a:pt x="104892" y="304585"/>
                    <a:pt x="104892" y="395886"/>
                  </a:cubicBezTo>
                  <a:cubicBezTo>
                    <a:pt x="104892" y="499194"/>
                    <a:pt x="146055" y="550841"/>
                    <a:pt x="228382" y="550841"/>
                  </a:cubicBezTo>
                  <a:cubicBezTo>
                    <a:pt x="288415" y="550841"/>
                    <a:pt x="348146" y="524837"/>
                    <a:pt x="407621" y="472798"/>
                  </a:cubicBezTo>
                  <a:lnTo>
                    <a:pt x="426491" y="494669"/>
                  </a:lnTo>
                  <a:cubicBezTo>
                    <a:pt x="339579" y="579017"/>
                    <a:pt x="256392" y="621161"/>
                    <a:pt x="176931" y="621161"/>
                  </a:cubicBezTo>
                  <a:cubicBezTo>
                    <a:pt x="125481" y="621161"/>
                    <a:pt x="83307" y="601718"/>
                    <a:pt x="50440" y="562847"/>
                  </a:cubicBezTo>
                  <a:cubicBezTo>
                    <a:pt x="17557" y="523977"/>
                    <a:pt x="1131" y="473658"/>
                    <a:pt x="1131" y="411920"/>
                  </a:cubicBezTo>
                  <a:cubicBezTo>
                    <a:pt x="1131" y="317587"/>
                    <a:pt x="36714" y="226119"/>
                    <a:pt x="107909" y="137503"/>
                  </a:cubicBezTo>
                  <a:cubicBezTo>
                    <a:pt x="179088" y="48886"/>
                    <a:pt x="253828" y="4585"/>
                    <a:pt x="332158" y="4585"/>
                  </a:cubicBezTo>
                  <a:cubicBezTo>
                    <a:pt x="357890" y="4585"/>
                    <a:pt x="378314" y="6305"/>
                    <a:pt x="393473" y="9729"/>
                  </a:cubicBezTo>
                  <a:cubicBezTo>
                    <a:pt x="408617" y="13168"/>
                    <a:pt x="417908" y="14873"/>
                    <a:pt x="421347" y="14873"/>
                  </a:cubicBezTo>
                  <a:cubicBezTo>
                    <a:pt x="433912" y="14873"/>
                    <a:pt x="443928" y="10302"/>
                    <a:pt x="451364" y="1146"/>
                  </a:cubicBezTo>
                  <a:lnTo>
                    <a:pt x="470234" y="11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7" name="Forme libre : forme 76">
              <a:extLst>
                <a:ext uri="{FF2B5EF4-FFF2-40B4-BE49-F238E27FC236}">
                  <a16:creationId xmlns:a16="http://schemas.microsoft.com/office/drawing/2014/main" id="{F311982F-0BBD-4F3E-A7DF-B4C55CCEAEEF}"/>
                </a:ext>
              </a:extLst>
            </p:cNvPr>
            <p:cNvSpPr/>
            <p:nvPr/>
          </p:nvSpPr>
          <p:spPr>
            <a:xfrm>
              <a:off x="3938983" y="2460475"/>
              <a:ext cx="325807" cy="841669"/>
            </a:xfrm>
            <a:custGeom>
              <a:avLst/>
              <a:gdLst>
                <a:gd name="connsiteX0" fmla="*/ 322610 w 325807"/>
                <a:gd name="connsiteY0" fmla="*/ 247252 h 841669"/>
                <a:gd name="connsiteX1" fmla="*/ 227462 w 325807"/>
                <a:gd name="connsiteY1" fmla="*/ 696609 h 841669"/>
                <a:gd name="connsiteX2" fmla="*/ 218034 w 325807"/>
                <a:gd name="connsiteY2" fmla="*/ 763521 h 841669"/>
                <a:gd name="connsiteX3" fmla="*/ 234325 w 325807"/>
                <a:gd name="connsiteY3" fmla="*/ 800823 h 841669"/>
                <a:gd name="connsiteX4" fmla="*/ 315008 w 325807"/>
                <a:gd name="connsiteY4" fmla="*/ 810687 h 841669"/>
                <a:gd name="connsiteX5" fmla="*/ 309864 w 325807"/>
                <a:gd name="connsiteY5" fmla="*/ 840704 h 841669"/>
                <a:gd name="connsiteX6" fmla="*/ 1131 w 325807"/>
                <a:gd name="connsiteY6" fmla="*/ 840704 h 841669"/>
                <a:gd name="connsiteX7" fmla="*/ 7994 w 325807"/>
                <a:gd name="connsiteY7" fmla="*/ 810687 h 841669"/>
                <a:gd name="connsiteX8" fmla="*/ 88602 w 325807"/>
                <a:gd name="connsiteY8" fmla="*/ 799118 h 841669"/>
                <a:gd name="connsiteX9" fmla="*/ 120337 w 325807"/>
                <a:gd name="connsiteY9" fmla="*/ 721513 h 841669"/>
                <a:gd name="connsiteX10" fmla="*/ 188938 w 325807"/>
                <a:gd name="connsiteY10" fmla="*/ 403353 h 841669"/>
                <a:gd name="connsiteX11" fmla="*/ 194082 w 325807"/>
                <a:gd name="connsiteY11" fmla="*/ 362627 h 841669"/>
                <a:gd name="connsiteX12" fmla="*/ 145196 w 325807"/>
                <a:gd name="connsiteY12" fmla="*/ 318447 h 841669"/>
                <a:gd name="connsiteX13" fmla="*/ 76595 w 325807"/>
                <a:gd name="connsiteY13" fmla="*/ 327014 h 841669"/>
                <a:gd name="connsiteX14" fmla="*/ 83473 w 325807"/>
                <a:gd name="connsiteY14" fmla="*/ 291854 h 841669"/>
                <a:gd name="connsiteX15" fmla="*/ 287344 w 325807"/>
                <a:gd name="connsiteY15" fmla="*/ 247267 h 841669"/>
                <a:gd name="connsiteX16" fmla="*/ 322610 w 325807"/>
                <a:gd name="connsiteY16" fmla="*/ 247267 h 841669"/>
                <a:gd name="connsiteX17" fmla="*/ 269545 w 325807"/>
                <a:gd name="connsiteY17" fmla="*/ 1131 h 841669"/>
                <a:gd name="connsiteX18" fmla="*/ 308989 w 325807"/>
                <a:gd name="connsiteY18" fmla="*/ 17422 h 841669"/>
                <a:gd name="connsiteX19" fmla="*/ 325279 w 325807"/>
                <a:gd name="connsiteY19" fmla="*/ 57725 h 841669"/>
                <a:gd name="connsiteX20" fmla="*/ 308989 w 325807"/>
                <a:gd name="connsiteY20" fmla="*/ 98029 h 841669"/>
                <a:gd name="connsiteX21" fmla="*/ 269545 w 325807"/>
                <a:gd name="connsiteY21" fmla="*/ 115179 h 841669"/>
                <a:gd name="connsiteX22" fmla="*/ 228382 w 325807"/>
                <a:gd name="connsiteY22" fmla="*/ 98029 h 841669"/>
                <a:gd name="connsiteX23" fmla="*/ 211232 w 325807"/>
                <a:gd name="connsiteY23" fmla="*/ 57725 h 841669"/>
                <a:gd name="connsiteX24" fmla="*/ 228382 w 325807"/>
                <a:gd name="connsiteY24" fmla="*/ 17422 h 841669"/>
                <a:gd name="connsiteX25" fmla="*/ 269545 w 325807"/>
                <a:gd name="connsiteY25" fmla="*/ 1131 h 841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25807" h="841669">
                  <a:moveTo>
                    <a:pt x="322610" y="247252"/>
                  </a:moveTo>
                  <a:lnTo>
                    <a:pt x="227462" y="696609"/>
                  </a:lnTo>
                  <a:cubicBezTo>
                    <a:pt x="221172" y="728059"/>
                    <a:pt x="218034" y="750353"/>
                    <a:pt x="218034" y="763521"/>
                  </a:cubicBezTo>
                  <a:cubicBezTo>
                    <a:pt x="218034" y="781817"/>
                    <a:pt x="223449" y="794261"/>
                    <a:pt x="234325" y="800823"/>
                  </a:cubicBezTo>
                  <a:cubicBezTo>
                    <a:pt x="245185" y="807399"/>
                    <a:pt x="272079" y="810687"/>
                    <a:pt x="315008" y="810687"/>
                  </a:cubicBezTo>
                  <a:lnTo>
                    <a:pt x="309864" y="840704"/>
                  </a:lnTo>
                  <a:lnTo>
                    <a:pt x="1131" y="840704"/>
                  </a:lnTo>
                  <a:lnTo>
                    <a:pt x="7994" y="810687"/>
                  </a:lnTo>
                  <a:cubicBezTo>
                    <a:pt x="50304" y="810687"/>
                    <a:pt x="77168" y="806826"/>
                    <a:pt x="88602" y="799118"/>
                  </a:cubicBezTo>
                  <a:cubicBezTo>
                    <a:pt x="100035" y="791395"/>
                    <a:pt x="110593" y="765542"/>
                    <a:pt x="120337" y="721513"/>
                  </a:cubicBezTo>
                  <a:lnTo>
                    <a:pt x="188938" y="403353"/>
                  </a:lnTo>
                  <a:cubicBezTo>
                    <a:pt x="192362" y="386021"/>
                    <a:pt x="194082" y="372446"/>
                    <a:pt x="194082" y="362627"/>
                  </a:cubicBezTo>
                  <a:cubicBezTo>
                    <a:pt x="194082" y="333168"/>
                    <a:pt x="177791" y="318447"/>
                    <a:pt x="145196" y="318447"/>
                  </a:cubicBezTo>
                  <a:lnTo>
                    <a:pt x="76595" y="327014"/>
                  </a:lnTo>
                  <a:lnTo>
                    <a:pt x="83473" y="291854"/>
                  </a:lnTo>
                  <a:lnTo>
                    <a:pt x="287344" y="247267"/>
                  </a:lnTo>
                  <a:lnTo>
                    <a:pt x="322610" y="247267"/>
                  </a:lnTo>
                  <a:close/>
                  <a:moveTo>
                    <a:pt x="269545" y="1131"/>
                  </a:moveTo>
                  <a:cubicBezTo>
                    <a:pt x="284976" y="1131"/>
                    <a:pt x="298129" y="6576"/>
                    <a:pt x="308989" y="17422"/>
                  </a:cubicBezTo>
                  <a:cubicBezTo>
                    <a:pt x="319834" y="28282"/>
                    <a:pt x="325279" y="41721"/>
                    <a:pt x="325279" y="57725"/>
                  </a:cubicBezTo>
                  <a:cubicBezTo>
                    <a:pt x="325279" y="73156"/>
                    <a:pt x="319834" y="86595"/>
                    <a:pt x="308989" y="98029"/>
                  </a:cubicBezTo>
                  <a:cubicBezTo>
                    <a:pt x="298114" y="109477"/>
                    <a:pt x="284976" y="115179"/>
                    <a:pt x="269545" y="115179"/>
                  </a:cubicBezTo>
                  <a:cubicBezTo>
                    <a:pt x="253526" y="115179"/>
                    <a:pt x="239815" y="109477"/>
                    <a:pt x="228382" y="98029"/>
                  </a:cubicBezTo>
                  <a:cubicBezTo>
                    <a:pt x="216933" y="86595"/>
                    <a:pt x="211232" y="73156"/>
                    <a:pt x="211232" y="57725"/>
                  </a:cubicBezTo>
                  <a:cubicBezTo>
                    <a:pt x="211232" y="41721"/>
                    <a:pt x="216933" y="28282"/>
                    <a:pt x="228382" y="17422"/>
                  </a:cubicBezTo>
                  <a:cubicBezTo>
                    <a:pt x="239815" y="6576"/>
                    <a:pt x="253542" y="1131"/>
                    <a:pt x="269545" y="113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9" name="Forme libre : forme 78">
              <a:extLst>
                <a:ext uri="{FF2B5EF4-FFF2-40B4-BE49-F238E27FC236}">
                  <a16:creationId xmlns:a16="http://schemas.microsoft.com/office/drawing/2014/main" id="{EC8CCBD7-3F5C-4250-9945-2CD60F4440E9}"/>
                </a:ext>
              </a:extLst>
            </p:cNvPr>
            <p:cNvSpPr/>
            <p:nvPr/>
          </p:nvSpPr>
          <p:spPr>
            <a:xfrm>
              <a:off x="4399503" y="2703172"/>
              <a:ext cx="585247" cy="618431"/>
            </a:xfrm>
            <a:custGeom>
              <a:avLst/>
              <a:gdLst>
                <a:gd name="connsiteX0" fmla="*/ 585503 w 585246"/>
                <a:gd name="connsiteY0" fmla="*/ 1131 h 618430"/>
                <a:gd name="connsiteX1" fmla="*/ 491773 w 585246"/>
                <a:gd name="connsiteY1" fmla="*/ 432902 h 618430"/>
                <a:gd name="connsiteX2" fmla="*/ 486629 w 585246"/>
                <a:gd name="connsiteY2" fmla="*/ 478922 h 618430"/>
                <a:gd name="connsiteX3" fmla="*/ 565411 w 585246"/>
                <a:gd name="connsiteY3" fmla="*/ 539694 h 618430"/>
                <a:gd name="connsiteX4" fmla="*/ 558579 w 585246"/>
                <a:gd name="connsiteY4" fmla="*/ 569710 h 618430"/>
                <a:gd name="connsiteX5" fmla="*/ 353591 w 585246"/>
                <a:gd name="connsiteY5" fmla="*/ 614298 h 618430"/>
                <a:gd name="connsiteX6" fmla="*/ 377514 w 585246"/>
                <a:gd name="connsiteY6" fmla="*/ 500899 h 618430"/>
                <a:gd name="connsiteX7" fmla="*/ 374105 w 585246"/>
                <a:gd name="connsiteY7" fmla="*/ 497460 h 618430"/>
                <a:gd name="connsiteX8" fmla="*/ 168801 w 585246"/>
                <a:gd name="connsiteY8" fmla="*/ 617722 h 618430"/>
                <a:gd name="connsiteX9" fmla="*/ 1131 w 585246"/>
                <a:gd name="connsiteY9" fmla="*/ 436778 h 618430"/>
                <a:gd name="connsiteX10" fmla="*/ 148499 w 585246"/>
                <a:gd name="connsiteY10" fmla="*/ 133626 h 618430"/>
                <a:gd name="connsiteX11" fmla="*/ 535802 w 585246"/>
                <a:gd name="connsiteY11" fmla="*/ 1131 h 618430"/>
                <a:gd name="connsiteX12" fmla="*/ 585503 w 585246"/>
                <a:gd name="connsiteY12" fmla="*/ 1131 h 618430"/>
                <a:gd name="connsiteX13" fmla="*/ 469359 w 585246"/>
                <a:gd name="connsiteY13" fmla="*/ 65448 h 618430"/>
                <a:gd name="connsiteX14" fmla="*/ 422192 w 585246"/>
                <a:gd name="connsiteY14" fmla="*/ 62869 h 618430"/>
                <a:gd name="connsiteX15" fmla="*/ 188938 w 585246"/>
                <a:gd name="connsiteY15" fmla="*/ 163205 h 618430"/>
                <a:gd name="connsiteX16" fmla="*/ 98888 w 585246"/>
                <a:gd name="connsiteY16" fmla="*/ 406762 h 618430"/>
                <a:gd name="connsiteX17" fmla="*/ 219135 w 585246"/>
                <a:gd name="connsiteY17" fmla="*/ 547402 h 618430"/>
                <a:gd name="connsiteX18" fmla="*/ 333817 w 585246"/>
                <a:gd name="connsiteY18" fmla="*/ 500703 h 618430"/>
                <a:gd name="connsiteX19" fmla="*/ 389219 w 585246"/>
                <a:gd name="connsiteY19" fmla="*/ 445451 h 618430"/>
                <a:gd name="connsiteX20" fmla="*/ 469359 w 585246"/>
                <a:gd name="connsiteY20" fmla="*/ 65448 h 618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85246" h="618430">
                  <a:moveTo>
                    <a:pt x="585503" y="1131"/>
                  </a:moveTo>
                  <a:lnTo>
                    <a:pt x="491773" y="432902"/>
                  </a:lnTo>
                  <a:cubicBezTo>
                    <a:pt x="488349" y="450851"/>
                    <a:pt x="486629" y="466191"/>
                    <a:pt x="486629" y="478922"/>
                  </a:cubicBezTo>
                  <a:cubicBezTo>
                    <a:pt x="486629" y="526300"/>
                    <a:pt x="512890" y="546542"/>
                    <a:pt x="565411" y="539694"/>
                  </a:cubicBezTo>
                  <a:lnTo>
                    <a:pt x="558579" y="569710"/>
                  </a:lnTo>
                  <a:lnTo>
                    <a:pt x="353591" y="614298"/>
                  </a:lnTo>
                  <a:lnTo>
                    <a:pt x="377514" y="500899"/>
                  </a:lnTo>
                  <a:lnTo>
                    <a:pt x="374105" y="497460"/>
                  </a:lnTo>
                  <a:cubicBezTo>
                    <a:pt x="313650" y="577645"/>
                    <a:pt x="245215" y="617722"/>
                    <a:pt x="168801" y="617722"/>
                  </a:cubicBezTo>
                  <a:cubicBezTo>
                    <a:pt x="57031" y="617722"/>
                    <a:pt x="1131" y="557402"/>
                    <a:pt x="1131" y="436778"/>
                  </a:cubicBezTo>
                  <a:cubicBezTo>
                    <a:pt x="1131" y="323017"/>
                    <a:pt x="50259" y="221956"/>
                    <a:pt x="148499" y="133626"/>
                  </a:cubicBezTo>
                  <a:cubicBezTo>
                    <a:pt x="246739" y="45296"/>
                    <a:pt x="375855" y="1131"/>
                    <a:pt x="535802" y="1131"/>
                  </a:cubicBezTo>
                  <a:lnTo>
                    <a:pt x="585503" y="1131"/>
                  </a:lnTo>
                  <a:close/>
                  <a:moveTo>
                    <a:pt x="469359" y="65448"/>
                  </a:moveTo>
                  <a:cubicBezTo>
                    <a:pt x="453340" y="63729"/>
                    <a:pt x="437623" y="62869"/>
                    <a:pt x="422192" y="62869"/>
                  </a:cubicBezTo>
                  <a:cubicBezTo>
                    <a:pt x="326712" y="62869"/>
                    <a:pt x="248956" y="96309"/>
                    <a:pt x="188938" y="163205"/>
                  </a:cubicBezTo>
                  <a:cubicBezTo>
                    <a:pt x="128905" y="230102"/>
                    <a:pt x="98888" y="311282"/>
                    <a:pt x="98888" y="406762"/>
                  </a:cubicBezTo>
                  <a:cubicBezTo>
                    <a:pt x="98888" y="500537"/>
                    <a:pt x="138966" y="547402"/>
                    <a:pt x="219135" y="547402"/>
                  </a:cubicBezTo>
                  <a:cubicBezTo>
                    <a:pt x="259786" y="547402"/>
                    <a:pt x="298023" y="531850"/>
                    <a:pt x="333817" y="500703"/>
                  </a:cubicBezTo>
                  <a:cubicBezTo>
                    <a:pt x="369610" y="469570"/>
                    <a:pt x="388073" y="451153"/>
                    <a:pt x="389219" y="445451"/>
                  </a:cubicBezTo>
                  <a:lnTo>
                    <a:pt x="469359" y="65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pic>
        <p:nvPicPr>
          <p:cNvPr id="80" name="!!Photo 2">
            <a:extLst>
              <a:ext uri="{FF2B5EF4-FFF2-40B4-BE49-F238E27FC236}">
                <a16:creationId xmlns:a16="http://schemas.microsoft.com/office/drawing/2014/main" id="{489AB827-3B6B-46C6-942E-43FAF752687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2360001" y="1304374"/>
            <a:ext cx="5560152" cy="5019017"/>
          </a:xfrm>
          <a:prstGeom prst="rect">
            <a:avLst/>
          </a:prstGeom>
        </p:spPr>
      </p:pic>
      <p:sp>
        <p:nvSpPr>
          <p:cNvPr id="81" name="!!KARAYA GUM">
            <a:extLst>
              <a:ext uri="{FF2B5EF4-FFF2-40B4-BE49-F238E27FC236}">
                <a16:creationId xmlns:a16="http://schemas.microsoft.com/office/drawing/2014/main" id="{C1846276-892C-454B-A045-553136E60315}"/>
              </a:ext>
            </a:extLst>
          </p:cNvPr>
          <p:cNvSpPr txBox="1"/>
          <p:nvPr/>
        </p:nvSpPr>
        <p:spPr>
          <a:xfrm>
            <a:off x="13006425" y="1418494"/>
            <a:ext cx="4306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i="1" dirty="0">
                <a:solidFill>
                  <a:schemeClr val="accent1"/>
                </a:solidFill>
                <a:latin typeface="Arial" panose="020B0604020202020204" pitchFamily="34" charset="0"/>
              </a:rPr>
              <a:t>Karaya Gum</a:t>
            </a:r>
          </a:p>
        </p:txBody>
      </p:sp>
      <p:sp>
        <p:nvSpPr>
          <p:cNvPr id="111" name="!!Triangle isocèle 72">
            <a:extLst>
              <a:ext uri="{FF2B5EF4-FFF2-40B4-BE49-F238E27FC236}">
                <a16:creationId xmlns:a16="http://schemas.microsoft.com/office/drawing/2014/main" id="{DDD5D622-E1C7-41A1-8B1C-3DD2E47F9450}"/>
              </a:ext>
            </a:extLst>
          </p:cNvPr>
          <p:cNvSpPr/>
          <p:nvPr/>
        </p:nvSpPr>
        <p:spPr>
          <a:xfrm rot="10800000">
            <a:off x="387457" y="7284660"/>
            <a:ext cx="151226" cy="173469"/>
          </a:xfrm>
          <a:prstGeom prst="triangle">
            <a:avLst>
              <a:gd name="adj" fmla="val 0"/>
            </a:avLst>
          </a:prstGeom>
          <a:solidFill>
            <a:srgbClr val="9A26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2" name="!!Triangle isocèle 94">
            <a:extLst>
              <a:ext uri="{FF2B5EF4-FFF2-40B4-BE49-F238E27FC236}">
                <a16:creationId xmlns:a16="http://schemas.microsoft.com/office/drawing/2014/main" id="{50B188B3-72A2-4798-892E-FCEF56C7D816}"/>
              </a:ext>
            </a:extLst>
          </p:cNvPr>
          <p:cNvSpPr/>
          <p:nvPr/>
        </p:nvSpPr>
        <p:spPr>
          <a:xfrm rot="10800000">
            <a:off x="387456" y="7725391"/>
            <a:ext cx="151225" cy="173469"/>
          </a:xfrm>
          <a:prstGeom prst="triangle">
            <a:avLst>
              <a:gd name="adj" fmla="val 0"/>
            </a:avLst>
          </a:prstGeom>
          <a:solidFill>
            <a:srgbClr val="9A26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!!Rectangle 33">
            <a:extLst>
              <a:ext uri="{FF2B5EF4-FFF2-40B4-BE49-F238E27FC236}">
                <a16:creationId xmlns:a16="http://schemas.microsoft.com/office/drawing/2014/main" id="{6D4284FB-3549-4EDC-AEA6-BC979F70C529}"/>
              </a:ext>
            </a:extLst>
          </p:cNvPr>
          <p:cNvSpPr/>
          <p:nvPr/>
        </p:nvSpPr>
        <p:spPr>
          <a:xfrm>
            <a:off x="387457" y="6960942"/>
            <a:ext cx="2497145" cy="3230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500" dirty="0">
                <a:solidFill>
                  <a:schemeClr val="bg2"/>
                </a:solidFill>
              </a:rPr>
              <a:t>Coming from </a:t>
            </a:r>
            <a:r>
              <a:rPr lang="en-US" sz="1500" b="1" dirty="0">
                <a:solidFill>
                  <a:schemeClr val="bg2"/>
                </a:solidFill>
              </a:rPr>
              <a:t>Acacia trees</a:t>
            </a:r>
          </a:p>
        </p:txBody>
      </p:sp>
      <p:sp>
        <p:nvSpPr>
          <p:cNvPr id="114" name="!!Rectangle 70">
            <a:extLst>
              <a:ext uri="{FF2B5EF4-FFF2-40B4-BE49-F238E27FC236}">
                <a16:creationId xmlns:a16="http://schemas.microsoft.com/office/drawing/2014/main" id="{61854BBD-A030-493E-873E-9F50E2C88605}"/>
              </a:ext>
            </a:extLst>
          </p:cNvPr>
          <p:cNvSpPr/>
          <p:nvPr/>
        </p:nvSpPr>
        <p:spPr>
          <a:xfrm>
            <a:off x="387457" y="7413149"/>
            <a:ext cx="5199100" cy="31224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500" dirty="0">
                <a:solidFill>
                  <a:schemeClr val="bg2"/>
                </a:solidFill>
              </a:rPr>
              <a:t>For food, pharmaceutical, cosmetic, technical applications </a:t>
            </a:r>
          </a:p>
        </p:txBody>
      </p:sp>
      <p:sp>
        <p:nvSpPr>
          <p:cNvPr id="115" name="!!Rectangle 33">
            <a:extLst>
              <a:ext uri="{FF2B5EF4-FFF2-40B4-BE49-F238E27FC236}">
                <a16:creationId xmlns:a16="http://schemas.microsoft.com/office/drawing/2014/main" id="{7C30FA52-4584-476E-AB0F-3C34E2891CC6}"/>
              </a:ext>
            </a:extLst>
          </p:cNvPr>
          <p:cNvSpPr/>
          <p:nvPr/>
        </p:nvSpPr>
        <p:spPr>
          <a:xfrm>
            <a:off x="9144001" y="6968009"/>
            <a:ext cx="2683442" cy="323072"/>
          </a:xfrm>
          <a:prstGeom prst="rect">
            <a:avLst/>
          </a:prstGeom>
          <a:solidFill>
            <a:srgbClr val="E39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500" dirty="0">
                <a:solidFill>
                  <a:schemeClr val="bg1"/>
                </a:solidFill>
              </a:rPr>
              <a:t>Coming from </a:t>
            </a:r>
            <a:r>
              <a:rPr lang="en-US" sz="1500" b="1" dirty="0">
                <a:solidFill>
                  <a:schemeClr val="bg1"/>
                </a:solidFill>
              </a:rPr>
              <a:t>Sterculia trees</a:t>
            </a:r>
          </a:p>
        </p:txBody>
      </p:sp>
      <p:sp>
        <p:nvSpPr>
          <p:cNvPr id="116" name="!!Triangle isocèle 72">
            <a:extLst>
              <a:ext uri="{FF2B5EF4-FFF2-40B4-BE49-F238E27FC236}">
                <a16:creationId xmlns:a16="http://schemas.microsoft.com/office/drawing/2014/main" id="{C8D05E5C-4DD8-42E5-B1E1-CB0F124863A7}"/>
              </a:ext>
            </a:extLst>
          </p:cNvPr>
          <p:cNvSpPr/>
          <p:nvPr/>
        </p:nvSpPr>
        <p:spPr>
          <a:xfrm rot="10800000" flipH="1">
            <a:off x="11649827" y="7290762"/>
            <a:ext cx="177615" cy="173469"/>
          </a:xfrm>
          <a:prstGeom prst="triangle">
            <a:avLst>
              <a:gd name="adj" fmla="val 312"/>
            </a:avLst>
          </a:prstGeom>
          <a:solidFill>
            <a:srgbClr val="BF79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!!Rectangle 70">
            <a:extLst>
              <a:ext uri="{FF2B5EF4-FFF2-40B4-BE49-F238E27FC236}">
                <a16:creationId xmlns:a16="http://schemas.microsoft.com/office/drawing/2014/main" id="{3212C899-5B4F-4582-AAE0-F58CD9AE8D60}"/>
              </a:ext>
            </a:extLst>
          </p:cNvPr>
          <p:cNvSpPr/>
          <p:nvPr/>
        </p:nvSpPr>
        <p:spPr>
          <a:xfrm>
            <a:off x="8428355" y="7420808"/>
            <a:ext cx="3399087" cy="312242"/>
          </a:xfrm>
          <a:prstGeom prst="rect">
            <a:avLst/>
          </a:prstGeom>
          <a:solidFill>
            <a:srgbClr val="E39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500" dirty="0">
                <a:solidFill>
                  <a:schemeClr val="bg1"/>
                </a:solidFill>
              </a:rPr>
              <a:t>For pharmaceutical, food applications </a:t>
            </a:r>
          </a:p>
        </p:txBody>
      </p:sp>
      <p:sp>
        <p:nvSpPr>
          <p:cNvPr id="118" name="Triangle isocèle 117">
            <a:extLst>
              <a:ext uri="{FF2B5EF4-FFF2-40B4-BE49-F238E27FC236}">
                <a16:creationId xmlns:a16="http://schemas.microsoft.com/office/drawing/2014/main" id="{FFE45A3B-A007-438E-AB60-B5C5174703B2}"/>
              </a:ext>
            </a:extLst>
          </p:cNvPr>
          <p:cNvSpPr/>
          <p:nvPr/>
        </p:nvSpPr>
        <p:spPr>
          <a:xfrm rot="10800000" flipH="1">
            <a:off x="11654210" y="7733049"/>
            <a:ext cx="170851" cy="173469"/>
          </a:xfrm>
          <a:prstGeom prst="triangle">
            <a:avLst>
              <a:gd name="adj" fmla="val 0"/>
            </a:avLst>
          </a:prstGeom>
          <a:solidFill>
            <a:srgbClr val="BF79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99524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6B9E149-5FF7-4540-A48D-F10F99877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078"/>
          <a:stretch/>
        </p:blipFill>
        <p:spPr>
          <a:xfrm>
            <a:off x="1124289" y="912146"/>
            <a:ext cx="4798239" cy="2292272"/>
          </a:xfrm>
          <a:prstGeom prst="rect">
            <a:avLst/>
          </a:prstGeom>
        </p:spPr>
      </p:pic>
      <p:pic>
        <p:nvPicPr>
          <p:cNvPr id="26" name="Graphique 25">
            <a:extLst>
              <a:ext uri="{FF2B5EF4-FFF2-40B4-BE49-F238E27FC236}">
                <a16:creationId xmlns:a16="http://schemas.microsoft.com/office/drawing/2014/main" id="{D904BF46-FBA6-469C-9139-F335938096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46233" y="912146"/>
            <a:ext cx="4496502" cy="4786366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57222A1-C16C-47D9-BF7D-215A5E33A3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732A3-3298-4B17-ABD6-6B679B23A20D}" type="slidenum">
              <a:rPr lang="en-GB" smtClean="0"/>
              <a:pPr/>
              <a:t>34</a:t>
            </a:fld>
            <a:endParaRPr lang="en-GB" dirty="0"/>
          </a:p>
        </p:txBody>
      </p:sp>
      <p:sp>
        <p:nvSpPr>
          <p:cNvPr id="7" name="!!ZoneTexte 6">
            <a:extLst>
              <a:ext uri="{FF2B5EF4-FFF2-40B4-BE49-F238E27FC236}">
                <a16:creationId xmlns:a16="http://schemas.microsoft.com/office/drawing/2014/main" id="{5228242B-AB10-48EF-B216-8A23F52D2477}"/>
              </a:ext>
            </a:extLst>
          </p:cNvPr>
          <p:cNvSpPr txBox="1"/>
          <p:nvPr/>
        </p:nvSpPr>
        <p:spPr>
          <a:xfrm>
            <a:off x="7981700" y="2114319"/>
            <a:ext cx="3680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accent1"/>
                </a:solidFill>
              </a:rPr>
              <a:t>Follow us ! </a:t>
            </a:r>
          </a:p>
        </p:txBody>
      </p:sp>
      <p:grpSp>
        <p:nvGrpSpPr>
          <p:cNvPr id="49" name="!!Groupe 48">
            <a:extLst>
              <a:ext uri="{FF2B5EF4-FFF2-40B4-BE49-F238E27FC236}">
                <a16:creationId xmlns:a16="http://schemas.microsoft.com/office/drawing/2014/main" id="{72BD285C-A464-456F-9B54-2D22CA8ED530}"/>
              </a:ext>
            </a:extLst>
          </p:cNvPr>
          <p:cNvGrpSpPr/>
          <p:nvPr/>
        </p:nvGrpSpPr>
        <p:grpSpPr>
          <a:xfrm>
            <a:off x="4724017" y="7052551"/>
            <a:ext cx="2786138" cy="4592935"/>
            <a:chOff x="4724017" y="1886191"/>
            <a:chExt cx="2786138" cy="4592935"/>
          </a:xfrm>
        </p:grpSpPr>
        <p:pic>
          <p:nvPicPr>
            <p:cNvPr id="6" name="!!Image 5">
              <a:extLst>
                <a:ext uri="{FF2B5EF4-FFF2-40B4-BE49-F238E27FC236}">
                  <a16:creationId xmlns:a16="http://schemas.microsoft.com/office/drawing/2014/main" id="{317E0EB1-D65F-46EB-B468-51FF28A4B7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23905" y="2252389"/>
              <a:ext cx="2586365" cy="2586365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EBAE113B-E509-493D-BBD7-50BAAFB8950B}"/>
                </a:ext>
              </a:extLst>
            </p:cNvPr>
            <p:cNvSpPr txBox="1"/>
            <p:nvPr/>
          </p:nvSpPr>
          <p:spPr>
            <a:xfrm>
              <a:off x="4724017" y="5032576"/>
              <a:ext cx="278613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58585A"/>
                  </a:solidFill>
                </a:rPr>
                <a:t>A commitment to develop</a:t>
              </a:r>
            </a:p>
            <a:p>
              <a:pPr algn="ctr"/>
              <a:r>
                <a:rPr lang="en-US" sz="1400" dirty="0">
                  <a:solidFill>
                    <a:srgbClr val="58585A"/>
                  </a:solidFill>
                </a:rPr>
                <a:t>the quality of products through </a:t>
              </a:r>
              <a:r>
                <a:rPr lang="en-US" sz="1400" b="1" dirty="0">
                  <a:solidFill>
                    <a:srgbClr val="58585A"/>
                  </a:solidFill>
                </a:rPr>
                <a:t>sustainable development, social investment </a:t>
              </a:r>
              <a:r>
                <a:rPr lang="en-US" sz="1400" dirty="0">
                  <a:solidFill>
                    <a:srgbClr val="58585A"/>
                  </a:solidFill>
                </a:rPr>
                <a:t>and </a:t>
              </a:r>
              <a:r>
                <a:rPr lang="en-US" sz="1400" b="1" dirty="0">
                  <a:solidFill>
                    <a:srgbClr val="58585A"/>
                  </a:solidFill>
                </a:rPr>
                <a:t>environmental awareness</a:t>
              </a:r>
              <a:r>
                <a:rPr lang="en-US" sz="1400" dirty="0">
                  <a:solidFill>
                    <a:srgbClr val="58585A"/>
                  </a:solidFill>
                </a:rPr>
                <a:t>.</a:t>
              </a:r>
              <a:endParaRPr lang="fr-FR" sz="1400" dirty="0">
                <a:solidFill>
                  <a:srgbClr val="58585A"/>
                </a:solidFill>
              </a:endParaRPr>
            </a:p>
            <a:p>
              <a:endParaRPr lang="en-GB" dirty="0"/>
            </a:p>
          </p:txBody>
        </p:sp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A5AAAFE3-519A-4880-930D-3D2E67ECCA32}"/>
                </a:ext>
              </a:extLst>
            </p:cNvPr>
            <p:cNvGrpSpPr/>
            <p:nvPr/>
          </p:nvGrpSpPr>
          <p:grpSpPr>
            <a:xfrm>
              <a:off x="5735228" y="1886191"/>
              <a:ext cx="763718" cy="763718"/>
              <a:chOff x="4475034" y="1808367"/>
              <a:chExt cx="763718" cy="763718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9CD5FD4-9FAE-46B5-AF10-1C3279BF8C02}"/>
                  </a:ext>
                </a:extLst>
              </p:cNvPr>
              <p:cNvSpPr/>
              <p:nvPr/>
            </p:nvSpPr>
            <p:spPr>
              <a:xfrm>
                <a:off x="4475034" y="1808367"/>
                <a:ext cx="763718" cy="763718"/>
              </a:xfrm>
              <a:prstGeom prst="rect">
                <a:avLst/>
              </a:prstGeom>
              <a:ln>
                <a:noFill/>
              </a:ln>
              <a:effectLst>
                <a:outerShdw blurRad="190500" dist="38100" dir="8100000" algn="tr" rotWithShape="0">
                  <a:srgbClr val="6E553A">
                    <a:alpha val="65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1" name="Graphique 10" descr="Globe terrestre : Amériques">
                <a:extLst>
                  <a:ext uri="{FF2B5EF4-FFF2-40B4-BE49-F238E27FC236}">
                    <a16:creationId xmlns:a16="http://schemas.microsoft.com/office/drawing/2014/main" id="{6D22A2B9-DAA7-4533-B3A0-E9BE360D68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521110" y="1849034"/>
                <a:ext cx="671565" cy="671565"/>
              </a:xfrm>
              <a:prstGeom prst="rect">
                <a:avLst/>
              </a:prstGeom>
            </p:spPr>
          </p:pic>
          <p:grpSp>
            <p:nvGrpSpPr>
              <p:cNvPr id="14" name="Groupe 13">
                <a:extLst>
                  <a:ext uri="{FF2B5EF4-FFF2-40B4-BE49-F238E27FC236}">
                    <a16:creationId xmlns:a16="http://schemas.microsoft.com/office/drawing/2014/main" id="{C3395E6E-F43A-4006-97E9-B4A0B8831E00}"/>
                  </a:ext>
                </a:extLst>
              </p:cNvPr>
              <p:cNvGrpSpPr/>
              <p:nvPr/>
            </p:nvGrpSpPr>
            <p:grpSpPr>
              <a:xfrm>
                <a:off x="4932585" y="1849034"/>
                <a:ext cx="260090" cy="260089"/>
                <a:chOff x="6123942" y="2769962"/>
                <a:chExt cx="260090" cy="260089"/>
              </a:xfrm>
            </p:grpSpPr>
            <p:sp>
              <p:nvSpPr>
                <p:cNvPr id="32" name="Ellipse 31">
                  <a:extLst>
                    <a:ext uri="{FF2B5EF4-FFF2-40B4-BE49-F238E27FC236}">
                      <a16:creationId xmlns:a16="http://schemas.microsoft.com/office/drawing/2014/main" id="{EEB09D07-1F72-4A2F-AFC9-7374D4DF2939}"/>
                    </a:ext>
                  </a:extLst>
                </p:cNvPr>
                <p:cNvSpPr/>
                <p:nvPr/>
              </p:nvSpPr>
              <p:spPr>
                <a:xfrm>
                  <a:off x="6123942" y="2769962"/>
                  <a:ext cx="260090" cy="260089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pic>
              <p:nvPicPr>
                <p:cNvPr id="33" name="Picture 8">
                  <a:extLst>
                    <a:ext uri="{FF2B5EF4-FFF2-40B4-BE49-F238E27FC236}">
                      <a16:creationId xmlns:a16="http://schemas.microsoft.com/office/drawing/2014/main" id="{35DDAE3E-54F3-430B-9504-DCC54C84C5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bright="-40000" contrast="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84048" y="2841614"/>
                  <a:ext cx="139878" cy="139160"/>
                </a:xfrm>
                <a:prstGeom prst="rect">
                  <a:avLst/>
                </a:prstGeom>
                <a:ln w="12700">
                  <a:noFill/>
                </a:ln>
              </p:spPr>
            </p:pic>
          </p:grpSp>
        </p:grpSp>
      </p:grpSp>
      <p:grpSp>
        <p:nvGrpSpPr>
          <p:cNvPr id="50" name="!!Groupe 49">
            <a:extLst>
              <a:ext uri="{FF2B5EF4-FFF2-40B4-BE49-F238E27FC236}">
                <a16:creationId xmlns:a16="http://schemas.microsoft.com/office/drawing/2014/main" id="{FF6576BF-F71B-4749-BF05-3A35132A9652}"/>
              </a:ext>
            </a:extLst>
          </p:cNvPr>
          <p:cNvGrpSpPr/>
          <p:nvPr/>
        </p:nvGrpSpPr>
        <p:grpSpPr>
          <a:xfrm>
            <a:off x="8329678" y="7052551"/>
            <a:ext cx="2573753" cy="4315936"/>
            <a:chOff x="8329678" y="1886191"/>
            <a:chExt cx="2573753" cy="4315936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68699234-D79B-4FBD-9A47-E386AFB0E6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29678" y="2252538"/>
              <a:ext cx="2573752" cy="2573752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911F7E8-AE79-42F3-99D9-E5F6BEB70126}"/>
                </a:ext>
              </a:extLst>
            </p:cNvPr>
            <p:cNvSpPr/>
            <p:nvPr/>
          </p:nvSpPr>
          <p:spPr>
            <a:xfrm>
              <a:off x="9234695" y="1886191"/>
              <a:ext cx="763718" cy="763718"/>
            </a:xfrm>
            <a:prstGeom prst="rect">
              <a:avLst/>
            </a:prstGeom>
            <a:ln>
              <a:noFill/>
            </a:ln>
            <a:effectLst>
              <a:outerShdw blurRad="190500" dist="38100" dir="8100000" algn="tr" rotWithShape="0">
                <a:srgbClr val="6E553A">
                  <a:alpha val="6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A119A485-0B08-43B6-A822-8C187D097BB9}"/>
                </a:ext>
              </a:extLst>
            </p:cNvPr>
            <p:cNvSpPr txBox="1"/>
            <p:nvPr/>
          </p:nvSpPr>
          <p:spPr>
            <a:xfrm>
              <a:off x="8329678" y="5032576"/>
              <a:ext cx="2573753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58585A"/>
                  </a:solidFill>
                </a:rPr>
                <a:t>Solid partnerships </a:t>
              </a:r>
              <a:r>
                <a:rPr lang="en-GB" sz="1400" dirty="0">
                  <a:solidFill>
                    <a:srgbClr val="58585A"/>
                  </a:solidFill>
                </a:rPr>
                <a:t>with our African suppliers and local investment in developing communities related</a:t>
              </a:r>
            </a:p>
            <a:p>
              <a:pPr algn="ctr"/>
              <a:r>
                <a:rPr lang="en-GB" sz="1400" dirty="0">
                  <a:solidFill>
                    <a:srgbClr val="58585A"/>
                  </a:solidFill>
                </a:rPr>
                <a:t>to </a:t>
              </a:r>
              <a:r>
                <a:rPr lang="en-GB" sz="1400" b="1" dirty="0">
                  <a:solidFill>
                    <a:srgbClr val="58585A"/>
                  </a:solidFill>
                </a:rPr>
                <a:t>GUM ACACIA.</a:t>
              </a:r>
              <a:endParaRPr lang="en-GB" b="1" dirty="0"/>
            </a:p>
          </p:txBody>
        </p:sp>
        <p:pic>
          <p:nvPicPr>
            <p:cNvPr id="36" name="Graphique 35">
              <a:extLst>
                <a:ext uri="{FF2B5EF4-FFF2-40B4-BE49-F238E27FC236}">
                  <a16:creationId xmlns:a16="http://schemas.microsoft.com/office/drawing/2014/main" id="{B1CB8C49-3C79-4E62-B1AA-FDED0C81F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282943" y="2179394"/>
              <a:ext cx="667221" cy="403019"/>
            </a:xfrm>
            <a:prstGeom prst="rect">
              <a:avLst/>
            </a:prstGeom>
          </p:spPr>
        </p:pic>
        <p:pic>
          <p:nvPicPr>
            <p:cNvPr id="48" name="Graphique 47" descr="Engrenage">
              <a:extLst>
                <a:ext uri="{FF2B5EF4-FFF2-40B4-BE49-F238E27FC236}">
                  <a16:creationId xmlns:a16="http://schemas.microsoft.com/office/drawing/2014/main" id="{9F2D7A2B-2E49-4337-A718-BD8A7C10F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455950" y="1907488"/>
              <a:ext cx="321206" cy="321204"/>
            </a:xfrm>
            <a:prstGeom prst="rect">
              <a:avLst/>
            </a:prstGeom>
          </p:spPr>
        </p:pic>
      </p:grpSp>
      <p:sp>
        <p:nvSpPr>
          <p:cNvPr id="27" name="!!ZoneTexte 37">
            <a:extLst>
              <a:ext uri="{FF2B5EF4-FFF2-40B4-BE49-F238E27FC236}">
                <a16:creationId xmlns:a16="http://schemas.microsoft.com/office/drawing/2014/main" id="{69FE25D0-4A40-4E1B-B380-6285894DC42C}"/>
              </a:ext>
            </a:extLst>
          </p:cNvPr>
          <p:cNvSpPr txBox="1"/>
          <p:nvPr/>
        </p:nvSpPr>
        <p:spPr>
          <a:xfrm>
            <a:off x="0" y="-1059831"/>
            <a:ext cx="121919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00" b="1" cap="all" dirty="0">
                <a:solidFill>
                  <a:schemeClr val="accent3"/>
                </a:solidFill>
              </a:rPr>
              <a:t>Conclusion</a:t>
            </a:r>
            <a:endParaRPr lang="en-GB" sz="5000" b="1" cap="all" dirty="0">
              <a:solidFill>
                <a:schemeClr val="accent3"/>
              </a:solidFill>
            </a:endParaRPr>
          </a:p>
        </p:txBody>
      </p: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85C8F2FD-AC11-4DBC-BDFD-2D81D94C4A85}"/>
              </a:ext>
            </a:extLst>
          </p:cNvPr>
          <p:cNvGrpSpPr/>
          <p:nvPr/>
        </p:nvGrpSpPr>
        <p:grpSpPr>
          <a:xfrm>
            <a:off x="8592377" y="3119880"/>
            <a:ext cx="971310" cy="971310"/>
            <a:chOff x="2418166" y="2392306"/>
            <a:chExt cx="971310" cy="971310"/>
          </a:xfrm>
          <a:effectLst>
            <a:outerShdw blurRad="190500" dist="38100" dir="8100000" algn="tr" rotWithShape="0">
              <a:prstClr val="black">
                <a:alpha val="30000"/>
              </a:prstClr>
            </a:outerShdw>
          </a:effectLst>
        </p:grpSpPr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7A0CD3F2-D2A5-4032-B723-0B3B141FF0B9}"/>
                </a:ext>
              </a:extLst>
            </p:cNvPr>
            <p:cNvSpPr/>
            <p:nvPr/>
          </p:nvSpPr>
          <p:spPr>
            <a:xfrm>
              <a:off x="2418166" y="2392306"/>
              <a:ext cx="971310" cy="97131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42" name="Groupe 41">
              <a:extLst>
                <a:ext uri="{FF2B5EF4-FFF2-40B4-BE49-F238E27FC236}">
                  <a16:creationId xmlns:a16="http://schemas.microsoft.com/office/drawing/2014/main" id="{7C67FAC6-C43A-47AA-B7BC-AC4F5111B80A}"/>
                </a:ext>
              </a:extLst>
            </p:cNvPr>
            <p:cNvGrpSpPr/>
            <p:nvPr/>
          </p:nvGrpSpPr>
          <p:grpSpPr>
            <a:xfrm>
              <a:off x="2634017" y="2577755"/>
              <a:ext cx="588187" cy="561777"/>
              <a:chOff x="3724977" y="2662902"/>
              <a:chExt cx="1697069" cy="1620869"/>
            </a:xfrm>
          </p:grpSpPr>
          <p:sp>
            <p:nvSpPr>
              <p:cNvPr id="34" name="Graphique 23">
                <a:extLst>
                  <a:ext uri="{FF2B5EF4-FFF2-40B4-BE49-F238E27FC236}">
                    <a16:creationId xmlns:a16="http://schemas.microsoft.com/office/drawing/2014/main" id="{5D31BEF0-8013-402D-B022-DF048F4B0941}"/>
                  </a:ext>
                </a:extLst>
              </p:cNvPr>
              <p:cNvSpPr/>
              <p:nvPr/>
            </p:nvSpPr>
            <p:spPr>
              <a:xfrm>
                <a:off x="3748694" y="3165346"/>
                <a:ext cx="1673352" cy="1118425"/>
              </a:xfrm>
              <a:custGeom>
                <a:avLst/>
                <a:gdLst>
                  <a:gd name="connsiteX0" fmla="*/ 1673352 w 1673352"/>
                  <a:gd name="connsiteY0" fmla="*/ 491681 h 1118425"/>
                  <a:gd name="connsiteX1" fmla="*/ 1673352 w 1673352"/>
                  <a:gd name="connsiteY1" fmla="*/ 1091565 h 1118425"/>
                  <a:gd name="connsiteX2" fmla="*/ 1646491 w 1673352"/>
                  <a:gd name="connsiteY2" fmla="*/ 1118426 h 1118425"/>
                  <a:gd name="connsiteX3" fmla="*/ 1336834 w 1673352"/>
                  <a:gd name="connsiteY3" fmla="*/ 1118426 h 1118425"/>
                  <a:gd name="connsiteX4" fmla="*/ 1309973 w 1673352"/>
                  <a:gd name="connsiteY4" fmla="*/ 1091565 h 1118425"/>
                  <a:gd name="connsiteX5" fmla="*/ 1309973 w 1673352"/>
                  <a:gd name="connsiteY5" fmla="*/ 533686 h 1118425"/>
                  <a:gd name="connsiteX6" fmla="*/ 1125950 w 1673352"/>
                  <a:gd name="connsiteY6" fmla="*/ 286607 h 1118425"/>
                  <a:gd name="connsiteX7" fmla="*/ 939546 w 1673352"/>
                  <a:gd name="connsiteY7" fmla="*/ 419481 h 1118425"/>
                  <a:gd name="connsiteX8" fmla="*/ 927545 w 1673352"/>
                  <a:gd name="connsiteY8" fmla="*/ 508064 h 1118425"/>
                  <a:gd name="connsiteX9" fmla="*/ 927545 w 1673352"/>
                  <a:gd name="connsiteY9" fmla="*/ 1091565 h 1118425"/>
                  <a:gd name="connsiteX10" fmla="*/ 900684 w 1673352"/>
                  <a:gd name="connsiteY10" fmla="*/ 1118426 h 1118425"/>
                  <a:gd name="connsiteX11" fmla="*/ 591122 w 1673352"/>
                  <a:gd name="connsiteY11" fmla="*/ 1118426 h 1118425"/>
                  <a:gd name="connsiteX12" fmla="*/ 564261 w 1673352"/>
                  <a:gd name="connsiteY12" fmla="*/ 1091565 h 1118425"/>
                  <a:gd name="connsiteX13" fmla="*/ 564928 w 1673352"/>
                  <a:gd name="connsiteY13" fmla="*/ 52768 h 1118425"/>
                  <a:gd name="connsiteX14" fmla="*/ 591788 w 1673352"/>
                  <a:gd name="connsiteY14" fmla="*/ 25622 h 1118425"/>
                  <a:gd name="connsiteX15" fmla="*/ 900779 w 1673352"/>
                  <a:gd name="connsiteY15" fmla="*/ 25622 h 1118425"/>
                  <a:gd name="connsiteX16" fmla="*/ 927640 w 1673352"/>
                  <a:gd name="connsiteY16" fmla="*/ 52483 h 1118425"/>
                  <a:gd name="connsiteX17" fmla="*/ 927640 w 1673352"/>
                  <a:gd name="connsiteY17" fmla="*/ 180499 h 1118425"/>
                  <a:gd name="connsiteX18" fmla="*/ 925259 w 1673352"/>
                  <a:gd name="connsiteY18" fmla="*/ 184118 h 1118425"/>
                  <a:gd name="connsiteX19" fmla="*/ 927640 w 1673352"/>
                  <a:gd name="connsiteY19" fmla="*/ 184118 h 1118425"/>
                  <a:gd name="connsiteX20" fmla="*/ 927640 w 1673352"/>
                  <a:gd name="connsiteY20" fmla="*/ 180499 h 1118425"/>
                  <a:gd name="connsiteX21" fmla="*/ 1255109 w 1673352"/>
                  <a:gd name="connsiteY21" fmla="*/ 0 h 1118425"/>
                  <a:gd name="connsiteX22" fmla="*/ 1673352 w 1673352"/>
                  <a:gd name="connsiteY22" fmla="*/ 491681 h 1118425"/>
                  <a:gd name="connsiteX23" fmla="*/ 1673352 w 1673352"/>
                  <a:gd name="connsiteY23" fmla="*/ 491681 h 1118425"/>
                  <a:gd name="connsiteX24" fmla="*/ 26860 w 1673352"/>
                  <a:gd name="connsiteY24" fmla="*/ 1118426 h 1118425"/>
                  <a:gd name="connsiteX25" fmla="*/ 336423 w 1673352"/>
                  <a:gd name="connsiteY25" fmla="*/ 1118426 h 1118425"/>
                  <a:gd name="connsiteX26" fmla="*/ 363284 w 1673352"/>
                  <a:gd name="connsiteY26" fmla="*/ 1091565 h 1118425"/>
                  <a:gd name="connsiteX27" fmla="*/ 363284 w 1673352"/>
                  <a:gd name="connsiteY27" fmla="*/ 52388 h 1118425"/>
                  <a:gd name="connsiteX28" fmla="*/ 336423 w 1673352"/>
                  <a:gd name="connsiteY28" fmla="*/ 25527 h 1118425"/>
                  <a:gd name="connsiteX29" fmla="*/ 26860 w 1673352"/>
                  <a:gd name="connsiteY29" fmla="*/ 25527 h 1118425"/>
                  <a:gd name="connsiteX30" fmla="*/ 0 w 1673352"/>
                  <a:gd name="connsiteY30" fmla="*/ 52388 h 1118425"/>
                  <a:gd name="connsiteX31" fmla="*/ 0 w 1673352"/>
                  <a:gd name="connsiteY31" fmla="*/ 1091565 h 1118425"/>
                  <a:gd name="connsiteX32" fmla="*/ 26860 w 1673352"/>
                  <a:gd name="connsiteY32" fmla="*/ 1118426 h 1118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673352" h="1118425">
                    <a:moveTo>
                      <a:pt x="1673352" y="491681"/>
                    </a:moveTo>
                    <a:lnTo>
                      <a:pt x="1673352" y="1091565"/>
                    </a:lnTo>
                    <a:cubicBezTo>
                      <a:pt x="1673352" y="1106424"/>
                      <a:pt x="1661350" y="1118426"/>
                      <a:pt x="1646491" y="1118426"/>
                    </a:cubicBezTo>
                    <a:lnTo>
                      <a:pt x="1336834" y="1118426"/>
                    </a:lnTo>
                    <a:cubicBezTo>
                      <a:pt x="1321975" y="1118426"/>
                      <a:pt x="1309973" y="1106424"/>
                      <a:pt x="1309973" y="1091565"/>
                    </a:cubicBezTo>
                    <a:lnTo>
                      <a:pt x="1309973" y="533686"/>
                    </a:lnTo>
                    <a:cubicBezTo>
                      <a:pt x="1309973" y="386906"/>
                      <a:pt x="1257491" y="286607"/>
                      <a:pt x="1125950" y="286607"/>
                    </a:cubicBezTo>
                    <a:cubicBezTo>
                      <a:pt x="1025557" y="286607"/>
                      <a:pt x="965930" y="354140"/>
                      <a:pt x="939546" y="419481"/>
                    </a:cubicBezTo>
                    <a:cubicBezTo>
                      <a:pt x="930021" y="442817"/>
                      <a:pt x="927545" y="475298"/>
                      <a:pt x="927545" y="508064"/>
                    </a:cubicBezTo>
                    <a:lnTo>
                      <a:pt x="927545" y="1091565"/>
                    </a:lnTo>
                    <a:cubicBezTo>
                      <a:pt x="927545" y="1106424"/>
                      <a:pt x="915543" y="1118426"/>
                      <a:pt x="900684" y="1118426"/>
                    </a:cubicBezTo>
                    <a:lnTo>
                      <a:pt x="591122" y="1118426"/>
                    </a:lnTo>
                    <a:cubicBezTo>
                      <a:pt x="576263" y="1118426"/>
                      <a:pt x="564261" y="1106424"/>
                      <a:pt x="564261" y="1091565"/>
                    </a:cubicBezTo>
                    <a:cubicBezTo>
                      <a:pt x="564928" y="942975"/>
                      <a:pt x="568071" y="222123"/>
                      <a:pt x="564928" y="52768"/>
                    </a:cubicBezTo>
                    <a:cubicBezTo>
                      <a:pt x="564642" y="37719"/>
                      <a:pt x="576739" y="25622"/>
                      <a:pt x="591788" y="25622"/>
                    </a:cubicBezTo>
                    <a:lnTo>
                      <a:pt x="900779" y="25622"/>
                    </a:lnTo>
                    <a:cubicBezTo>
                      <a:pt x="915638" y="25622"/>
                      <a:pt x="927640" y="37624"/>
                      <a:pt x="927640" y="52483"/>
                    </a:cubicBezTo>
                    <a:lnTo>
                      <a:pt x="927640" y="180499"/>
                    </a:lnTo>
                    <a:cubicBezTo>
                      <a:pt x="926878" y="181737"/>
                      <a:pt x="925925" y="182880"/>
                      <a:pt x="925259" y="184118"/>
                    </a:cubicBezTo>
                    <a:lnTo>
                      <a:pt x="927640" y="184118"/>
                    </a:lnTo>
                    <a:lnTo>
                      <a:pt x="927640" y="180499"/>
                    </a:lnTo>
                    <a:cubicBezTo>
                      <a:pt x="975932" y="106204"/>
                      <a:pt x="1062038" y="0"/>
                      <a:pt x="1255109" y="0"/>
                    </a:cubicBezTo>
                    <a:cubicBezTo>
                      <a:pt x="1494092" y="-95"/>
                      <a:pt x="1673352" y="156115"/>
                      <a:pt x="1673352" y="491681"/>
                    </a:cubicBezTo>
                    <a:lnTo>
                      <a:pt x="1673352" y="491681"/>
                    </a:lnTo>
                    <a:close/>
                    <a:moveTo>
                      <a:pt x="26860" y="1118426"/>
                    </a:moveTo>
                    <a:lnTo>
                      <a:pt x="336423" y="1118426"/>
                    </a:lnTo>
                    <a:cubicBezTo>
                      <a:pt x="351282" y="1118426"/>
                      <a:pt x="363284" y="1106424"/>
                      <a:pt x="363284" y="1091565"/>
                    </a:cubicBezTo>
                    <a:lnTo>
                      <a:pt x="363284" y="52388"/>
                    </a:lnTo>
                    <a:cubicBezTo>
                      <a:pt x="363284" y="37529"/>
                      <a:pt x="351282" y="25527"/>
                      <a:pt x="336423" y="25527"/>
                    </a:cubicBezTo>
                    <a:lnTo>
                      <a:pt x="26860" y="25527"/>
                    </a:lnTo>
                    <a:cubicBezTo>
                      <a:pt x="12002" y="25527"/>
                      <a:pt x="0" y="37529"/>
                      <a:pt x="0" y="52388"/>
                    </a:cubicBezTo>
                    <a:lnTo>
                      <a:pt x="0" y="1091565"/>
                    </a:lnTo>
                    <a:cubicBezTo>
                      <a:pt x="0" y="1106424"/>
                      <a:pt x="12002" y="1118426"/>
                      <a:pt x="26860" y="1118426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5" name="Graphique 23">
                <a:extLst>
                  <a:ext uri="{FF2B5EF4-FFF2-40B4-BE49-F238E27FC236}">
                    <a16:creationId xmlns:a16="http://schemas.microsoft.com/office/drawing/2014/main" id="{0094D323-7028-465C-9C4E-EDD9CE17F7F5}"/>
                  </a:ext>
                </a:extLst>
              </p:cNvPr>
              <p:cNvSpPr/>
              <p:nvPr/>
            </p:nvSpPr>
            <p:spPr>
              <a:xfrm>
                <a:off x="3724977" y="2662902"/>
                <a:ext cx="389001" cy="389001"/>
              </a:xfrm>
              <a:custGeom>
                <a:avLst/>
                <a:gdLst>
                  <a:gd name="connsiteX0" fmla="*/ 389001 w 389001"/>
                  <a:gd name="connsiteY0" fmla="*/ 194500 h 389001"/>
                  <a:gd name="connsiteX1" fmla="*/ 194500 w 389001"/>
                  <a:gd name="connsiteY1" fmla="*/ 389001 h 389001"/>
                  <a:gd name="connsiteX2" fmla="*/ 0 w 389001"/>
                  <a:gd name="connsiteY2" fmla="*/ 194500 h 389001"/>
                  <a:gd name="connsiteX3" fmla="*/ 194500 w 389001"/>
                  <a:gd name="connsiteY3" fmla="*/ 0 h 389001"/>
                  <a:gd name="connsiteX4" fmla="*/ 389001 w 389001"/>
                  <a:gd name="connsiteY4" fmla="*/ 194500 h 389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9001" h="389001">
                    <a:moveTo>
                      <a:pt x="389001" y="194500"/>
                    </a:moveTo>
                    <a:cubicBezTo>
                      <a:pt x="389001" y="301920"/>
                      <a:pt x="301920" y="389001"/>
                      <a:pt x="194500" y="389001"/>
                    </a:cubicBezTo>
                    <a:cubicBezTo>
                      <a:pt x="87081" y="389001"/>
                      <a:pt x="0" y="301920"/>
                      <a:pt x="0" y="194500"/>
                    </a:cubicBezTo>
                    <a:cubicBezTo>
                      <a:pt x="0" y="87081"/>
                      <a:pt x="87081" y="0"/>
                      <a:pt x="194500" y="0"/>
                    </a:cubicBezTo>
                    <a:cubicBezTo>
                      <a:pt x="301920" y="0"/>
                      <a:pt x="389001" y="87081"/>
                      <a:pt x="389001" y="19450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grpSp>
        <p:nvGrpSpPr>
          <p:cNvPr id="61" name="Groupe 60">
            <a:extLst>
              <a:ext uri="{FF2B5EF4-FFF2-40B4-BE49-F238E27FC236}">
                <a16:creationId xmlns:a16="http://schemas.microsoft.com/office/drawing/2014/main" id="{F146758D-B11F-4CB7-A518-B85F840E43A5}"/>
              </a:ext>
            </a:extLst>
          </p:cNvPr>
          <p:cNvGrpSpPr/>
          <p:nvPr/>
        </p:nvGrpSpPr>
        <p:grpSpPr>
          <a:xfrm>
            <a:off x="10105146" y="3119880"/>
            <a:ext cx="971310" cy="971310"/>
            <a:chOff x="3752707" y="2392306"/>
            <a:chExt cx="971310" cy="971310"/>
          </a:xfrm>
          <a:effectLst>
            <a:outerShdw blurRad="190500" dist="38100" dir="8100000" algn="tr" rotWithShape="0">
              <a:prstClr val="black">
                <a:alpha val="30000"/>
              </a:prstClr>
            </a:outerShdw>
          </a:effectLst>
        </p:grpSpPr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DF8C7938-03FD-4E3D-83B8-82AFA9C51330}"/>
                </a:ext>
              </a:extLst>
            </p:cNvPr>
            <p:cNvSpPr/>
            <p:nvPr/>
          </p:nvSpPr>
          <p:spPr>
            <a:xfrm>
              <a:off x="3752707" y="2392306"/>
              <a:ext cx="971310" cy="97131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Graphique 54">
              <a:extLst>
                <a:ext uri="{FF2B5EF4-FFF2-40B4-BE49-F238E27FC236}">
                  <a16:creationId xmlns:a16="http://schemas.microsoft.com/office/drawing/2014/main" id="{935D7188-F883-4FDA-9896-847721E74D18}"/>
                </a:ext>
              </a:extLst>
            </p:cNvPr>
            <p:cNvSpPr/>
            <p:nvPr/>
          </p:nvSpPr>
          <p:spPr>
            <a:xfrm>
              <a:off x="3949246" y="2605119"/>
              <a:ext cx="578231" cy="578231"/>
            </a:xfrm>
            <a:custGeom>
              <a:avLst/>
              <a:gdLst>
                <a:gd name="connsiteX0" fmla="*/ 1535621 w 2012441"/>
                <a:gd name="connsiteY0" fmla="*/ 370523 h 2012441"/>
                <a:gd name="connsiteX1" fmla="*/ 1417320 w 2012441"/>
                <a:gd name="connsiteY1" fmla="*/ 488823 h 2012441"/>
                <a:gd name="connsiteX2" fmla="*/ 1535621 w 2012441"/>
                <a:gd name="connsiteY2" fmla="*/ 607124 h 2012441"/>
                <a:gd name="connsiteX3" fmla="*/ 1653921 w 2012441"/>
                <a:gd name="connsiteY3" fmla="*/ 488823 h 2012441"/>
                <a:gd name="connsiteX4" fmla="*/ 1535621 w 2012441"/>
                <a:gd name="connsiteY4" fmla="*/ 370523 h 2012441"/>
                <a:gd name="connsiteX5" fmla="*/ 1009650 w 2012441"/>
                <a:gd name="connsiteY5" fmla="*/ 522256 h 2012441"/>
                <a:gd name="connsiteX6" fmla="*/ 512636 w 2012441"/>
                <a:gd name="connsiteY6" fmla="*/ 1019270 h 2012441"/>
                <a:gd name="connsiteX7" fmla="*/ 1009650 w 2012441"/>
                <a:gd name="connsiteY7" fmla="*/ 1516285 h 2012441"/>
                <a:gd name="connsiteX8" fmla="*/ 1506569 w 2012441"/>
                <a:gd name="connsiteY8" fmla="*/ 1019270 h 2012441"/>
                <a:gd name="connsiteX9" fmla="*/ 1009650 w 2012441"/>
                <a:gd name="connsiteY9" fmla="*/ 522256 h 2012441"/>
                <a:gd name="connsiteX10" fmla="*/ 1009650 w 2012441"/>
                <a:gd name="connsiteY10" fmla="*/ 1337501 h 2012441"/>
                <a:gd name="connsiteX11" fmla="*/ 691325 w 2012441"/>
                <a:gd name="connsiteY11" fmla="*/ 1019175 h 2012441"/>
                <a:gd name="connsiteX12" fmla="*/ 1009650 w 2012441"/>
                <a:gd name="connsiteY12" fmla="*/ 700850 h 2012441"/>
                <a:gd name="connsiteX13" fmla="*/ 1327976 w 2012441"/>
                <a:gd name="connsiteY13" fmla="*/ 1019175 h 2012441"/>
                <a:gd name="connsiteX14" fmla="*/ 1009650 w 2012441"/>
                <a:gd name="connsiteY14" fmla="*/ 1337501 h 2012441"/>
                <a:gd name="connsiteX15" fmla="*/ 2012442 w 2012441"/>
                <a:gd name="connsiteY15" fmla="*/ 606171 h 2012441"/>
                <a:gd name="connsiteX16" fmla="*/ 1406176 w 2012441"/>
                <a:gd name="connsiteY16" fmla="*/ 0 h 2012441"/>
                <a:gd name="connsiteX17" fmla="*/ 606171 w 2012441"/>
                <a:gd name="connsiteY17" fmla="*/ 0 h 2012441"/>
                <a:gd name="connsiteX18" fmla="*/ 0 w 2012441"/>
                <a:gd name="connsiteY18" fmla="*/ 606171 h 2012441"/>
                <a:gd name="connsiteX19" fmla="*/ 0 w 2012441"/>
                <a:gd name="connsiteY19" fmla="*/ 1406271 h 2012441"/>
                <a:gd name="connsiteX20" fmla="*/ 606171 w 2012441"/>
                <a:gd name="connsiteY20" fmla="*/ 2012442 h 2012441"/>
                <a:gd name="connsiteX21" fmla="*/ 1406176 w 2012441"/>
                <a:gd name="connsiteY21" fmla="*/ 2012442 h 2012441"/>
                <a:gd name="connsiteX22" fmla="*/ 2012347 w 2012441"/>
                <a:gd name="connsiteY22" fmla="*/ 1406271 h 2012441"/>
                <a:gd name="connsiteX23" fmla="*/ 2012347 w 2012441"/>
                <a:gd name="connsiteY23" fmla="*/ 606171 h 2012441"/>
                <a:gd name="connsiteX24" fmla="*/ 1822514 w 2012441"/>
                <a:gd name="connsiteY24" fmla="*/ 1406271 h 2012441"/>
                <a:gd name="connsiteX25" fmla="*/ 1406176 w 2012441"/>
                <a:gd name="connsiteY25" fmla="*/ 1822609 h 2012441"/>
                <a:gd name="connsiteX26" fmla="*/ 606171 w 2012441"/>
                <a:gd name="connsiteY26" fmla="*/ 1822609 h 2012441"/>
                <a:gd name="connsiteX27" fmla="*/ 189833 w 2012441"/>
                <a:gd name="connsiteY27" fmla="*/ 1406271 h 2012441"/>
                <a:gd name="connsiteX28" fmla="*/ 189833 w 2012441"/>
                <a:gd name="connsiteY28" fmla="*/ 606171 h 2012441"/>
                <a:gd name="connsiteX29" fmla="*/ 606171 w 2012441"/>
                <a:gd name="connsiteY29" fmla="*/ 189833 h 2012441"/>
                <a:gd name="connsiteX30" fmla="*/ 1406176 w 2012441"/>
                <a:gd name="connsiteY30" fmla="*/ 189833 h 2012441"/>
                <a:gd name="connsiteX31" fmla="*/ 1822514 w 2012441"/>
                <a:gd name="connsiteY31" fmla="*/ 606171 h 2012441"/>
                <a:gd name="connsiteX32" fmla="*/ 1822514 w 2012441"/>
                <a:gd name="connsiteY32" fmla="*/ 1406271 h 2012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012441" h="2012441">
                  <a:moveTo>
                    <a:pt x="1535621" y="370523"/>
                  </a:moveTo>
                  <a:cubicBezTo>
                    <a:pt x="1470279" y="370523"/>
                    <a:pt x="1417320" y="423482"/>
                    <a:pt x="1417320" y="488823"/>
                  </a:cubicBezTo>
                  <a:cubicBezTo>
                    <a:pt x="1417320" y="554165"/>
                    <a:pt x="1470279" y="607124"/>
                    <a:pt x="1535621" y="607124"/>
                  </a:cubicBezTo>
                  <a:cubicBezTo>
                    <a:pt x="1600962" y="607124"/>
                    <a:pt x="1653921" y="554165"/>
                    <a:pt x="1653921" y="488823"/>
                  </a:cubicBezTo>
                  <a:cubicBezTo>
                    <a:pt x="1653921" y="423482"/>
                    <a:pt x="1600962" y="370523"/>
                    <a:pt x="1535621" y="370523"/>
                  </a:cubicBezTo>
                  <a:close/>
                  <a:moveTo>
                    <a:pt x="1009650" y="522256"/>
                  </a:moveTo>
                  <a:cubicBezTo>
                    <a:pt x="735616" y="522256"/>
                    <a:pt x="512636" y="745236"/>
                    <a:pt x="512636" y="1019270"/>
                  </a:cubicBezTo>
                  <a:cubicBezTo>
                    <a:pt x="512636" y="1293305"/>
                    <a:pt x="735616" y="1516285"/>
                    <a:pt x="1009650" y="1516285"/>
                  </a:cubicBezTo>
                  <a:cubicBezTo>
                    <a:pt x="1283684" y="1516285"/>
                    <a:pt x="1506569" y="1293305"/>
                    <a:pt x="1506569" y="1019270"/>
                  </a:cubicBezTo>
                  <a:cubicBezTo>
                    <a:pt x="1506569" y="745141"/>
                    <a:pt x="1283684" y="522256"/>
                    <a:pt x="1009650" y="522256"/>
                  </a:cubicBezTo>
                  <a:close/>
                  <a:moveTo>
                    <a:pt x="1009650" y="1337501"/>
                  </a:moveTo>
                  <a:cubicBezTo>
                    <a:pt x="834104" y="1337501"/>
                    <a:pt x="691325" y="1194721"/>
                    <a:pt x="691325" y="1019175"/>
                  </a:cubicBezTo>
                  <a:cubicBezTo>
                    <a:pt x="691325" y="843629"/>
                    <a:pt x="834104" y="700850"/>
                    <a:pt x="1009650" y="700850"/>
                  </a:cubicBezTo>
                  <a:cubicBezTo>
                    <a:pt x="1185196" y="700850"/>
                    <a:pt x="1327976" y="843629"/>
                    <a:pt x="1327976" y="1019175"/>
                  </a:cubicBezTo>
                  <a:cubicBezTo>
                    <a:pt x="1327976" y="1194721"/>
                    <a:pt x="1185196" y="1337501"/>
                    <a:pt x="1009650" y="1337501"/>
                  </a:cubicBezTo>
                  <a:close/>
                  <a:moveTo>
                    <a:pt x="2012442" y="606171"/>
                  </a:moveTo>
                  <a:cubicBezTo>
                    <a:pt x="2012442" y="271367"/>
                    <a:pt x="1740980" y="0"/>
                    <a:pt x="1406176" y="0"/>
                  </a:cubicBezTo>
                  <a:lnTo>
                    <a:pt x="606171" y="0"/>
                  </a:lnTo>
                  <a:cubicBezTo>
                    <a:pt x="271367" y="0"/>
                    <a:pt x="0" y="271367"/>
                    <a:pt x="0" y="606171"/>
                  </a:cubicBezTo>
                  <a:lnTo>
                    <a:pt x="0" y="1406271"/>
                  </a:lnTo>
                  <a:cubicBezTo>
                    <a:pt x="0" y="1741075"/>
                    <a:pt x="271367" y="2012442"/>
                    <a:pt x="606171" y="2012442"/>
                  </a:cubicBezTo>
                  <a:lnTo>
                    <a:pt x="1406176" y="2012442"/>
                  </a:lnTo>
                  <a:cubicBezTo>
                    <a:pt x="1740980" y="2012442"/>
                    <a:pt x="2012347" y="1741075"/>
                    <a:pt x="2012347" y="1406271"/>
                  </a:cubicBezTo>
                  <a:lnTo>
                    <a:pt x="2012347" y="606171"/>
                  </a:lnTo>
                  <a:close/>
                  <a:moveTo>
                    <a:pt x="1822514" y="1406271"/>
                  </a:moveTo>
                  <a:cubicBezTo>
                    <a:pt x="1822514" y="1636205"/>
                    <a:pt x="1636109" y="1822609"/>
                    <a:pt x="1406176" y="1822609"/>
                  </a:cubicBezTo>
                  <a:lnTo>
                    <a:pt x="606171" y="1822609"/>
                  </a:lnTo>
                  <a:cubicBezTo>
                    <a:pt x="376238" y="1822609"/>
                    <a:pt x="189833" y="1636205"/>
                    <a:pt x="189833" y="1406271"/>
                  </a:cubicBezTo>
                  <a:lnTo>
                    <a:pt x="189833" y="606171"/>
                  </a:lnTo>
                  <a:cubicBezTo>
                    <a:pt x="189833" y="376238"/>
                    <a:pt x="376238" y="189833"/>
                    <a:pt x="606171" y="189833"/>
                  </a:cubicBezTo>
                  <a:lnTo>
                    <a:pt x="1406176" y="189833"/>
                  </a:lnTo>
                  <a:cubicBezTo>
                    <a:pt x="1636109" y="189833"/>
                    <a:pt x="1822514" y="376238"/>
                    <a:pt x="1822514" y="606171"/>
                  </a:cubicBezTo>
                  <a:lnTo>
                    <a:pt x="1822514" y="1406271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58" name="ZoneTexte 57">
            <a:extLst>
              <a:ext uri="{FF2B5EF4-FFF2-40B4-BE49-F238E27FC236}">
                <a16:creationId xmlns:a16="http://schemas.microsoft.com/office/drawing/2014/main" id="{8BDBF81F-7249-444C-8D75-248055752F61}"/>
              </a:ext>
            </a:extLst>
          </p:cNvPr>
          <p:cNvSpPr txBox="1"/>
          <p:nvPr/>
        </p:nvSpPr>
        <p:spPr>
          <a:xfrm>
            <a:off x="8354615" y="4241866"/>
            <a:ext cx="14468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tx2"/>
                </a:solidFill>
              </a:rPr>
              <a:t>Alland&amp;Robert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F92EF34C-6C58-4968-B9CB-C1DAA40E11D8}"/>
              </a:ext>
            </a:extLst>
          </p:cNvPr>
          <p:cNvSpPr txBox="1"/>
          <p:nvPr/>
        </p:nvSpPr>
        <p:spPr>
          <a:xfrm>
            <a:off x="9867384" y="4241866"/>
            <a:ext cx="14468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tx2"/>
                </a:solidFill>
              </a:rPr>
              <a:t>@allandrobert</a:t>
            </a:r>
          </a:p>
        </p:txBody>
      </p:sp>
      <p:sp>
        <p:nvSpPr>
          <p:cNvPr id="62" name="Ellipse 61">
            <a:hlinkClick r:id="rId15" tooltip="LinkedIn"/>
            <a:extLst>
              <a:ext uri="{FF2B5EF4-FFF2-40B4-BE49-F238E27FC236}">
                <a16:creationId xmlns:a16="http://schemas.microsoft.com/office/drawing/2014/main" id="{D0D702F4-CFCE-48EB-A2B5-33CC32586085}"/>
              </a:ext>
            </a:extLst>
          </p:cNvPr>
          <p:cNvSpPr/>
          <p:nvPr/>
        </p:nvSpPr>
        <p:spPr>
          <a:xfrm>
            <a:off x="8623773" y="3145533"/>
            <a:ext cx="900954" cy="90095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Ellipse 63">
            <a:hlinkClick r:id="rId16" tooltip="Instagram"/>
            <a:extLst>
              <a:ext uri="{FF2B5EF4-FFF2-40B4-BE49-F238E27FC236}">
                <a16:creationId xmlns:a16="http://schemas.microsoft.com/office/drawing/2014/main" id="{09CBE776-F1C7-41B1-A95A-000B05F23465}"/>
              </a:ext>
            </a:extLst>
          </p:cNvPr>
          <p:cNvSpPr/>
          <p:nvPr/>
        </p:nvSpPr>
        <p:spPr>
          <a:xfrm>
            <a:off x="10121352" y="3145533"/>
            <a:ext cx="900954" cy="900954"/>
          </a:xfrm>
          <a:prstGeom prst="ellipse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66" name="Connecteur droit 65">
            <a:extLst>
              <a:ext uri="{FF2B5EF4-FFF2-40B4-BE49-F238E27FC236}">
                <a16:creationId xmlns:a16="http://schemas.microsoft.com/office/drawing/2014/main" id="{156EB1F7-A203-4968-B74B-63D8D5A456D6}"/>
              </a:ext>
            </a:extLst>
          </p:cNvPr>
          <p:cNvCxnSpPr/>
          <p:nvPr/>
        </p:nvCxnSpPr>
        <p:spPr>
          <a:xfrm>
            <a:off x="8666549" y="2760187"/>
            <a:ext cx="23135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!!ZoneTexte 37">
            <a:extLst>
              <a:ext uri="{FF2B5EF4-FFF2-40B4-BE49-F238E27FC236}">
                <a16:creationId xmlns:a16="http://schemas.microsoft.com/office/drawing/2014/main" id="{7CA76C2B-E901-4FD5-BE89-6932E6ACAE3C}"/>
              </a:ext>
            </a:extLst>
          </p:cNvPr>
          <p:cNvSpPr txBox="1"/>
          <p:nvPr/>
        </p:nvSpPr>
        <p:spPr>
          <a:xfrm>
            <a:off x="1043180" y="3312438"/>
            <a:ext cx="546214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800"/>
              </a:lnSpc>
            </a:pPr>
            <a:r>
              <a:rPr lang="en-GB" sz="6000" b="1" cap="all" dirty="0">
                <a:solidFill>
                  <a:schemeClr val="accent3"/>
                </a:solidFill>
              </a:rPr>
              <a:t>Thank you</a:t>
            </a:r>
          </a:p>
          <a:p>
            <a:pPr>
              <a:lnSpc>
                <a:spcPts val="5800"/>
              </a:lnSpc>
            </a:pPr>
            <a:r>
              <a:rPr lang="en-GB" sz="6000" b="1" cap="all" dirty="0">
                <a:solidFill>
                  <a:schemeClr val="accent3"/>
                </a:solidFill>
              </a:rPr>
              <a:t>for your</a:t>
            </a:r>
          </a:p>
          <a:p>
            <a:pPr>
              <a:lnSpc>
                <a:spcPts val="5800"/>
              </a:lnSpc>
            </a:pPr>
            <a:r>
              <a:rPr lang="en-GB" sz="6000" b="1" cap="all" dirty="0">
                <a:solidFill>
                  <a:schemeClr val="accent3"/>
                </a:solidFill>
              </a:rPr>
              <a:t>attention!</a:t>
            </a:r>
          </a:p>
        </p:txBody>
      </p:sp>
      <p:sp>
        <p:nvSpPr>
          <p:cNvPr id="67" name="ZoneTexte 66">
            <a:hlinkClick r:id="rId17"/>
            <a:extLst>
              <a:ext uri="{FF2B5EF4-FFF2-40B4-BE49-F238E27FC236}">
                <a16:creationId xmlns:a16="http://schemas.microsoft.com/office/drawing/2014/main" id="{7CAC93E5-3803-415D-B16D-B4C2601C3FE6}"/>
              </a:ext>
            </a:extLst>
          </p:cNvPr>
          <p:cNvSpPr txBox="1"/>
          <p:nvPr/>
        </p:nvSpPr>
        <p:spPr>
          <a:xfrm>
            <a:off x="354330" y="5897919"/>
            <a:ext cx="11487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dirty="0">
                <a:solidFill>
                  <a:srgbClr val="C00000"/>
                </a:solidFill>
              </a:rPr>
              <a:t>www.allandrobert.com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81D3C427-9CA0-40C3-A7B9-B52C7A13F977}"/>
              </a:ext>
            </a:extLst>
          </p:cNvPr>
          <p:cNvSpPr/>
          <p:nvPr/>
        </p:nvSpPr>
        <p:spPr>
          <a:xfrm>
            <a:off x="998716" y="860318"/>
            <a:ext cx="261239" cy="261236"/>
          </a:xfrm>
          <a:prstGeom prst="rect">
            <a:avLst/>
          </a:prstGeom>
          <a:solidFill>
            <a:srgbClr val="E39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!!Ellipse 5">
            <a:extLst>
              <a:ext uri="{FF2B5EF4-FFF2-40B4-BE49-F238E27FC236}">
                <a16:creationId xmlns:a16="http://schemas.microsoft.com/office/drawing/2014/main" id="{627B4CF7-250C-481B-C42E-64739C41D5AD}"/>
              </a:ext>
            </a:extLst>
          </p:cNvPr>
          <p:cNvSpPr/>
          <p:nvPr/>
        </p:nvSpPr>
        <p:spPr>
          <a:xfrm rot="10800000">
            <a:off x="7079608" y="3119880"/>
            <a:ext cx="971314" cy="97130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  <a:effectLst>
            <a:outerShdw blurRad="190500" dist="38100" dir="8100000" algn="tr" rotWithShape="0">
              <a:srgbClr val="6E553A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EAAF399-D153-E1BB-6F84-39BBA8660911}"/>
              </a:ext>
            </a:extLst>
          </p:cNvPr>
          <p:cNvSpPr txBox="1"/>
          <p:nvPr/>
        </p:nvSpPr>
        <p:spPr>
          <a:xfrm>
            <a:off x="6841846" y="4241866"/>
            <a:ext cx="14468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tx2"/>
                </a:solidFill>
              </a:rPr>
              <a:t>Alland &amp; Robert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7D85674-AFFF-5559-F32D-DAC82043C2A5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t="6758"/>
          <a:stretch/>
        </p:blipFill>
        <p:spPr>
          <a:xfrm>
            <a:off x="7182466" y="3312438"/>
            <a:ext cx="717163" cy="55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110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7" presetClass="path" presetSubtype="0" accel="11000" decel="89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44444E-6 L 0.39349 -4.44444E-6 L 0.39349 0.32755 L 1.875E-6 0.32755 L 1.875E-6 -4.44444E-6 Z " pathEditMode="relative" rAng="0" ptsTypes="AAAAA">
                                      <p:cBhvr>
                                        <p:cTn id="14" dur="5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74" y="1636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3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70" grpId="0" animBg="1"/>
      <p:bldP spid="70" grpId="1" animBg="1"/>
      <p:bldP spid="70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691981FA-C899-88C3-2477-217C21380C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5" r="16123"/>
          <a:stretch>
            <a:fillRect/>
          </a:stretch>
        </p:blipFill>
        <p:spPr>
          <a:xfrm>
            <a:off x="-127820" y="1315538"/>
            <a:ext cx="6763755" cy="502293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318D996-BF92-4FA5-B0FE-AE1F8D540C3F}"/>
              </a:ext>
            </a:extLst>
          </p:cNvPr>
          <p:cNvSpPr/>
          <p:nvPr/>
        </p:nvSpPr>
        <p:spPr>
          <a:xfrm>
            <a:off x="-46273" y="934278"/>
            <a:ext cx="6682208" cy="5785458"/>
          </a:xfrm>
          <a:prstGeom prst="rect">
            <a:avLst/>
          </a:prstGeom>
          <a:noFill/>
          <a:ln w="762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C98F815-C400-4D12-8016-5BBB424A87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732A3-3298-4B17-ABD6-6B679B23A20D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3" name="!!ZoneTexte 2">
            <a:extLst>
              <a:ext uri="{FF2B5EF4-FFF2-40B4-BE49-F238E27FC236}">
                <a16:creationId xmlns:a16="http://schemas.microsoft.com/office/drawing/2014/main" id="{A08D61EA-421B-4D49-A0E3-AAED27CC8822}"/>
              </a:ext>
            </a:extLst>
          </p:cNvPr>
          <p:cNvSpPr txBox="1"/>
          <p:nvPr/>
        </p:nvSpPr>
        <p:spPr>
          <a:xfrm>
            <a:off x="3636986" y="229431"/>
            <a:ext cx="4918029" cy="911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fr-FR" sz="5000" b="1" dirty="0">
                <a:solidFill>
                  <a:schemeClr val="accent3"/>
                </a:solidFill>
                <a:latin typeface="Arial" panose="020B0604020202020204" pitchFamily="34" charset="0"/>
              </a:rPr>
              <a:t>KEY FIGURES </a:t>
            </a:r>
          </a:p>
        </p:txBody>
      </p:sp>
      <p:cxnSp>
        <p:nvCxnSpPr>
          <p:cNvPr id="4" name="!!Connecteur droit 3">
            <a:extLst>
              <a:ext uri="{FF2B5EF4-FFF2-40B4-BE49-F238E27FC236}">
                <a16:creationId xmlns:a16="http://schemas.microsoft.com/office/drawing/2014/main" id="{C6770C56-99DB-456A-B37E-96F2FB9ABC4B}"/>
              </a:ext>
            </a:extLst>
          </p:cNvPr>
          <p:cNvCxnSpPr>
            <a:cxnSpLocks/>
          </p:cNvCxnSpPr>
          <p:nvPr/>
        </p:nvCxnSpPr>
        <p:spPr>
          <a:xfrm>
            <a:off x="4260715" y="1111701"/>
            <a:ext cx="36576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!!Text 1">
            <a:extLst>
              <a:ext uri="{FF2B5EF4-FFF2-40B4-BE49-F238E27FC236}">
                <a16:creationId xmlns:a16="http://schemas.microsoft.com/office/drawing/2014/main" id="{3AA45587-0C15-4F46-AC57-E10EC1B1AB41}"/>
              </a:ext>
            </a:extLst>
          </p:cNvPr>
          <p:cNvSpPr txBox="1"/>
          <p:nvPr/>
        </p:nvSpPr>
        <p:spPr>
          <a:xfrm>
            <a:off x="6979800" y="2023233"/>
            <a:ext cx="3150429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2500" b="1" dirty="0">
                <a:solidFill>
                  <a:schemeClr val="tx2"/>
                </a:solidFill>
              </a:rPr>
              <a:t>Foundation</a:t>
            </a:r>
          </a:p>
          <a:p>
            <a:pPr>
              <a:lnSpc>
                <a:spcPts val="2500"/>
              </a:lnSpc>
            </a:pPr>
            <a:r>
              <a:rPr lang="en-US" sz="2500" dirty="0">
                <a:solidFill>
                  <a:schemeClr val="tx2"/>
                </a:solidFill>
              </a:rPr>
              <a:t>of the company </a:t>
            </a:r>
          </a:p>
        </p:txBody>
      </p:sp>
      <p:sp>
        <p:nvSpPr>
          <p:cNvPr id="23" name="!!Text 2">
            <a:extLst>
              <a:ext uri="{FF2B5EF4-FFF2-40B4-BE49-F238E27FC236}">
                <a16:creationId xmlns:a16="http://schemas.microsoft.com/office/drawing/2014/main" id="{F12FACD1-C28D-48AE-8732-549D7E1AE394}"/>
              </a:ext>
            </a:extLst>
          </p:cNvPr>
          <p:cNvSpPr txBox="1"/>
          <p:nvPr/>
        </p:nvSpPr>
        <p:spPr>
          <a:xfrm>
            <a:off x="6979800" y="3399984"/>
            <a:ext cx="3338092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2500" dirty="0">
                <a:solidFill>
                  <a:schemeClr val="tx2"/>
                </a:solidFill>
              </a:rPr>
              <a:t>Generation</a:t>
            </a:r>
          </a:p>
          <a:p>
            <a:pPr>
              <a:lnSpc>
                <a:spcPts val="2500"/>
              </a:lnSpc>
            </a:pPr>
            <a:r>
              <a:rPr lang="en-US" sz="2500" b="1" dirty="0">
                <a:solidFill>
                  <a:schemeClr val="tx2"/>
                </a:solidFill>
              </a:rPr>
              <a:t>family company </a:t>
            </a:r>
          </a:p>
        </p:txBody>
      </p:sp>
      <p:sp>
        <p:nvSpPr>
          <p:cNvPr id="27" name="!!Text 3">
            <a:extLst>
              <a:ext uri="{FF2B5EF4-FFF2-40B4-BE49-F238E27FC236}">
                <a16:creationId xmlns:a16="http://schemas.microsoft.com/office/drawing/2014/main" id="{5DBB8139-987C-4B84-AC4B-B8D4B33695E0}"/>
              </a:ext>
            </a:extLst>
          </p:cNvPr>
          <p:cNvSpPr txBox="1"/>
          <p:nvPr/>
        </p:nvSpPr>
        <p:spPr>
          <a:xfrm>
            <a:off x="6979800" y="4890596"/>
            <a:ext cx="2994989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sz="2500" b="1" dirty="0">
                <a:solidFill>
                  <a:schemeClr val="tx2"/>
                </a:solidFill>
              </a:rPr>
              <a:t>Millions €</a:t>
            </a:r>
          </a:p>
          <a:p>
            <a:pPr>
              <a:lnSpc>
                <a:spcPts val="2500"/>
              </a:lnSpc>
            </a:pPr>
            <a:r>
              <a:rPr lang="en-US" sz="2500" dirty="0">
                <a:solidFill>
                  <a:schemeClr val="tx2"/>
                </a:solidFill>
              </a:rPr>
              <a:t>revenue 2025</a:t>
            </a:r>
          </a:p>
        </p:txBody>
      </p:sp>
      <p:grpSp>
        <p:nvGrpSpPr>
          <p:cNvPr id="5" name="!!A">
            <a:extLst>
              <a:ext uri="{FF2B5EF4-FFF2-40B4-BE49-F238E27FC236}">
                <a16:creationId xmlns:a16="http://schemas.microsoft.com/office/drawing/2014/main" id="{0689085C-A498-4C06-B21B-79467886BAD8}"/>
              </a:ext>
            </a:extLst>
          </p:cNvPr>
          <p:cNvGrpSpPr/>
          <p:nvPr/>
        </p:nvGrpSpPr>
        <p:grpSpPr>
          <a:xfrm>
            <a:off x="5679648" y="1782149"/>
            <a:ext cx="1109818" cy="1109816"/>
            <a:chOff x="5679648" y="1782149"/>
            <a:chExt cx="1109818" cy="1109816"/>
          </a:xfrm>
          <a:solidFill>
            <a:srgbClr val="CF403F"/>
          </a:solidFill>
        </p:grpSpPr>
        <p:sp>
          <p:nvSpPr>
            <p:cNvPr id="11" name="!!Rectangle 10">
              <a:extLst>
                <a:ext uri="{FF2B5EF4-FFF2-40B4-BE49-F238E27FC236}">
                  <a16:creationId xmlns:a16="http://schemas.microsoft.com/office/drawing/2014/main" id="{BEFF9344-4AC9-4E1F-A3DE-8AA0AE0D2572}"/>
                </a:ext>
              </a:extLst>
            </p:cNvPr>
            <p:cNvSpPr/>
            <p:nvPr/>
          </p:nvSpPr>
          <p:spPr>
            <a:xfrm>
              <a:off x="5679650" y="1782149"/>
              <a:ext cx="1109816" cy="1109816"/>
            </a:xfrm>
            <a:prstGeom prst="rect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!!Chiffre 1">
              <a:extLst>
                <a:ext uri="{FF2B5EF4-FFF2-40B4-BE49-F238E27FC236}">
                  <a16:creationId xmlns:a16="http://schemas.microsoft.com/office/drawing/2014/main" id="{B29CC047-5D80-43FF-8494-1D994FDC64BD}"/>
                </a:ext>
              </a:extLst>
            </p:cNvPr>
            <p:cNvSpPr txBox="1"/>
            <p:nvPr/>
          </p:nvSpPr>
          <p:spPr>
            <a:xfrm>
              <a:off x="5679648" y="2107029"/>
              <a:ext cx="110981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sz="3000" b="1" dirty="0">
                  <a:solidFill>
                    <a:schemeClr val="bg1"/>
                  </a:solidFill>
                </a:rPr>
                <a:t>1884</a:t>
              </a:r>
              <a:endParaRPr lang="en-US" sz="3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!!B">
            <a:extLst>
              <a:ext uri="{FF2B5EF4-FFF2-40B4-BE49-F238E27FC236}">
                <a16:creationId xmlns:a16="http://schemas.microsoft.com/office/drawing/2014/main" id="{9D5EE04B-647F-4CAD-9B99-72C12D40C050}"/>
              </a:ext>
            </a:extLst>
          </p:cNvPr>
          <p:cNvGrpSpPr/>
          <p:nvPr/>
        </p:nvGrpSpPr>
        <p:grpSpPr>
          <a:xfrm>
            <a:off x="5679648" y="3245605"/>
            <a:ext cx="1109817" cy="1109816"/>
            <a:chOff x="5679648" y="3245605"/>
            <a:chExt cx="1109817" cy="110981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9ABE947-966A-40F9-8219-723E47413DD9}"/>
                </a:ext>
              </a:extLst>
            </p:cNvPr>
            <p:cNvSpPr/>
            <p:nvPr/>
          </p:nvSpPr>
          <p:spPr>
            <a:xfrm>
              <a:off x="5679649" y="3245605"/>
              <a:ext cx="1109816" cy="1109816"/>
            </a:xfrm>
            <a:prstGeom prst="rect">
              <a:avLst/>
            </a:prstGeom>
            <a:solidFill>
              <a:srgbClr val="CF403F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9" name="!!Chiffre 2">
              <a:extLst>
                <a:ext uri="{FF2B5EF4-FFF2-40B4-BE49-F238E27FC236}">
                  <a16:creationId xmlns:a16="http://schemas.microsoft.com/office/drawing/2014/main" id="{8745E66D-8508-4086-B996-CE8BB2040148}"/>
                </a:ext>
              </a:extLst>
            </p:cNvPr>
            <p:cNvSpPr txBox="1"/>
            <p:nvPr/>
          </p:nvSpPr>
          <p:spPr>
            <a:xfrm>
              <a:off x="5679648" y="3549162"/>
              <a:ext cx="110981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sz="3000" b="1" dirty="0">
                  <a:solidFill>
                    <a:schemeClr val="bg1"/>
                  </a:solidFill>
                </a:rPr>
                <a:t>6</a:t>
              </a:r>
              <a:r>
                <a:rPr lang="en-US" sz="3200" b="1" baseline="30000" dirty="0">
                  <a:solidFill>
                    <a:schemeClr val="bg1"/>
                  </a:solidFill>
                </a:rPr>
                <a:t>TH</a:t>
              </a:r>
              <a:endParaRPr lang="en-US" sz="3200" baseline="30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!!C">
            <a:extLst>
              <a:ext uri="{FF2B5EF4-FFF2-40B4-BE49-F238E27FC236}">
                <a16:creationId xmlns:a16="http://schemas.microsoft.com/office/drawing/2014/main" id="{A54539B3-125E-4DBE-A160-77EA62A97C1A}"/>
              </a:ext>
            </a:extLst>
          </p:cNvPr>
          <p:cNvGrpSpPr/>
          <p:nvPr/>
        </p:nvGrpSpPr>
        <p:grpSpPr>
          <a:xfrm>
            <a:off x="5679648" y="4721643"/>
            <a:ext cx="1109816" cy="1109816"/>
            <a:chOff x="5679648" y="4721643"/>
            <a:chExt cx="1109816" cy="110981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ACAC25B-80ED-4BC5-A8B5-38BA1A9A819B}"/>
                </a:ext>
              </a:extLst>
            </p:cNvPr>
            <p:cNvSpPr/>
            <p:nvPr/>
          </p:nvSpPr>
          <p:spPr>
            <a:xfrm>
              <a:off x="5679648" y="4721643"/>
              <a:ext cx="1109816" cy="1109816"/>
            </a:xfrm>
            <a:prstGeom prst="rect">
              <a:avLst/>
            </a:prstGeom>
            <a:solidFill>
              <a:srgbClr val="CF403F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0" name="!!Chiffre 3">
              <a:extLst>
                <a:ext uri="{FF2B5EF4-FFF2-40B4-BE49-F238E27FC236}">
                  <a16:creationId xmlns:a16="http://schemas.microsoft.com/office/drawing/2014/main" id="{A31A3719-07DD-4032-88E6-7E9259725924}"/>
                </a:ext>
              </a:extLst>
            </p:cNvPr>
            <p:cNvSpPr txBox="1"/>
            <p:nvPr/>
          </p:nvSpPr>
          <p:spPr>
            <a:xfrm>
              <a:off x="5679648" y="5006012"/>
              <a:ext cx="110981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sz="3000" b="1" dirty="0">
                  <a:solidFill>
                    <a:schemeClr val="bg1"/>
                  </a:solidFill>
                </a:rPr>
                <a:t>77</a:t>
              </a:r>
              <a:endParaRPr lang="en-US" sz="3000" dirty="0">
                <a:solidFill>
                  <a:schemeClr val="bg1"/>
                </a:solidFill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FBF022F7-9717-4418-9CD5-6CF757F7A656}"/>
              </a:ext>
            </a:extLst>
          </p:cNvPr>
          <p:cNvSpPr/>
          <p:nvPr/>
        </p:nvSpPr>
        <p:spPr>
          <a:xfrm>
            <a:off x="6042592" y="1146458"/>
            <a:ext cx="312946" cy="312946"/>
          </a:xfrm>
          <a:prstGeom prst="rect">
            <a:avLst/>
          </a:prstGeom>
          <a:solidFill>
            <a:schemeClr val="accent3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261792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path" presetSubtype="0" accel="11000" decel="89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903 0.0007 L 0.003 0.0007 L 0.003 0.73843 L -0.47903 0.73843 L -0.47903 0.0007 Z " pathEditMode="relative" rAng="0" ptsTypes="AAAAA">
                                      <p:cBhvr>
                                        <p:cTn id="9" dur="5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02" y="3689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23" grpId="0"/>
      <p:bldP spid="27" grpId="0"/>
      <p:bldP spid="33" grpId="0" animBg="1"/>
      <p:bldP spid="33" grpId="1" animBg="1"/>
      <p:bldP spid="33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!!Photo 1">
            <a:extLst>
              <a:ext uri="{FF2B5EF4-FFF2-40B4-BE49-F238E27FC236}">
                <a16:creationId xmlns:a16="http://schemas.microsoft.com/office/drawing/2014/main" id="{F6FEE39A-AD42-400B-A1C2-36111C2218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73188" y="1281789"/>
            <a:ext cx="5879455" cy="5090434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C98F815-C400-4D12-8016-5BBB424A87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732A3-3298-4B17-ABD6-6B679B23A20D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3" name="!!ZoneTexte 2">
            <a:extLst>
              <a:ext uri="{FF2B5EF4-FFF2-40B4-BE49-F238E27FC236}">
                <a16:creationId xmlns:a16="http://schemas.microsoft.com/office/drawing/2014/main" id="{A08D61EA-421B-4D49-A0E3-AAED27CC8822}"/>
              </a:ext>
            </a:extLst>
          </p:cNvPr>
          <p:cNvSpPr txBox="1"/>
          <p:nvPr/>
        </p:nvSpPr>
        <p:spPr>
          <a:xfrm>
            <a:off x="3636986" y="229431"/>
            <a:ext cx="4918029" cy="911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fr-FR" sz="5000" b="1" dirty="0">
                <a:solidFill>
                  <a:schemeClr val="accent3"/>
                </a:solidFill>
                <a:latin typeface="Arial" panose="020B0604020202020204" pitchFamily="34" charset="0"/>
              </a:rPr>
              <a:t>KEY FIGURES </a:t>
            </a:r>
          </a:p>
        </p:txBody>
      </p:sp>
      <p:cxnSp>
        <p:nvCxnSpPr>
          <p:cNvPr id="4" name="!!Connecteur droit 3">
            <a:extLst>
              <a:ext uri="{FF2B5EF4-FFF2-40B4-BE49-F238E27FC236}">
                <a16:creationId xmlns:a16="http://schemas.microsoft.com/office/drawing/2014/main" id="{C6770C56-99DB-456A-B37E-96F2FB9ABC4B}"/>
              </a:ext>
            </a:extLst>
          </p:cNvPr>
          <p:cNvCxnSpPr>
            <a:cxnSpLocks/>
          </p:cNvCxnSpPr>
          <p:nvPr/>
        </p:nvCxnSpPr>
        <p:spPr>
          <a:xfrm>
            <a:off x="4260715" y="1111701"/>
            <a:ext cx="36576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!!Text 1">
            <a:extLst>
              <a:ext uri="{FF2B5EF4-FFF2-40B4-BE49-F238E27FC236}">
                <a16:creationId xmlns:a16="http://schemas.microsoft.com/office/drawing/2014/main" id="{3AA45587-0C15-4F46-AC57-E10EC1B1AB41}"/>
              </a:ext>
            </a:extLst>
          </p:cNvPr>
          <p:cNvSpPr txBox="1"/>
          <p:nvPr/>
        </p:nvSpPr>
        <p:spPr>
          <a:xfrm>
            <a:off x="2255400" y="4853693"/>
            <a:ext cx="3150429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GB" sz="2500" dirty="0">
                <a:solidFill>
                  <a:schemeClr val="tx2"/>
                </a:solidFill>
              </a:rPr>
              <a:t>Dedicated from</a:t>
            </a:r>
          </a:p>
          <a:p>
            <a:pPr>
              <a:lnSpc>
                <a:spcPts val="2500"/>
              </a:lnSpc>
            </a:pPr>
            <a:r>
              <a:rPr lang="en-GB" sz="2500" dirty="0">
                <a:solidFill>
                  <a:schemeClr val="tx2"/>
                </a:solidFill>
              </a:rPr>
              <a:t>the very start</a:t>
            </a:r>
          </a:p>
          <a:p>
            <a:pPr>
              <a:lnSpc>
                <a:spcPts val="2500"/>
              </a:lnSpc>
            </a:pPr>
            <a:r>
              <a:rPr lang="en-GB" sz="2500" dirty="0">
                <a:solidFill>
                  <a:schemeClr val="tx2"/>
                </a:solidFill>
              </a:rPr>
              <a:t>to </a:t>
            </a:r>
            <a:r>
              <a:rPr lang="en-GB" sz="2500" b="1" dirty="0">
                <a:solidFill>
                  <a:srgbClr val="E39937"/>
                </a:solidFill>
              </a:rPr>
              <a:t>natural gums</a:t>
            </a:r>
          </a:p>
        </p:txBody>
      </p:sp>
      <p:sp>
        <p:nvSpPr>
          <p:cNvPr id="23" name="!!Text 2">
            <a:extLst>
              <a:ext uri="{FF2B5EF4-FFF2-40B4-BE49-F238E27FC236}">
                <a16:creationId xmlns:a16="http://schemas.microsoft.com/office/drawing/2014/main" id="{F12FACD1-C28D-48AE-8732-549D7E1AE394}"/>
              </a:ext>
            </a:extLst>
          </p:cNvPr>
          <p:cNvSpPr txBox="1"/>
          <p:nvPr/>
        </p:nvSpPr>
        <p:spPr>
          <a:xfrm>
            <a:off x="2255400" y="3310191"/>
            <a:ext cx="2649109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GB" sz="2500" dirty="0">
                <a:solidFill>
                  <a:schemeClr val="tx2"/>
                </a:solidFill>
              </a:rPr>
              <a:t>Countries</a:t>
            </a:r>
          </a:p>
          <a:p>
            <a:pPr>
              <a:lnSpc>
                <a:spcPts val="2500"/>
              </a:lnSpc>
            </a:pPr>
            <a:r>
              <a:rPr lang="en-GB" sz="2500" b="1" dirty="0">
                <a:solidFill>
                  <a:srgbClr val="C00000"/>
                </a:solidFill>
              </a:rPr>
              <a:t>Alland &amp; Robert </a:t>
            </a:r>
            <a:r>
              <a:rPr lang="en-GB" sz="2500" dirty="0">
                <a:solidFill>
                  <a:schemeClr val="tx2"/>
                </a:solidFill>
              </a:rPr>
              <a:t>sells to</a:t>
            </a:r>
          </a:p>
        </p:txBody>
      </p:sp>
      <p:sp>
        <p:nvSpPr>
          <p:cNvPr id="27" name="!!Text 3">
            <a:extLst>
              <a:ext uri="{FF2B5EF4-FFF2-40B4-BE49-F238E27FC236}">
                <a16:creationId xmlns:a16="http://schemas.microsoft.com/office/drawing/2014/main" id="{5DBB8139-987C-4B84-AC4B-B8D4B33695E0}"/>
              </a:ext>
            </a:extLst>
          </p:cNvPr>
          <p:cNvSpPr txBox="1"/>
          <p:nvPr/>
        </p:nvSpPr>
        <p:spPr>
          <a:xfrm>
            <a:off x="2255400" y="1882258"/>
            <a:ext cx="2994989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GB" sz="2500" dirty="0">
                <a:solidFill>
                  <a:schemeClr val="tx2"/>
                </a:solidFill>
              </a:rPr>
              <a:t>Years</a:t>
            </a:r>
          </a:p>
          <a:p>
            <a:pPr>
              <a:lnSpc>
                <a:spcPts val="2500"/>
              </a:lnSpc>
            </a:pPr>
            <a:r>
              <a:rPr lang="en-GB" sz="2500" dirty="0">
                <a:solidFill>
                  <a:schemeClr val="tx2"/>
                </a:solidFill>
              </a:rPr>
              <a:t>of </a:t>
            </a:r>
            <a:r>
              <a:rPr lang="en-GB" sz="2500" b="1" dirty="0">
                <a:solidFill>
                  <a:schemeClr val="accent4"/>
                </a:solidFill>
              </a:rPr>
              <a:t>experience</a:t>
            </a:r>
          </a:p>
          <a:p>
            <a:pPr>
              <a:lnSpc>
                <a:spcPts val="2500"/>
              </a:lnSpc>
            </a:pPr>
            <a:r>
              <a:rPr lang="en-GB" sz="2500" dirty="0">
                <a:solidFill>
                  <a:schemeClr val="tx2"/>
                </a:solidFill>
              </a:rPr>
              <a:t>in natural gums</a:t>
            </a:r>
          </a:p>
        </p:txBody>
      </p:sp>
      <p:grpSp>
        <p:nvGrpSpPr>
          <p:cNvPr id="5" name="!!A">
            <a:extLst>
              <a:ext uri="{FF2B5EF4-FFF2-40B4-BE49-F238E27FC236}">
                <a16:creationId xmlns:a16="http://schemas.microsoft.com/office/drawing/2014/main" id="{0689085C-A498-4C06-B21B-79467886BAD8}"/>
              </a:ext>
            </a:extLst>
          </p:cNvPr>
          <p:cNvGrpSpPr/>
          <p:nvPr/>
        </p:nvGrpSpPr>
        <p:grpSpPr>
          <a:xfrm>
            <a:off x="955248" y="4798012"/>
            <a:ext cx="1109818" cy="1109816"/>
            <a:chOff x="5679648" y="1782149"/>
            <a:chExt cx="1109818" cy="110981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EFF9344-4AC9-4E1F-A3DE-8AA0AE0D2572}"/>
                </a:ext>
              </a:extLst>
            </p:cNvPr>
            <p:cNvSpPr/>
            <p:nvPr/>
          </p:nvSpPr>
          <p:spPr>
            <a:xfrm>
              <a:off x="5679650" y="1782149"/>
              <a:ext cx="1109816" cy="1109816"/>
            </a:xfrm>
            <a:prstGeom prst="rect">
              <a:avLst/>
            </a:prstGeom>
            <a:solidFill>
              <a:srgbClr val="E39937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!!Chiffre 1">
              <a:extLst>
                <a:ext uri="{FF2B5EF4-FFF2-40B4-BE49-F238E27FC236}">
                  <a16:creationId xmlns:a16="http://schemas.microsoft.com/office/drawing/2014/main" id="{B29CC047-5D80-43FF-8494-1D994FDC64BD}"/>
                </a:ext>
              </a:extLst>
            </p:cNvPr>
            <p:cNvSpPr txBox="1"/>
            <p:nvPr/>
          </p:nvSpPr>
          <p:spPr>
            <a:xfrm>
              <a:off x="5679648" y="2085706"/>
              <a:ext cx="110981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sz="3000" b="1" dirty="0">
                  <a:solidFill>
                    <a:schemeClr val="bg1"/>
                  </a:solidFill>
                </a:rPr>
                <a:t>100</a:t>
              </a:r>
              <a:r>
                <a:rPr lang="en-US" sz="2000" dirty="0">
                  <a:solidFill>
                    <a:schemeClr val="bg1"/>
                  </a:solidFill>
                </a:rPr>
                <a:t>%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!!B">
            <a:extLst>
              <a:ext uri="{FF2B5EF4-FFF2-40B4-BE49-F238E27FC236}">
                <a16:creationId xmlns:a16="http://schemas.microsoft.com/office/drawing/2014/main" id="{9D5EE04B-647F-4CAD-9B99-72C12D40C050}"/>
              </a:ext>
            </a:extLst>
          </p:cNvPr>
          <p:cNvGrpSpPr/>
          <p:nvPr/>
        </p:nvGrpSpPr>
        <p:grpSpPr>
          <a:xfrm>
            <a:off x="955248" y="3245605"/>
            <a:ext cx="1109817" cy="1109816"/>
            <a:chOff x="5679648" y="3245605"/>
            <a:chExt cx="1109817" cy="110981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9ABE947-966A-40F9-8219-723E47413DD9}"/>
                </a:ext>
              </a:extLst>
            </p:cNvPr>
            <p:cNvSpPr/>
            <p:nvPr/>
          </p:nvSpPr>
          <p:spPr>
            <a:xfrm>
              <a:off x="5679649" y="3245605"/>
              <a:ext cx="1109816" cy="1109816"/>
            </a:xfrm>
            <a:prstGeom prst="rect">
              <a:avLst/>
            </a:prstGeom>
            <a:solidFill>
              <a:srgbClr val="CF403F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9" name="!!6">
              <a:extLst>
                <a:ext uri="{FF2B5EF4-FFF2-40B4-BE49-F238E27FC236}">
                  <a16:creationId xmlns:a16="http://schemas.microsoft.com/office/drawing/2014/main" id="{8745E66D-8508-4086-B996-CE8BB2040148}"/>
                </a:ext>
              </a:extLst>
            </p:cNvPr>
            <p:cNvSpPr txBox="1"/>
            <p:nvPr/>
          </p:nvSpPr>
          <p:spPr>
            <a:xfrm>
              <a:off x="5679648" y="3549162"/>
              <a:ext cx="110981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sz="3000" b="1" dirty="0">
                  <a:solidFill>
                    <a:schemeClr val="bg1"/>
                  </a:solidFill>
                </a:rPr>
                <a:t>70</a:t>
              </a:r>
              <a:endParaRPr lang="en-US" sz="3000" baseline="30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!!C">
            <a:extLst>
              <a:ext uri="{FF2B5EF4-FFF2-40B4-BE49-F238E27FC236}">
                <a16:creationId xmlns:a16="http://schemas.microsoft.com/office/drawing/2014/main" id="{A54539B3-125E-4DBE-A160-77EA62A97C1A}"/>
              </a:ext>
            </a:extLst>
          </p:cNvPr>
          <p:cNvGrpSpPr/>
          <p:nvPr/>
        </p:nvGrpSpPr>
        <p:grpSpPr>
          <a:xfrm>
            <a:off x="955248" y="1794529"/>
            <a:ext cx="1109816" cy="1109816"/>
            <a:chOff x="5679648" y="4721643"/>
            <a:chExt cx="1109816" cy="1109816"/>
          </a:xfrm>
        </p:grpSpPr>
        <p:sp>
          <p:nvSpPr>
            <p:cNvPr id="25" name="!!Rectangle 24">
              <a:extLst>
                <a:ext uri="{FF2B5EF4-FFF2-40B4-BE49-F238E27FC236}">
                  <a16:creationId xmlns:a16="http://schemas.microsoft.com/office/drawing/2014/main" id="{9ACAC25B-80ED-4BC5-A8B5-38BA1A9A819B}"/>
                </a:ext>
              </a:extLst>
            </p:cNvPr>
            <p:cNvSpPr/>
            <p:nvPr/>
          </p:nvSpPr>
          <p:spPr>
            <a:xfrm>
              <a:off x="5679648" y="4721643"/>
              <a:ext cx="1109816" cy="1109816"/>
            </a:xfrm>
            <a:prstGeom prst="rect">
              <a:avLst/>
            </a:prstGeom>
            <a:solidFill>
              <a:schemeClr val="accent4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0" name="!!48">
              <a:extLst>
                <a:ext uri="{FF2B5EF4-FFF2-40B4-BE49-F238E27FC236}">
                  <a16:creationId xmlns:a16="http://schemas.microsoft.com/office/drawing/2014/main" id="{A31A3719-07DD-4032-88E6-7E9259725924}"/>
                </a:ext>
              </a:extLst>
            </p:cNvPr>
            <p:cNvSpPr txBox="1"/>
            <p:nvPr/>
          </p:nvSpPr>
          <p:spPr>
            <a:xfrm>
              <a:off x="5679648" y="5006012"/>
              <a:ext cx="110981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sz="3000" b="1" dirty="0">
                  <a:solidFill>
                    <a:schemeClr val="bg1"/>
                  </a:solidFill>
                </a:rPr>
                <a:t>142</a:t>
              </a:r>
              <a:endParaRPr lang="en-US" sz="3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26874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!!Photo 1">
            <a:extLst>
              <a:ext uri="{FF2B5EF4-FFF2-40B4-BE49-F238E27FC236}">
                <a16:creationId xmlns:a16="http://schemas.microsoft.com/office/drawing/2014/main" id="{F6FEE39A-AD42-400B-A1C2-36111C2218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78023" y="1536666"/>
            <a:ext cx="4860638" cy="4643069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C98F815-C400-4D12-8016-5BBB424A87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732A3-3298-4B17-ABD6-6B679B23A20D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3" name="!!ZoneTexte 2">
            <a:extLst>
              <a:ext uri="{FF2B5EF4-FFF2-40B4-BE49-F238E27FC236}">
                <a16:creationId xmlns:a16="http://schemas.microsoft.com/office/drawing/2014/main" id="{A08D61EA-421B-4D49-A0E3-AAED27CC8822}"/>
              </a:ext>
            </a:extLst>
          </p:cNvPr>
          <p:cNvSpPr txBox="1"/>
          <p:nvPr/>
        </p:nvSpPr>
        <p:spPr>
          <a:xfrm>
            <a:off x="3636986" y="229431"/>
            <a:ext cx="4918029" cy="911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fr-FR" sz="5000" b="1" dirty="0">
                <a:solidFill>
                  <a:schemeClr val="accent3"/>
                </a:solidFill>
                <a:latin typeface="Arial" panose="020B0604020202020204" pitchFamily="34" charset="0"/>
              </a:rPr>
              <a:t>KEY FIGURES </a:t>
            </a:r>
          </a:p>
        </p:txBody>
      </p:sp>
      <p:cxnSp>
        <p:nvCxnSpPr>
          <p:cNvPr id="4" name="!!Connecteur droit 3">
            <a:extLst>
              <a:ext uri="{FF2B5EF4-FFF2-40B4-BE49-F238E27FC236}">
                <a16:creationId xmlns:a16="http://schemas.microsoft.com/office/drawing/2014/main" id="{C6770C56-99DB-456A-B37E-96F2FB9ABC4B}"/>
              </a:ext>
            </a:extLst>
          </p:cNvPr>
          <p:cNvCxnSpPr>
            <a:cxnSpLocks/>
          </p:cNvCxnSpPr>
          <p:nvPr/>
        </p:nvCxnSpPr>
        <p:spPr>
          <a:xfrm>
            <a:off x="3991232" y="1111701"/>
            <a:ext cx="4226011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!!Text 1">
            <a:extLst>
              <a:ext uri="{FF2B5EF4-FFF2-40B4-BE49-F238E27FC236}">
                <a16:creationId xmlns:a16="http://schemas.microsoft.com/office/drawing/2014/main" id="{3AA45587-0C15-4F46-AC57-E10EC1B1AB41}"/>
              </a:ext>
            </a:extLst>
          </p:cNvPr>
          <p:cNvSpPr txBox="1"/>
          <p:nvPr/>
        </p:nvSpPr>
        <p:spPr>
          <a:xfrm>
            <a:off x="4821714" y="3134574"/>
            <a:ext cx="1675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tx2"/>
                </a:solidFill>
              </a:rPr>
              <a:t>Employees</a:t>
            </a:r>
          </a:p>
          <a:p>
            <a:pPr algn="ctr"/>
            <a:r>
              <a:rPr lang="en-GB" dirty="0">
                <a:solidFill>
                  <a:schemeClr val="tx2"/>
                </a:solidFill>
              </a:rPr>
              <a:t>in</a:t>
            </a:r>
            <a:r>
              <a:rPr lang="en-GB" b="1" dirty="0">
                <a:solidFill>
                  <a:schemeClr val="tx2"/>
                </a:solidFill>
              </a:rPr>
              <a:t> 2025</a:t>
            </a:r>
          </a:p>
        </p:txBody>
      </p:sp>
      <p:sp>
        <p:nvSpPr>
          <p:cNvPr id="23" name="!!Text 2">
            <a:extLst>
              <a:ext uri="{FF2B5EF4-FFF2-40B4-BE49-F238E27FC236}">
                <a16:creationId xmlns:a16="http://schemas.microsoft.com/office/drawing/2014/main" id="{F12FACD1-C28D-48AE-8732-549D7E1AE394}"/>
              </a:ext>
            </a:extLst>
          </p:cNvPr>
          <p:cNvSpPr txBox="1"/>
          <p:nvPr/>
        </p:nvSpPr>
        <p:spPr>
          <a:xfrm>
            <a:off x="2253674" y="3134574"/>
            <a:ext cx="26491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GB" dirty="0">
                <a:solidFill>
                  <a:schemeClr val="tx2"/>
                </a:solidFill>
              </a:rPr>
              <a:t>Spray drying</a:t>
            </a:r>
          </a:p>
          <a:p>
            <a:pPr algn="ctr">
              <a:lnSpc>
                <a:spcPts val="1800"/>
              </a:lnSpc>
            </a:pPr>
            <a:r>
              <a:rPr lang="en-GB" dirty="0">
                <a:solidFill>
                  <a:schemeClr val="tx2"/>
                </a:solidFill>
              </a:rPr>
              <a:t>towers</a:t>
            </a:r>
          </a:p>
        </p:txBody>
      </p:sp>
      <p:sp>
        <p:nvSpPr>
          <p:cNvPr id="27" name="!!Text 3">
            <a:extLst>
              <a:ext uri="{FF2B5EF4-FFF2-40B4-BE49-F238E27FC236}">
                <a16:creationId xmlns:a16="http://schemas.microsoft.com/office/drawing/2014/main" id="{5DBB8139-987C-4B84-AC4B-B8D4B33695E0}"/>
              </a:ext>
            </a:extLst>
          </p:cNvPr>
          <p:cNvSpPr txBox="1"/>
          <p:nvPr/>
        </p:nvSpPr>
        <p:spPr>
          <a:xfrm>
            <a:off x="579104" y="3134574"/>
            <a:ext cx="1862103" cy="384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GB" dirty="0">
                <a:solidFill>
                  <a:schemeClr val="tx2"/>
                </a:solidFill>
              </a:rPr>
              <a:t>Factories</a:t>
            </a:r>
          </a:p>
        </p:txBody>
      </p:sp>
      <p:grpSp>
        <p:nvGrpSpPr>
          <p:cNvPr id="5" name="!!A">
            <a:extLst>
              <a:ext uri="{FF2B5EF4-FFF2-40B4-BE49-F238E27FC236}">
                <a16:creationId xmlns:a16="http://schemas.microsoft.com/office/drawing/2014/main" id="{0689085C-A498-4C06-B21B-79467886BAD8}"/>
              </a:ext>
            </a:extLst>
          </p:cNvPr>
          <p:cNvGrpSpPr/>
          <p:nvPr/>
        </p:nvGrpSpPr>
        <p:grpSpPr>
          <a:xfrm>
            <a:off x="5048827" y="1849612"/>
            <a:ext cx="1221175" cy="1221173"/>
            <a:chOff x="5679648" y="1782149"/>
            <a:chExt cx="1109818" cy="110981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EFF9344-4AC9-4E1F-A3DE-8AA0AE0D2572}"/>
                </a:ext>
              </a:extLst>
            </p:cNvPr>
            <p:cNvSpPr/>
            <p:nvPr/>
          </p:nvSpPr>
          <p:spPr>
            <a:xfrm>
              <a:off x="5679650" y="1782149"/>
              <a:ext cx="1109816" cy="1109816"/>
            </a:xfrm>
            <a:prstGeom prst="rect">
              <a:avLst/>
            </a:prstGeom>
            <a:solidFill>
              <a:srgbClr val="E39937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!!Chiffre 1">
              <a:extLst>
                <a:ext uri="{FF2B5EF4-FFF2-40B4-BE49-F238E27FC236}">
                  <a16:creationId xmlns:a16="http://schemas.microsoft.com/office/drawing/2014/main" id="{B29CC047-5D80-43FF-8494-1D994FDC64BD}"/>
                </a:ext>
              </a:extLst>
            </p:cNvPr>
            <p:cNvSpPr txBox="1"/>
            <p:nvPr/>
          </p:nvSpPr>
          <p:spPr>
            <a:xfrm>
              <a:off x="5679648" y="2222490"/>
              <a:ext cx="1109816" cy="4697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sz="4000" b="1" dirty="0">
                  <a:solidFill>
                    <a:schemeClr val="bg1"/>
                  </a:solidFill>
                </a:rPr>
                <a:t>130</a:t>
              </a:r>
              <a:endParaRPr lang="en-US" sz="4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!!B">
            <a:extLst>
              <a:ext uri="{FF2B5EF4-FFF2-40B4-BE49-F238E27FC236}">
                <a16:creationId xmlns:a16="http://schemas.microsoft.com/office/drawing/2014/main" id="{9D5EE04B-647F-4CAD-9B99-72C12D40C050}"/>
              </a:ext>
            </a:extLst>
          </p:cNvPr>
          <p:cNvGrpSpPr/>
          <p:nvPr/>
        </p:nvGrpSpPr>
        <p:grpSpPr>
          <a:xfrm>
            <a:off x="2967640" y="1853626"/>
            <a:ext cx="1221177" cy="1221173"/>
            <a:chOff x="5679648" y="3245605"/>
            <a:chExt cx="1109817" cy="110981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9ABE947-966A-40F9-8219-723E47413DD9}"/>
                </a:ext>
              </a:extLst>
            </p:cNvPr>
            <p:cNvSpPr/>
            <p:nvPr/>
          </p:nvSpPr>
          <p:spPr>
            <a:xfrm>
              <a:off x="5679649" y="3245605"/>
              <a:ext cx="1109816" cy="1109816"/>
            </a:xfrm>
            <a:prstGeom prst="rect">
              <a:avLst/>
            </a:prstGeom>
            <a:solidFill>
              <a:schemeClr val="accent5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9" name="!!6">
              <a:extLst>
                <a:ext uri="{FF2B5EF4-FFF2-40B4-BE49-F238E27FC236}">
                  <a16:creationId xmlns:a16="http://schemas.microsoft.com/office/drawing/2014/main" id="{8745E66D-8508-4086-B996-CE8BB2040148}"/>
                </a:ext>
              </a:extLst>
            </p:cNvPr>
            <p:cNvSpPr txBox="1"/>
            <p:nvPr/>
          </p:nvSpPr>
          <p:spPr>
            <a:xfrm>
              <a:off x="5679648" y="3688024"/>
              <a:ext cx="1109816" cy="4697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sz="40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21" name="!!C">
            <a:extLst>
              <a:ext uri="{FF2B5EF4-FFF2-40B4-BE49-F238E27FC236}">
                <a16:creationId xmlns:a16="http://schemas.microsoft.com/office/drawing/2014/main" id="{B4267AE4-011C-4A62-B1EF-B8230F7667CA}"/>
              </a:ext>
            </a:extLst>
          </p:cNvPr>
          <p:cNvGrpSpPr/>
          <p:nvPr/>
        </p:nvGrpSpPr>
        <p:grpSpPr>
          <a:xfrm>
            <a:off x="910157" y="1853627"/>
            <a:ext cx="1199996" cy="1199996"/>
            <a:chOff x="5679648" y="4721643"/>
            <a:chExt cx="1109816" cy="1109816"/>
          </a:xfrm>
        </p:grpSpPr>
        <p:sp>
          <p:nvSpPr>
            <p:cNvPr id="24" name="!!Rectangle 24">
              <a:extLst>
                <a:ext uri="{FF2B5EF4-FFF2-40B4-BE49-F238E27FC236}">
                  <a16:creationId xmlns:a16="http://schemas.microsoft.com/office/drawing/2014/main" id="{CBE6206C-E740-4FFC-A692-22299BC02455}"/>
                </a:ext>
              </a:extLst>
            </p:cNvPr>
            <p:cNvSpPr/>
            <p:nvPr/>
          </p:nvSpPr>
          <p:spPr>
            <a:xfrm>
              <a:off x="5679648" y="4721643"/>
              <a:ext cx="1109816" cy="1109816"/>
            </a:xfrm>
            <a:prstGeom prst="rect">
              <a:avLst/>
            </a:prstGeom>
            <a:solidFill>
              <a:srgbClr val="1A958C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" name="!!48">
              <a:extLst>
                <a:ext uri="{FF2B5EF4-FFF2-40B4-BE49-F238E27FC236}">
                  <a16:creationId xmlns:a16="http://schemas.microsoft.com/office/drawing/2014/main" id="{17383B68-E064-433B-B238-C0592487B871}"/>
                </a:ext>
              </a:extLst>
            </p:cNvPr>
            <p:cNvSpPr txBox="1"/>
            <p:nvPr/>
          </p:nvSpPr>
          <p:spPr>
            <a:xfrm>
              <a:off x="5679648" y="5173715"/>
              <a:ext cx="1109816" cy="478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sz="4000" b="1" dirty="0">
                  <a:solidFill>
                    <a:schemeClr val="bg1"/>
                  </a:solidFill>
                </a:rPr>
                <a:t>3</a:t>
              </a:r>
              <a:endParaRPr lang="en-US" sz="4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!!D">
            <a:extLst>
              <a:ext uri="{FF2B5EF4-FFF2-40B4-BE49-F238E27FC236}">
                <a16:creationId xmlns:a16="http://schemas.microsoft.com/office/drawing/2014/main" id="{4E883C70-27D6-41AB-BABA-339679F5D68E}"/>
              </a:ext>
            </a:extLst>
          </p:cNvPr>
          <p:cNvSpPr/>
          <p:nvPr/>
        </p:nvSpPr>
        <p:spPr>
          <a:xfrm>
            <a:off x="927129" y="4134397"/>
            <a:ext cx="1181237" cy="1181237"/>
          </a:xfrm>
          <a:prstGeom prst="rect">
            <a:avLst/>
          </a:prstGeom>
          <a:solidFill>
            <a:srgbClr val="CF40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32,000 t</a:t>
            </a:r>
          </a:p>
          <a:p>
            <a:pPr algn="ctr"/>
            <a:r>
              <a:rPr lang="en-GB" sz="2000" b="1" dirty="0"/>
              <a:t>+</a:t>
            </a:r>
          </a:p>
          <a:p>
            <a:pPr algn="ctr"/>
            <a:r>
              <a:rPr lang="en-GB" sz="2000" b="1" dirty="0"/>
              <a:t>2,500 t</a:t>
            </a:r>
            <a:endParaRPr lang="en-GB" sz="1050" b="1" dirty="0"/>
          </a:p>
        </p:txBody>
      </p:sp>
      <p:sp>
        <p:nvSpPr>
          <p:cNvPr id="31" name="!!E">
            <a:extLst>
              <a:ext uri="{FF2B5EF4-FFF2-40B4-BE49-F238E27FC236}">
                <a16:creationId xmlns:a16="http://schemas.microsoft.com/office/drawing/2014/main" id="{2E5BFC4D-1BE5-4F2E-8A79-7F2BBA323C1C}"/>
              </a:ext>
            </a:extLst>
          </p:cNvPr>
          <p:cNvSpPr/>
          <p:nvPr/>
        </p:nvSpPr>
        <p:spPr>
          <a:xfrm>
            <a:off x="2967640" y="4134397"/>
            <a:ext cx="1209306" cy="12093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1,000 t</a:t>
            </a:r>
          </a:p>
        </p:txBody>
      </p:sp>
      <p:sp>
        <p:nvSpPr>
          <p:cNvPr id="33" name="!!F">
            <a:extLst>
              <a:ext uri="{FF2B5EF4-FFF2-40B4-BE49-F238E27FC236}">
                <a16:creationId xmlns:a16="http://schemas.microsoft.com/office/drawing/2014/main" id="{39937789-70A1-4700-8C66-833E9BE7FFAC}"/>
              </a:ext>
            </a:extLst>
          </p:cNvPr>
          <p:cNvSpPr/>
          <p:nvPr/>
        </p:nvSpPr>
        <p:spPr>
          <a:xfrm>
            <a:off x="5063553" y="4120362"/>
            <a:ext cx="1209306" cy="1209306"/>
          </a:xfrm>
          <a:prstGeom prst="rect">
            <a:avLst/>
          </a:prstGeom>
          <a:solidFill>
            <a:srgbClr val="395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/>
              <a:t>95</a:t>
            </a:r>
            <a:r>
              <a:rPr lang="en-GB" sz="2800" dirty="0"/>
              <a:t>%</a:t>
            </a:r>
            <a:endParaRPr lang="en-GB" sz="5400" dirty="0"/>
          </a:p>
        </p:txBody>
      </p:sp>
      <p:sp>
        <p:nvSpPr>
          <p:cNvPr id="28" name="!!NEW TEXT">
            <a:extLst>
              <a:ext uri="{FF2B5EF4-FFF2-40B4-BE49-F238E27FC236}">
                <a16:creationId xmlns:a16="http://schemas.microsoft.com/office/drawing/2014/main" id="{4FCD439B-FBB2-418B-AD30-CF906226B4EE}"/>
              </a:ext>
            </a:extLst>
          </p:cNvPr>
          <p:cNvSpPr txBox="1"/>
          <p:nvPr/>
        </p:nvSpPr>
        <p:spPr>
          <a:xfrm>
            <a:off x="696554" y="5378120"/>
            <a:ext cx="16423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tx2"/>
                </a:solidFill>
              </a:rPr>
              <a:t>Capacity</a:t>
            </a:r>
          </a:p>
          <a:p>
            <a:pPr algn="ctr"/>
            <a:r>
              <a:rPr lang="en-GB" dirty="0">
                <a:solidFill>
                  <a:schemeClr val="tx2"/>
                </a:solidFill>
              </a:rPr>
              <a:t>of acacia gum</a:t>
            </a:r>
          </a:p>
          <a:p>
            <a:pPr algn="ctr"/>
            <a:r>
              <a:rPr lang="en-GB" b="1" dirty="0">
                <a:solidFill>
                  <a:schemeClr val="tx2"/>
                </a:solidFill>
              </a:rPr>
              <a:t>2025</a:t>
            </a:r>
          </a:p>
        </p:txBody>
      </p:sp>
      <p:sp>
        <p:nvSpPr>
          <p:cNvPr id="32" name="!!Text 5">
            <a:extLst>
              <a:ext uri="{FF2B5EF4-FFF2-40B4-BE49-F238E27FC236}">
                <a16:creationId xmlns:a16="http://schemas.microsoft.com/office/drawing/2014/main" id="{25874293-5559-49E9-B24E-692B40F445BB}"/>
              </a:ext>
            </a:extLst>
          </p:cNvPr>
          <p:cNvSpPr txBox="1"/>
          <p:nvPr/>
        </p:nvSpPr>
        <p:spPr>
          <a:xfrm>
            <a:off x="2644997" y="5378120"/>
            <a:ext cx="1854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tx2"/>
                </a:solidFill>
              </a:rPr>
              <a:t>Capacity</a:t>
            </a:r>
          </a:p>
          <a:p>
            <a:pPr algn="ctr"/>
            <a:r>
              <a:rPr lang="en-GB" dirty="0">
                <a:solidFill>
                  <a:schemeClr val="tx2"/>
                </a:solidFill>
              </a:rPr>
              <a:t>of </a:t>
            </a:r>
            <a:r>
              <a:rPr lang="en-GB" b="1" dirty="0">
                <a:solidFill>
                  <a:schemeClr val="tx2"/>
                </a:solidFill>
              </a:rPr>
              <a:t>karaya gum</a:t>
            </a:r>
          </a:p>
        </p:txBody>
      </p:sp>
      <p:sp>
        <p:nvSpPr>
          <p:cNvPr id="34" name="!!Text 6">
            <a:extLst>
              <a:ext uri="{FF2B5EF4-FFF2-40B4-BE49-F238E27FC236}">
                <a16:creationId xmlns:a16="http://schemas.microsoft.com/office/drawing/2014/main" id="{A3F5F9F8-F299-4105-A185-65812E29581D}"/>
              </a:ext>
            </a:extLst>
          </p:cNvPr>
          <p:cNvSpPr txBox="1"/>
          <p:nvPr/>
        </p:nvSpPr>
        <p:spPr>
          <a:xfrm>
            <a:off x="4915561" y="5381457"/>
            <a:ext cx="164238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GB" b="1" dirty="0">
                <a:solidFill>
                  <a:schemeClr val="tx2"/>
                </a:solidFill>
              </a:rPr>
              <a:t>Export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8A989B-7CB1-422B-BE93-85A33D9B8758}"/>
              </a:ext>
            </a:extLst>
          </p:cNvPr>
          <p:cNvSpPr/>
          <p:nvPr/>
        </p:nvSpPr>
        <p:spPr>
          <a:xfrm>
            <a:off x="6821550" y="1380193"/>
            <a:ext cx="312946" cy="3129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3FC6465-94AB-47E7-9754-90C5FAD6520F}"/>
              </a:ext>
            </a:extLst>
          </p:cNvPr>
          <p:cNvSpPr txBox="1"/>
          <p:nvPr/>
        </p:nvSpPr>
        <p:spPr>
          <a:xfrm>
            <a:off x="7721111" y="5032161"/>
            <a:ext cx="3446670" cy="130414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1DCBF26-6F76-488E-8252-D38472F0DBA6}"/>
              </a:ext>
            </a:extLst>
          </p:cNvPr>
          <p:cNvSpPr txBox="1"/>
          <p:nvPr/>
        </p:nvSpPr>
        <p:spPr>
          <a:xfrm>
            <a:off x="7803349" y="5447542"/>
            <a:ext cx="3393681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GB" sz="2800" dirty="0">
                <a:solidFill>
                  <a:schemeClr val="bg2"/>
                </a:solidFill>
              </a:rPr>
              <a:t>Manufactured </a:t>
            </a:r>
          </a:p>
          <a:p>
            <a:pPr algn="ctr">
              <a:lnSpc>
                <a:spcPts val="2800"/>
              </a:lnSpc>
            </a:pPr>
            <a:r>
              <a:rPr lang="en-GB" sz="2800" b="1" dirty="0">
                <a:solidFill>
                  <a:schemeClr val="bg2"/>
                </a:solidFill>
              </a:rPr>
              <a:t>in France &amp; India</a:t>
            </a:r>
          </a:p>
        </p:txBody>
      </p:sp>
      <p:sp>
        <p:nvSpPr>
          <p:cNvPr id="38" name="Rectangle 18">
            <a:extLst>
              <a:ext uri="{FF2B5EF4-FFF2-40B4-BE49-F238E27FC236}">
                <a16:creationId xmlns:a16="http://schemas.microsoft.com/office/drawing/2014/main" id="{41FE6927-1FC7-4464-9465-50FA3256D538}"/>
              </a:ext>
            </a:extLst>
          </p:cNvPr>
          <p:cNvSpPr/>
          <p:nvPr/>
        </p:nvSpPr>
        <p:spPr>
          <a:xfrm>
            <a:off x="8776951" y="4776836"/>
            <a:ext cx="605611" cy="638629"/>
          </a:xfrm>
          <a:custGeom>
            <a:avLst/>
            <a:gdLst>
              <a:gd name="connsiteX0" fmla="*/ 0 w 3456633"/>
              <a:gd name="connsiteY0" fmla="*/ 0 h 3456633"/>
              <a:gd name="connsiteX1" fmla="*/ 3456633 w 3456633"/>
              <a:gd name="connsiteY1" fmla="*/ 0 h 3456633"/>
              <a:gd name="connsiteX2" fmla="*/ 3456633 w 3456633"/>
              <a:gd name="connsiteY2" fmla="*/ 3456633 h 3456633"/>
              <a:gd name="connsiteX3" fmla="*/ 0 w 3456633"/>
              <a:gd name="connsiteY3" fmla="*/ 3456633 h 3456633"/>
              <a:gd name="connsiteX4" fmla="*/ 0 w 3456633"/>
              <a:gd name="connsiteY4" fmla="*/ 0 h 3456633"/>
              <a:gd name="connsiteX0" fmla="*/ 0 w 3456633"/>
              <a:gd name="connsiteY0" fmla="*/ 0 h 3456633"/>
              <a:gd name="connsiteX1" fmla="*/ 3456633 w 3456633"/>
              <a:gd name="connsiteY1" fmla="*/ 0 h 3456633"/>
              <a:gd name="connsiteX2" fmla="*/ 3456633 w 3456633"/>
              <a:gd name="connsiteY2" fmla="*/ 3456633 h 3456633"/>
              <a:gd name="connsiteX3" fmla="*/ 1739932 w 3456633"/>
              <a:gd name="connsiteY3" fmla="*/ 3446586 h 3456633"/>
              <a:gd name="connsiteX4" fmla="*/ 0 w 3456633"/>
              <a:gd name="connsiteY4" fmla="*/ 3456633 h 3456633"/>
              <a:gd name="connsiteX5" fmla="*/ 0 w 3456633"/>
              <a:gd name="connsiteY5" fmla="*/ 0 h 3456633"/>
              <a:gd name="connsiteX0" fmla="*/ 0 w 3456633"/>
              <a:gd name="connsiteY0" fmla="*/ 0 h 4019342"/>
              <a:gd name="connsiteX1" fmla="*/ 3456633 w 3456633"/>
              <a:gd name="connsiteY1" fmla="*/ 0 h 4019342"/>
              <a:gd name="connsiteX2" fmla="*/ 3456633 w 3456633"/>
              <a:gd name="connsiteY2" fmla="*/ 3456633 h 4019342"/>
              <a:gd name="connsiteX3" fmla="*/ 1719835 w 3456633"/>
              <a:gd name="connsiteY3" fmla="*/ 4019342 h 4019342"/>
              <a:gd name="connsiteX4" fmla="*/ 0 w 3456633"/>
              <a:gd name="connsiteY4" fmla="*/ 3456633 h 4019342"/>
              <a:gd name="connsiteX5" fmla="*/ 0 w 3456633"/>
              <a:gd name="connsiteY5" fmla="*/ 0 h 4019342"/>
              <a:gd name="connsiteX0" fmla="*/ 0 w 3456633"/>
              <a:gd name="connsiteY0" fmla="*/ 0 h 4424294"/>
              <a:gd name="connsiteX1" fmla="*/ 3456633 w 3456633"/>
              <a:gd name="connsiteY1" fmla="*/ 0 h 4424294"/>
              <a:gd name="connsiteX2" fmla="*/ 3456633 w 3456633"/>
              <a:gd name="connsiteY2" fmla="*/ 3456633 h 4424294"/>
              <a:gd name="connsiteX3" fmla="*/ 1707478 w 3456633"/>
              <a:gd name="connsiteY3" fmla="*/ 4424294 h 4424294"/>
              <a:gd name="connsiteX4" fmla="*/ 0 w 3456633"/>
              <a:gd name="connsiteY4" fmla="*/ 3456633 h 4424294"/>
              <a:gd name="connsiteX5" fmla="*/ 0 w 3456633"/>
              <a:gd name="connsiteY5" fmla="*/ 0 h 442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56633" h="4424294">
                <a:moveTo>
                  <a:pt x="0" y="0"/>
                </a:moveTo>
                <a:lnTo>
                  <a:pt x="3456633" y="0"/>
                </a:lnTo>
                <a:lnTo>
                  <a:pt x="3456633" y="3456633"/>
                </a:lnTo>
                <a:lnTo>
                  <a:pt x="1707478" y="4424294"/>
                </a:lnTo>
                <a:lnTo>
                  <a:pt x="0" y="345663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53F90A03-8982-4C59-BDDE-ECDFE05437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13842" y="4768512"/>
            <a:ext cx="999418" cy="67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6646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path" presetSubtype="0" accel="11000" decel="89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07407E-6 L 0.39895 -4.07407E-6 L 0.39895 0.67315 L 4.375E-6 0.67315 L 4.375E-6 -4.07407E-6 Z " pathEditMode="relative" rAng="0" ptsTypes="AAAAA">
                                      <p:cBhvr>
                                        <p:cTn id="9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48" y="3365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1" grpId="0" animBg="1"/>
      <p:bldP spid="33" grpId="0" animBg="1"/>
      <p:bldP spid="28" grpId="0"/>
      <p:bldP spid="32" grpId="0"/>
      <p:bldP spid="34" grpId="0"/>
      <p:bldP spid="16" grpId="0" animBg="1"/>
      <p:bldP spid="16" grpId="1" animBg="1"/>
      <p:bldP spid="16" grpId="2" animBg="1"/>
      <p:bldP spid="18" grpId="0" animBg="1"/>
      <p:bldP spid="20" grpId="0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!!Photo 1">
            <a:extLst>
              <a:ext uri="{FF2B5EF4-FFF2-40B4-BE49-F238E27FC236}">
                <a16:creationId xmlns:a16="http://schemas.microsoft.com/office/drawing/2014/main" id="{F6FEE39A-AD42-400B-A1C2-36111C2218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80105" y="3088724"/>
            <a:ext cx="2921234" cy="1284016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C98F815-C400-4D12-8016-5BBB424A87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732A3-3298-4B17-ABD6-6B679B23A20D}" type="slidenum">
              <a:rPr lang="en-GB" smtClean="0"/>
              <a:pPr/>
              <a:t>7</a:t>
            </a:fld>
            <a:endParaRPr lang="en-GB" dirty="0"/>
          </a:p>
        </p:txBody>
      </p:sp>
      <p:pic>
        <p:nvPicPr>
          <p:cNvPr id="61" name="!!Photo 2">
            <a:extLst>
              <a:ext uri="{FF2B5EF4-FFF2-40B4-BE49-F238E27FC236}">
                <a16:creationId xmlns:a16="http://schemas.microsoft.com/office/drawing/2014/main" id="{CE3E883B-23A2-4125-9EC1-EE23417697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683" y="1276947"/>
            <a:ext cx="5419057" cy="5075157"/>
          </a:xfrm>
          <a:prstGeom prst="rect">
            <a:avLst/>
          </a:prstGeom>
        </p:spPr>
      </p:pic>
      <p:sp>
        <p:nvSpPr>
          <p:cNvPr id="72" name="!!ZoneTexte 106">
            <a:extLst>
              <a:ext uri="{FF2B5EF4-FFF2-40B4-BE49-F238E27FC236}">
                <a16:creationId xmlns:a16="http://schemas.microsoft.com/office/drawing/2014/main" id="{2A140201-3016-4595-82FE-2131FF44C5B3}"/>
              </a:ext>
            </a:extLst>
          </p:cNvPr>
          <p:cNvSpPr txBox="1"/>
          <p:nvPr/>
        </p:nvSpPr>
        <p:spPr>
          <a:xfrm>
            <a:off x="387457" y="-1182576"/>
            <a:ext cx="114512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3"/>
                </a:solidFill>
                <a:latin typeface="Arial" panose="020B0604020202020204" pitchFamily="34" charset="0"/>
              </a:rPr>
              <a:t>A GLOBAL EXPERT OF NATURAL PLANT EXUDATES</a:t>
            </a:r>
            <a:endParaRPr lang="fr-FR" sz="3200" b="1" dirty="0">
              <a:solidFill>
                <a:schemeClr val="accent3"/>
              </a:solidFill>
              <a:latin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35" name="!!ZoneTexte 34">
            <a:extLst>
              <a:ext uri="{FF2B5EF4-FFF2-40B4-BE49-F238E27FC236}">
                <a16:creationId xmlns:a16="http://schemas.microsoft.com/office/drawing/2014/main" id="{0DC6C18B-55AA-4B32-A694-A8AB0D4635C0}"/>
              </a:ext>
            </a:extLst>
          </p:cNvPr>
          <p:cNvSpPr txBox="1"/>
          <p:nvPr/>
        </p:nvSpPr>
        <p:spPr>
          <a:xfrm>
            <a:off x="387458" y="323238"/>
            <a:ext cx="1141708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accent3"/>
                </a:solidFill>
                <a:latin typeface="Arial" panose="020B0604020202020204" pitchFamily="34" charset="0"/>
              </a:rPr>
              <a:t>OUR MAIN NATURAL GUMS</a:t>
            </a:r>
            <a:endParaRPr lang="fr-FR" sz="5000" b="1" dirty="0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cxnSp>
        <p:nvCxnSpPr>
          <p:cNvPr id="74" name="!!Connecteur droit 3">
            <a:extLst>
              <a:ext uri="{FF2B5EF4-FFF2-40B4-BE49-F238E27FC236}">
                <a16:creationId xmlns:a16="http://schemas.microsoft.com/office/drawing/2014/main" id="{AD00BD99-2D08-49C0-80E7-6A1F68E21B64}"/>
              </a:ext>
            </a:extLst>
          </p:cNvPr>
          <p:cNvCxnSpPr>
            <a:cxnSpLocks/>
          </p:cNvCxnSpPr>
          <p:nvPr/>
        </p:nvCxnSpPr>
        <p:spPr>
          <a:xfrm>
            <a:off x="1932495" y="1111701"/>
            <a:ext cx="8371002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!!Graphique 44">
            <a:extLst>
              <a:ext uri="{FF2B5EF4-FFF2-40B4-BE49-F238E27FC236}">
                <a16:creationId xmlns:a16="http://schemas.microsoft.com/office/drawing/2014/main" id="{F8F68CA0-BD8A-4E6D-9F25-5BBF65FB452F}"/>
              </a:ext>
            </a:extLst>
          </p:cNvPr>
          <p:cNvGrpSpPr/>
          <p:nvPr/>
        </p:nvGrpSpPr>
        <p:grpSpPr>
          <a:xfrm>
            <a:off x="1418507" y="1541100"/>
            <a:ext cx="3375285" cy="537525"/>
            <a:chOff x="1290214" y="2280663"/>
            <a:chExt cx="6544808" cy="1042282"/>
          </a:xfrm>
          <a:solidFill>
            <a:schemeClr val="accent1"/>
          </a:solidFill>
        </p:grpSpPr>
        <p:sp>
          <p:nvSpPr>
            <p:cNvPr id="56" name="Forme libre : forme 55">
              <a:extLst>
                <a:ext uri="{FF2B5EF4-FFF2-40B4-BE49-F238E27FC236}">
                  <a16:creationId xmlns:a16="http://schemas.microsoft.com/office/drawing/2014/main" id="{56846404-D067-4808-A21F-3ECF2F0E1CE0}"/>
                </a:ext>
              </a:extLst>
            </p:cNvPr>
            <p:cNvSpPr/>
            <p:nvPr/>
          </p:nvSpPr>
          <p:spPr>
            <a:xfrm>
              <a:off x="5311885" y="2279517"/>
              <a:ext cx="829602" cy="1043790"/>
            </a:xfrm>
            <a:custGeom>
              <a:avLst/>
              <a:gdLst>
                <a:gd name="connsiteX0" fmla="*/ 711135 w 829602"/>
                <a:gd name="connsiteY0" fmla="*/ 751680 h 1043790"/>
                <a:gd name="connsiteX1" fmla="*/ 658282 w 829602"/>
                <a:gd name="connsiteY1" fmla="*/ 1001994 h 1043790"/>
                <a:gd name="connsiteX2" fmla="*/ 403488 w 829602"/>
                <a:gd name="connsiteY2" fmla="*/ 1043097 h 1043790"/>
                <a:gd name="connsiteX3" fmla="*/ 111800 w 829602"/>
                <a:gd name="connsiteY3" fmla="*/ 929894 h 1043790"/>
                <a:gd name="connsiteX4" fmla="*/ 1131 w 829602"/>
                <a:gd name="connsiteY4" fmla="*/ 631463 h 1043790"/>
                <a:gd name="connsiteX5" fmla="*/ 176072 w 829602"/>
                <a:gd name="connsiteY5" fmla="*/ 200960 h 1043790"/>
                <a:gd name="connsiteX6" fmla="*/ 567991 w 829602"/>
                <a:gd name="connsiteY6" fmla="*/ 26019 h 1043790"/>
                <a:gd name="connsiteX7" fmla="*/ 676910 w 829602"/>
                <a:gd name="connsiteY7" fmla="*/ 34587 h 1043790"/>
                <a:gd name="connsiteX8" fmla="*/ 742087 w 829602"/>
                <a:gd name="connsiteY8" fmla="*/ 43154 h 1043790"/>
                <a:gd name="connsiteX9" fmla="*/ 790973 w 829602"/>
                <a:gd name="connsiteY9" fmla="*/ 1131 h 1043790"/>
                <a:gd name="connsiteX10" fmla="*/ 820990 w 829602"/>
                <a:gd name="connsiteY10" fmla="*/ 1131 h 1043790"/>
                <a:gd name="connsiteX11" fmla="*/ 780686 w 829602"/>
                <a:gd name="connsiteY11" fmla="*/ 192377 h 1043790"/>
                <a:gd name="connsiteX12" fmla="*/ 750669 w 829602"/>
                <a:gd name="connsiteY12" fmla="*/ 192377 h 1043790"/>
                <a:gd name="connsiteX13" fmla="*/ 698359 w 829602"/>
                <a:gd name="connsiteY13" fmla="*/ 100623 h 1043790"/>
                <a:gd name="connsiteX14" fmla="*/ 556000 w 829602"/>
                <a:gd name="connsiteY14" fmla="*/ 64603 h 1043790"/>
                <a:gd name="connsiteX15" fmla="*/ 257991 w 829602"/>
                <a:gd name="connsiteY15" fmla="*/ 215968 h 1043790"/>
                <a:gd name="connsiteX16" fmla="*/ 130640 w 829602"/>
                <a:gd name="connsiteY16" fmla="*/ 617737 h 1043790"/>
                <a:gd name="connsiteX17" fmla="*/ 209965 w 829602"/>
                <a:gd name="connsiteY17" fmla="*/ 902019 h 1043790"/>
                <a:gd name="connsiteX18" fmla="*/ 420503 w 829602"/>
                <a:gd name="connsiteY18" fmla="*/ 1004497 h 1043790"/>
                <a:gd name="connsiteX19" fmla="*/ 542273 w 829602"/>
                <a:gd name="connsiteY19" fmla="*/ 974481 h 1043790"/>
                <a:gd name="connsiteX20" fmla="*/ 594583 w 829602"/>
                <a:gd name="connsiteY20" fmla="*/ 726641 h 1043790"/>
                <a:gd name="connsiteX21" fmla="*/ 598007 w 829602"/>
                <a:gd name="connsiteY21" fmla="*/ 696624 h 1043790"/>
                <a:gd name="connsiteX22" fmla="*/ 522544 w 829602"/>
                <a:gd name="connsiteY22" fmla="*/ 640875 h 1043790"/>
                <a:gd name="connsiteX23" fmla="*/ 494247 w 829602"/>
                <a:gd name="connsiteY23" fmla="*/ 640875 h 1043790"/>
                <a:gd name="connsiteX24" fmla="*/ 499406 w 829602"/>
                <a:gd name="connsiteY24" fmla="*/ 610859 h 1043790"/>
                <a:gd name="connsiteX25" fmla="*/ 828697 w 829602"/>
                <a:gd name="connsiteY25" fmla="*/ 610859 h 1043790"/>
                <a:gd name="connsiteX26" fmla="*/ 823554 w 829602"/>
                <a:gd name="connsiteY26" fmla="*/ 640875 h 1043790"/>
                <a:gd name="connsiteX27" fmla="*/ 711135 w 829602"/>
                <a:gd name="connsiteY27" fmla="*/ 751680 h 1043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29602" h="1043790">
                  <a:moveTo>
                    <a:pt x="711135" y="751680"/>
                  </a:moveTo>
                  <a:lnTo>
                    <a:pt x="658282" y="1001994"/>
                  </a:lnTo>
                  <a:cubicBezTo>
                    <a:pt x="565050" y="1029385"/>
                    <a:pt x="480129" y="1043097"/>
                    <a:pt x="403488" y="1043097"/>
                  </a:cubicBezTo>
                  <a:cubicBezTo>
                    <a:pt x="282804" y="1043097"/>
                    <a:pt x="185575" y="1005372"/>
                    <a:pt x="111800" y="929894"/>
                  </a:cubicBezTo>
                  <a:cubicBezTo>
                    <a:pt x="38026" y="854430"/>
                    <a:pt x="1131" y="754953"/>
                    <a:pt x="1131" y="631463"/>
                  </a:cubicBezTo>
                  <a:cubicBezTo>
                    <a:pt x="1131" y="461093"/>
                    <a:pt x="59445" y="317587"/>
                    <a:pt x="176072" y="200960"/>
                  </a:cubicBezTo>
                  <a:cubicBezTo>
                    <a:pt x="292714" y="84333"/>
                    <a:pt x="423338" y="26019"/>
                    <a:pt x="567991" y="26019"/>
                  </a:cubicBezTo>
                  <a:cubicBezTo>
                    <a:pt x="599999" y="26019"/>
                    <a:pt x="636305" y="28885"/>
                    <a:pt x="676910" y="34587"/>
                  </a:cubicBezTo>
                  <a:cubicBezTo>
                    <a:pt x="717500" y="40304"/>
                    <a:pt x="739221" y="43154"/>
                    <a:pt x="742087" y="43154"/>
                  </a:cubicBezTo>
                  <a:cubicBezTo>
                    <a:pt x="762088" y="43154"/>
                    <a:pt x="778393" y="29157"/>
                    <a:pt x="790973" y="1131"/>
                  </a:cubicBezTo>
                  <a:lnTo>
                    <a:pt x="820990" y="1131"/>
                  </a:lnTo>
                  <a:lnTo>
                    <a:pt x="780686" y="192377"/>
                  </a:lnTo>
                  <a:lnTo>
                    <a:pt x="750669" y="192377"/>
                  </a:lnTo>
                  <a:cubicBezTo>
                    <a:pt x="756371" y="155226"/>
                    <a:pt x="738949" y="124636"/>
                    <a:pt x="698359" y="100623"/>
                  </a:cubicBezTo>
                  <a:cubicBezTo>
                    <a:pt x="657754" y="76610"/>
                    <a:pt x="610316" y="64603"/>
                    <a:pt x="556000" y="64603"/>
                  </a:cubicBezTo>
                  <a:cubicBezTo>
                    <a:pt x="442223" y="64603"/>
                    <a:pt x="342897" y="115073"/>
                    <a:pt x="257991" y="215968"/>
                  </a:cubicBezTo>
                  <a:cubicBezTo>
                    <a:pt x="173085" y="316878"/>
                    <a:pt x="130640" y="450806"/>
                    <a:pt x="130640" y="617737"/>
                  </a:cubicBezTo>
                  <a:cubicBezTo>
                    <a:pt x="130640" y="738949"/>
                    <a:pt x="157081" y="833720"/>
                    <a:pt x="209965" y="902019"/>
                  </a:cubicBezTo>
                  <a:cubicBezTo>
                    <a:pt x="262833" y="970333"/>
                    <a:pt x="333033" y="1004497"/>
                    <a:pt x="420503" y="1004497"/>
                  </a:cubicBezTo>
                  <a:cubicBezTo>
                    <a:pt x="459947" y="1004497"/>
                    <a:pt x="500537" y="994497"/>
                    <a:pt x="542273" y="974481"/>
                  </a:cubicBezTo>
                  <a:lnTo>
                    <a:pt x="594583" y="726641"/>
                  </a:lnTo>
                  <a:cubicBezTo>
                    <a:pt x="596861" y="715781"/>
                    <a:pt x="598007" y="705780"/>
                    <a:pt x="598007" y="696624"/>
                  </a:cubicBezTo>
                  <a:cubicBezTo>
                    <a:pt x="598007" y="659473"/>
                    <a:pt x="572848" y="640875"/>
                    <a:pt x="522544" y="640875"/>
                  </a:cubicBezTo>
                  <a:lnTo>
                    <a:pt x="494247" y="640875"/>
                  </a:lnTo>
                  <a:lnTo>
                    <a:pt x="499406" y="610859"/>
                  </a:lnTo>
                  <a:lnTo>
                    <a:pt x="828697" y="610859"/>
                  </a:lnTo>
                  <a:lnTo>
                    <a:pt x="823554" y="640875"/>
                  </a:lnTo>
                  <a:cubicBezTo>
                    <a:pt x="764064" y="640332"/>
                    <a:pt x="726581" y="677257"/>
                    <a:pt x="711135" y="7516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7" name="Forme libre : forme 56">
              <a:extLst>
                <a:ext uri="{FF2B5EF4-FFF2-40B4-BE49-F238E27FC236}">
                  <a16:creationId xmlns:a16="http://schemas.microsoft.com/office/drawing/2014/main" id="{BA9017CA-64BB-4C85-B58F-420545F167EE}"/>
                </a:ext>
              </a:extLst>
            </p:cNvPr>
            <p:cNvSpPr/>
            <p:nvPr/>
          </p:nvSpPr>
          <p:spPr>
            <a:xfrm>
              <a:off x="6249199" y="2703157"/>
              <a:ext cx="598822" cy="618431"/>
            </a:xfrm>
            <a:custGeom>
              <a:avLst/>
              <a:gdLst>
                <a:gd name="connsiteX0" fmla="*/ 597812 w 598822"/>
                <a:gd name="connsiteY0" fmla="*/ 1146 h 618430"/>
                <a:gd name="connsiteX1" fmla="*/ 509014 w 598822"/>
                <a:gd name="connsiteY1" fmla="*/ 423972 h 618430"/>
                <a:gd name="connsiteX2" fmla="*/ 500431 w 598822"/>
                <a:gd name="connsiteY2" fmla="*/ 498199 h 618430"/>
                <a:gd name="connsiteX3" fmla="*/ 574009 w 598822"/>
                <a:gd name="connsiteY3" fmla="*/ 551716 h 618430"/>
                <a:gd name="connsiteX4" fmla="*/ 567146 w 598822"/>
                <a:gd name="connsiteY4" fmla="*/ 581732 h 618430"/>
                <a:gd name="connsiteX5" fmla="*/ 364754 w 598822"/>
                <a:gd name="connsiteY5" fmla="*/ 614313 h 618430"/>
                <a:gd name="connsiteX6" fmla="*/ 388631 w 598822"/>
                <a:gd name="connsiteY6" fmla="*/ 502814 h 618430"/>
                <a:gd name="connsiteX7" fmla="*/ 386187 w 598822"/>
                <a:gd name="connsiteY7" fmla="*/ 498531 h 618430"/>
                <a:gd name="connsiteX8" fmla="*/ 161501 w 598822"/>
                <a:gd name="connsiteY8" fmla="*/ 617737 h 618430"/>
                <a:gd name="connsiteX9" fmla="*/ 62447 w 598822"/>
                <a:gd name="connsiteY9" fmla="*/ 575291 h 618430"/>
                <a:gd name="connsiteX10" fmla="*/ 24285 w 598822"/>
                <a:gd name="connsiteY10" fmla="*/ 465950 h 618430"/>
                <a:gd name="connsiteX11" fmla="*/ 36291 w 598822"/>
                <a:gd name="connsiteY11" fmla="*/ 364753 h 618430"/>
                <a:gd name="connsiteX12" fmla="*/ 80879 w 598822"/>
                <a:gd name="connsiteY12" fmla="*/ 160656 h 618430"/>
                <a:gd name="connsiteX13" fmla="*/ 85163 w 598822"/>
                <a:gd name="connsiteY13" fmla="*/ 122072 h 618430"/>
                <a:gd name="connsiteX14" fmla="*/ 27709 w 598822"/>
                <a:gd name="connsiteY14" fmla="*/ 78330 h 618430"/>
                <a:gd name="connsiteX15" fmla="*/ 1131 w 598822"/>
                <a:gd name="connsiteY15" fmla="*/ 80049 h 618430"/>
                <a:gd name="connsiteX16" fmla="*/ 7165 w 598822"/>
                <a:gd name="connsiteY16" fmla="*/ 50033 h 618430"/>
                <a:gd name="connsiteX17" fmla="*/ 181125 w 598822"/>
                <a:gd name="connsiteY17" fmla="*/ 1146 h 618430"/>
                <a:gd name="connsiteX18" fmla="*/ 216436 w 598822"/>
                <a:gd name="connsiteY18" fmla="*/ 1146 h 618430"/>
                <a:gd name="connsiteX19" fmla="*/ 135271 w 598822"/>
                <a:gd name="connsiteY19" fmla="*/ 387138 h 618430"/>
                <a:gd name="connsiteX20" fmla="*/ 124984 w 598822"/>
                <a:gd name="connsiteY20" fmla="*/ 457412 h 618430"/>
                <a:gd name="connsiteX21" fmla="*/ 150686 w 598822"/>
                <a:gd name="connsiteY21" fmla="*/ 523419 h 618430"/>
                <a:gd name="connsiteX22" fmla="*/ 212378 w 598822"/>
                <a:gd name="connsiteY22" fmla="*/ 550841 h 618430"/>
                <a:gd name="connsiteX23" fmla="*/ 334013 w 598822"/>
                <a:gd name="connsiteY23" fmla="*/ 501110 h 618430"/>
                <a:gd name="connsiteX24" fmla="*/ 402010 w 598822"/>
                <a:gd name="connsiteY24" fmla="*/ 440293 h 618430"/>
                <a:gd name="connsiteX25" fmla="*/ 463371 w 598822"/>
                <a:gd name="connsiteY25" fmla="*/ 153793 h 618430"/>
                <a:gd name="connsiteX26" fmla="*/ 465950 w 598822"/>
                <a:gd name="connsiteY26" fmla="*/ 128920 h 618430"/>
                <a:gd name="connsiteX27" fmla="*/ 416204 w 598822"/>
                <a:gd name="connsiteY27" fmla="*/ 76610 h 618430"/>
                <a:gd name="connsiteX28" fmla="*/ 382763 w 598822"/>
                <a:gd name="connsiteY28" fmla="*/ 80034 h 618430"/>
                <a:gd name="connsiteX29" fmla="*/ 387922 w 598822"/>
                <a:gd name="connsiteY29" fmla="*/ 50017 h 618430"/>
                <a:gd name="connsiteX30" fmla="*/ 562531 w 598822"/>
                <a:gd name="connsiteY30" fmla="*/ 1131 h 618430"/>
                <a:gd name="connsiteX31" fmla="*/ 597812 w 598822"/>
                <a:gd name="connsiteY31" fmla="*/ 1131 h 618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98822" h="618430">
                  <a:moveTo>
                    <a:pt x="597812" y="1146"/>
                  </a:moveTo>
                  <a:lnTo>
                    <a:pt x="509014" y="423972"/>
                  </a:lnTo>
                  <a:cubicBezTo>
                    <a:pt x="503297" y="449297"/>
                    <a:pt x="500431" y="474035"/>
                    <a:pt x="500431" y="498199"/>
                  </a:cubicBezTo>
                  <a:cubicBezTo>
                    <a:pt x="500431" y="539030"/>
                    <a:pt x="524957" y="556859"/>
                    <a:pt x="574009" y="551716"/>
                  </a:cubicBezTo>
                  <a:lnTo>
                    <a:pt x="567146" y="581732"/>
                  </a:lnTo>
                  <a:lnTo>
                    <a:pt x="364754" y="614313"/>
                  </a:lnTo>
                  <a:lnTo>
                    <a:pt x="388631" y="502814"/>
                  </a:lnTo>
                  <a:lnTo>
                    <a:pt x="386187" y="498531"/>
                  </a:lnTo>
                  <a:cubicBezTo>
                    <a:pt x="297556" y="578006"/>
                    <a:pt x="222665" y="617737"/>
                    <a:pt x="161501" y="617737"/>
                  </a:cubicBezTo>
                  <a:cubicBezTo>
                    <a:pt x="120896" y="617737"/>
                    <a:pt x="87878" y="603588"/>
                    <a:pt x="62447" y="575291"/>
                  </a:cubicBezTo>
                  <a:cubicBezTo>
                    <a:pt x="37000" y="546994"/>
                    <a:pt x="24285" y="510552"/>
                    <a:pt x="24285" y="465950"/>
                  </a:cubicBezTo>
                  <a:cubicBezTo>
                    <a:pt x="24285" y="436235"/>
                    <a:pt x="28282" y="402493"/>
                    <a:pt x="36291" y="364753"/>
                  </a:cubicBezTo>
                  <a:lnTo>
                    <a:pt x="80879" y="160656"/>
                  </a:lnTo>
                  <a:cubicBezTo>
                    <a:pt x="83730" y="145226"/>
                    <a:pt x="85163" y="132359"/>
                    <a:pt x="85163" y="122072"/>
                  </a:cubicBezTo>
                  <a:cubicBezTo>
                    <a:pt x="85163" y="92915"/>
                    <a:pt x="66006" y="78330"/>
                    <a:pt x="27709" y="78330"/>
                  </a:cubicBezTo>
                  <a:cubicBezTo>
                    <a:pt x="19699" y="78330"/>
                    <a:pt x="10845" y="78903"/>
                    <a:pt x="1131" y="80049"/>
                  </a:cubicBezTo>
                  <a:lnTo>
                    <a:pt x="7165" y="50033"/>
                  </a:lnTo>
                  <a:lnTo>
                    <a:pt x="181125" y="1146"/>
                  </a:lnTo>
                  <a:lnTo>
                    <a:pt x="216436" y="1146"/>
                  </a:lnTo>
                  <a:lnTo>
                    <a:pt x="135271" y="387138"/>
                  </a:lnTo>
                  <a:cubicBezTo>
                    <a:pt x="128408" y="424289"/>
                    <a:pt x="124984" y="447714"/>
                    <a:pt x="124984" y="457412"/>
                  </a:cubicBezTo>
                  <a:cubicBezTo>
                    <a:pt x="124984" y="483145"/>
                    <a:pt x="133551" y="505137"/>
                    <a:pt x="150686" y="523419"/>
                  </a:cubicBezTo>
                  <a:cubicBezTo>
                    <a:pt x="167821" y="541700"/>
                    <a:pt x="188395" y="550841"/>
                    <a:pt x="212378" y="550841"/>
                  </a:cubicBezTo>
                  <a:cubicBezTo>
                    <a:pt x="250057" y="550841"/>
                    <a:pt x="290602" y="534264"/>
                    <a:pt x="334013" y="501110"/>
                  </a:cubicBezTo>
                  <a:cubicBezTo>
                    <a:pt x="377409" y="467956"/>
                    <a:pt x="400079" y="447684"/>
                    <a:pt x="402010" y="440293"/>
                  </a:cubicBezTo>
                  <a:lnTo>
                    <a:pt x="463371" y="153793"/>
                  </a:lnTo>
                  <a:cubicBezTo>
                    <a:pt x="465090" y="144652"/>
                    <a:pt x="465950" y="136356"/>
                    <a:pt x="465950" y="128920"/>
                  </a:cubicBezTo>
                  <a:cubicBezTo>
                    <a:pt x="465950" y="94062"/>
                    <a:pt x="449358" y="76610"/>
                    <a:pt x="416204" y="76610"/>
                  </a:cubicBezTo>
                  <a:cubicBezTo>
                    <a:pt x="406475" y="76610"/>
                    <a:pt x="395328" y="77756"/>
                    <a:pt x="382763" y="80034"/>
                  </a:cubicBezTo>
                  <a:lnTo>
                    <a:pt x="387922" y="50017"/>
                  </a:lnTo>
                  <a:lnTo>
                    <a:pt x="562531" y="1131"/>
                  </a:lnTo>
                  <a:lnTo>
                    <a:pt x="597812" y="11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8" name="Forme libre : forme 57">
              <a:extLst>
                <a:ext uri="{FF2B5EF4-FFF2-40B4-BE49-F238E27FC236}">
                  <a16:creationId xmlns:a16="http://schemas.microsoft.com/office/drawing/2014/main" id="{8633CFB2-D865-488F-B080-0771D3722FE3}"/>
                </a:ext>
              </a:extLst>
            </p:cNvPr>
            <p:cNvSpPr/>
            <p:nvPr/>
          </p:nvSpPr>
          <p:spPr>
            <a:xfrm>
              <a:off x="6924134" y="2703187"/>
              <a:ext cx="911054" cy="598822"/>
            </a:xfrm>
            <a:custGeom>
              <a:avLst/>
              <a:gdLst>
                <a:gd name="connsiteX0" fmla="*/ 905684 w 911054"/>
                <a:gd name="connsiteY0" fmla="*/ 194036 h 598821"/>
                <a:gd name="connsiteX1" fmla="*/ 844007 w 911054"/>
                <a:gd name="connsiteY1" fmla="*/ 492482 h 598821"/>
                <a:gd name="connsiteX2" fmla="*/ 840583 w 911054"/>
                <a:gd name="connsiteY2" fmla="*/ 520794 h 598821"/>
                <a:gd name="connsiteX3" fmla="*/ 903301 w 911054"/>
                <a:gd name="connsiteY3" fmla="*/ 567976 h 598821"/>
                <a:gd name="connsiteX4" fmla="*/ 898158 w 911054"/>
                <a:gd name="connsiteY4" fmla="*/ 597992 h 598821"/>
                <a:gd name="connsiteX5" fmla="*/ 646894 w 911054"/>
                <a:gd name="connsiteY5" fmla="*/ 597992 h 598821"/>
                <a:gd name="connsiteX6" fmla="*/ 652897 w 911054"/>
                <a:gd name="connsiteY6" fmla="*/ 567976 h 598821"/>
                <a:gd name="connsiteX7" fmla="*/ 718073 w 911054"/>
                <a:gd name="connsiteY7" fmla="*/ 543103 h 598821"/>
                <a:gd name="connsiteX8" fmla="*/ 750669 w 911054"/>
                <a:gd name="connsiteY8" fmla="*/ 448770 h 598821"/>
                <a:gd name="connsiteX9" fmla="*/ 805559 w 911054"/>
                <a:gd name="connsiteY9" fmla="*/ 187204 h 598821"/>
                <a:gd name="connsiteX10" fmla="*/ 808983 w 911054"/>
                <a:gd name="connsiteY10" fmla="*/ 154623 h 598821"/>
                <a:gd name="connsiteX11" fmla="*/ 718813 w 911054"/>
                <a:gd name="connsiteY11" fmla="*/ 71436 h 598821"/>
                <a:gd name="connsiteX12" fmla="*/ 582019 w 911054"/>
                <a:gd name="connsiteY12" fmla="*/ 162270 h 598821"/>
                <a:gd name="connsiteX13" fmla="*/ 515273 w 911054"/>
                <a:gd name="connsiteY13" fmla="*/ 467534 h 598821"/>
                <a:gd name="connsiteX14" fmla="*/ 508410 w 911054"/>
                <a:gd name="connsiteY14" fmla="*/ 517310 h 598821"/>
                <a:gd name="connsiteX15" fmla="*/ 580858 w 911054"/>
                <a:gd name="connsiteY15" fmla="*/ 567961 h 598821"/>
                <a:gd name="connsiteX16" fmla="*/ 575714 w 911054"/>
                <a:gd name="connsiteY16" fmla="*/ 597977 h 598821"/>
                <a:gd name="connsiteX17" fmla="*/ 321011 w 911054"/>
                <a:gd name="connsiteY17" fmla="*/ 597977 h 598821"/>
                <a:gd name="connsiteX18" fmla="*/ 326154 w 911054"/>
                <a:gd name="connsiteY18" fmla="*/ 567961 h 598821"/>
                <a:gd name="connsiteX19" fmla="*/ 413625 w 911054"/>
                <a:gd name="connsiteY19" fmla="*/ 475347 h 598821"/>
                <a:gd name="connsiteX20" fmla="*/ 473657 w 911054"/>
                <a:gd name="connsiteY20" fmla="*/ 194067 h 598821"/>
                <a:gd name="connsiteX21" fmla="*/ 477941 w 911054"/>
                <a:gd name="connsiteY21" fmla="*/ 155483 h 598821"/>
                <a:gd name="connsiteX22" fmla="*/ 401799 w 911054"/>
                <a:gd name="connsiteY22" fmla="*/ 71436 h 598821"/>
                <a:gd name="connsiteX23" fmla="*/ 299592 w 911054"/>
                <a:gd name="connsiteY23" fmla="*/ 124199 h 598821"/>
                <a:gd name="connsiteX24" fmla="*/ 243948 w 911054"/>
                <a:gd name="connsiteY24" fmla="*/ 194202 h 598821"/>
                <a:gd name="connsiteX25" fmla="*/ 184549 w 911054"/>
                <a:gd name="connsiteY25" fmla="*/ 467790 h 598821"/>
                <a:gd name="connsiteX26" fmla="*/ 176826 w 911054"/>
                <a:gd name="connsiteY26" fmla="*/ 519165 h 598821"/>
                <a:gd name="connsiteX27" fmla="*/ 260118 w 911054"/>
                <a:gd name="connsiteY27" fmla="*/ 567961 h 598821"/>
                <a:gd name="connsiteX28" fmla="*/ 254959 w 911054"/>
                <a:gd name="connsiteY28" fmla="*/ 597977 h 598821"/>
                <a:gd name="connsiteX29" fmla="*/ 1131 w 911054"/>
                <a:gd name="connsiteY29" fmla="*/ 597977 h 598821"/>
                <a:gd name="connsiteX30" fmla="*/ 6275 w 911054"/>
                <a:gd name="connsiteY30" fmla="*/ 567961 h 598821"/>
                <a:gd name="connsiteX31" fmla="*/ 86882 w 911054"/>
                <a:gd name="connsiteY31" fmla="*/ 448754 h 598821"/>
                <a:gd name="connsiteX32" fmla="*/ 146915 w 911054"/>
                <a:gd name="connsiteY32" fmla="*/ 162331 h 598821"/>
                <a:gd name="connsiteX33" fmla="*/ 152058 w 911054"/>
                <a:gd name="connsiteY33" fmla="*/ 123339 h 598821"/>
                <a:gd name="connsiteX34" fmla="*/ 98029 w 911054"/>
                <a:gd name="connsiteY34" fmla="*/ 76580 h 598821"/>
                <a:gd name="connsiteX35" fmla="*/ 64588 w 911054"/>
                <a:gd name="connsiteY35" fmla="*/ 79159 h 598821"/>
                <a:gd name="connsiteX36" fmla="*/ 71481 w 911054"/>
                <a:gd name="connsiteY36" fmla="*/ 49143 h 598821"/>
                <a:gd name="connsiteX37" fmla="*/ 249831 w 911054"/>
                <a:gd name="connsiteY37" fmla="*/ 4555 h 598821"/>
                <a:gd name="connsiteX38" fmla="*/ 285157 w 911054"/>
                <a:gd name="connsiteY38" fmla="*/ 4555 h 598821"/>
                <a:gd name="connsiteX39" fmla="*/ 260495 w 911054"/>
                <a:gd name="connsiteY39" fmla="*/ 110081 h 598821"/>
                <a:gd name="connsiteX40" fmla="*/ 263723 w 911054"/>
                <a:gd name="connsiteY40" fmla="*/ 113475 h 598821"/>
                <a:gd name="connsiteX41" fmla="*/ 450565 w 911054"/>
                <a:gd name="connsiteY41" fmla="*/ 1131 h 598821"/>
                <a:gd name="connsiteX42" fmla="*/ 578444 w 911054"/>
                <a:gd name="connsiteY42" fmla="*/ 114033 h 598821"/>
                <a:gd name="connsiteX43" fmla="*/ 676789 w 911054"/>
                <a:gd name="connsiteY43" fmla="*/ 28719 h 598821"/>
                <a:gd name="connsiteX44" fmla="*/ 769991 w 911054"/>
                <a:gd name="connsiteY44" fmla="*/ 1131 h 598821"/>
                <a:gd name="connsiteX45" fmla="*/ 873043 w 911054"/>
                <a:gd name="connsiteY45" fmla="*/ 38433 h 598821"/>
                <a:gd name="connsiteX46" fmla="*/ 910843 w 911054"/>
                <a:gd name="connsiteY46" fmla="*/ 140866 h 598821"/>
                <a:gd name="connsiteX47" fmla="*/ 905684 w 911054"/>
                <a:gd name="connsiteY47" fmla="*/ 194036 h 598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911054" h="598821">
                  <a:moveTo>
                    <a:pt x="905684" y="194036"/>
                  </a:moveTo>
                  <a:lnTo>
                    <a:pt x="844007" y="492482"/>
                  </a:lnTo>
                  <a:cubicBezTo>
                    <a:pt x="841715" y="503357"/>
                    <a:pt x="840583" y="512785"/>
                    <a:pt x="840583" y="520794"/>
                  </a:cubicBezTo>
                  <a:cubicBezTo>
                    <a:pt x="840583" y="552259"/>
                    <a:pt x="861489" y="567976"/>
                    <a:pt x="903301" y="567976"/>
                  </a:cubicBezTo>
                  <a:lnTo>
                    <a:pt x="898158" y="597992"/>
                  </a:lnTo>
                  <a:lnTo>
                    <a:pt x="646894" y="597992"/>
                  </a:lnTo>
                  <a:lnTo>
                    <a:pt x="652897" y="567976"/>
                  </a:lnTo>
                  <a:cubicBezTo>
                    <a:pt x="684331" y="565698"/>
                    <a:pt x="706067" y="557402"/>
                    <a:pt x="718073" y="543103"/>
                  </a:cubicBezTo>
                  <a:cubicBezTo>
                    <a:pt x="730080" y="528819"/>
                    <a:pt x="740940" y="497369"/>
                    <a:pt x="750669" y="448770"/>
                  </a:cubicBezTo>
                  <a:lnTo>
                    <a:pt x="805559" y="187204"/>
                  </a:lnTo>
                  <a:cubicBezTo>
                    <a:pt x="807837" y="175770"/>
                    <a:pt x="808983" y="164910"/>
                    <a:pt x="808983" y="154623"/>
                  </a:cubicBezTo>
                  <a:cubicBezTo>
                    <a:pt x="808983" y="99175"/>
                    <a:pt x="778921" y="71436"/>
                    <a:pt x="718813" y="71436"/>
                  </a:cubicBezTo>
                  <a:cubicBezTo>
                    <a:pt x="683306" y="71436"/>
                    <a:pt x="637708" y="101709"/>
                    <a:pt x="582019" y="162270"/>
                  </a:cubicBezTo>
                  <a:lnTo>
                    <a:pt x="515273" y="467534"/>
                  </a:lnTo>
                  <a:cubicBezTo>
                    <a:pt x="510688" y="488138"/>
                    <a:pt x="508410" y="504730"/>
                    <a:pt x="508410" y="517310"/>
                  </a:cubicBezTo>
                  <a:cubicBezTo>
                    <a:pt x="508410" y="551082"/>
                    <a:pt x="532559" y="567961"/>
                    <a:pt x="580858" y="567961"/>
                  </a:cubicBezTo>
                  <a:lnTo>
                    <a:pt x="575714" y="597977"/>
                  </a:lnTo>
                  <a:lnTo>
                    <a:pt x="321011" y="597977"/>
                  </a:lnTo>
                  <a:lnTo>
                    <a:pt x="326154" y="567961"/>
                  </a:lnTo>
                  <a:cubicBezTo>
                    <a:pt x="371888" y="564537"/>
                    <a:pt x="401045" y="533660"/>
                    <a:pt x="413625" y="475347"/>
                  </a:cubicBezTo>
                  <a:lnTo>
                    <a:pt x="473657" y="194067"/>
                  </a:lnTo>
                  <a:cubicBezTo>
                    <a:pt x="476508" y="180340"/>
                    <a:pt x="477941" y="167489"/>
                    <a:pt x="477941" y="155483"/>
                  </a:cubicBezTo>
                  <a:cubicBezTo>
                    <a:pt x="477941" y="99462"/>
                    <a:pt x="452555" y="71436"/>
                    <a:pt x="401799" y="71436"/>
                  </a:cubicBezTo>
                  <a:cubicBezTo>
                    <a:pt x="368147" y="71436"/>
                    <a:pt x="334073" y="89024"/>
                    <a:pt x="299592" y="124199"/>
                  </a:cubicBezTo>
                  <a:cubicBezTo>
                    <a:pt x="265096" y="159374"/>
                    <a:pt x="246543" y="182709"/>
                    <a:pt x="243948" y="194202"/>
                  </a:cubicBezTo>
                  <a:lnTo>
                    <a:pt x="184549" y="467790"/>
                  </a:lnTo>
                  <a:cubicBezTo>
                    <a:pt x="179405" y="490627"/>
                    <a:pt x="176826" y="507747"/>
                    <a:pt x="176826" y="519165"/>
                  </a:cubicBezTo>
                  <a:cubicBezTo>
                    <a:pt x="176826" y="551701"/>
                    <a:pt x="204595" y="567961"/>
                    <a:pt x="260118" y="567961"/>
                  </a:cubicBezTo>
                  <a:lnTo>
                    <a:pt x="254959" y="597977"/>
                  </a:lnTo>
                  <a:lnTo>
                    <a:pt x="1131" y="597977"/>
                  </a:lnTo>
                  <a:lnTo>
                    <a:pt x="6275" y="567961"/>
                  </a:lnTo>
                  <a:cubicBezTo>
                    <a:pt x="43999" y="566829"/>
                    <a:pt x="70878" y="527099"/>
                    <a:pt x="86882" y="448754"/>
                  </a:cubicBezTo>
                  <a:lnTo>
                    <a:pt x="146915" y="162331"/>
                  </a:lnTo>
                  <a:cubicBezTo>
                    <a:pt x="150339" y="146734"/>
                    <a:pt x="152058" y="133732"/>
                    <a:pt x="152058" y="123339"/>
                  </a:cubicBezTo>
                  <a:cubicBezTo>
                    <a:pt x="152058" y="92176"/>
                    <a:pt x="134048" y="76580"/>
                    <a:pt x="98029" y="76580"/>
                  </a:cubicBezTo>
                  <a:cubicBezTo>
                    <a:pt x="88300" y="76580"/>
                    <a:pt x="77153" y="77440"/>
                    <a:pt x="64588" y="79159"/>
                  </a:cubicBezTo>
                  <a:lnTo>
                    <a:pt x="71481" y="49143"/>
                  </a:lnTo>
                  <a:lnTo>
                    <a:pt x="249831" y="4555"/>
                  </a:lnTo>
                  <a:lnTo>
                    <a:pt x="285157" y="4555"/>
                  </a:lnTo>
                  <a:lnTo>
                    <a:pt x="260495" y="110081"/>
                  </a:lnTo>
                  <a:lnTo>
                    <a:pt x="263723" y="113475"/>
                  </a:lnTo>
                  <a:cubicBezTo>
                    <a:pt x="329729" y="38584"/>
                    <a:pt x="392010" y="1131"/>
                    <a:pt x="450565" y="1131"/>
                  </a:cubicBezTo>
                  <a:cubicBezTo>
                    <a:pt x="525591" y="1131"/>
                    <a:pt x="568217" y="38765"/>
                    <a:pt x="578444" y="114033"/>
                  </a:cubicBezTo>
                  <a:cubicBezTo>
                    <a:pt x="616228" y="75554"/>
                    <a:pt x="649005" y="47106"/>
                    <a:pt x="676789" y="28719"/>
                  </a:cubicBezTo>
                  <a:cubicBezTo>
                    <a:pt x="704558" y="10332"/>
                    <a:pt x="735631" y="1131"/>
                    <a:pt x="769991" y="1131"/>
                  </a:cubicBezTo>
                  <a:cubicBezTo>
                    <a:pt x="813493" y="1131"/>
                    <a:pt x="847853" y="13575"/>
                    <a:pt x="873043" y="38433"/>
                  </a:cubicBezTo>
                  <a:cubicBezTo>
                    <a:pt x="898233" y="63306"/>
                    <a:pt x="910843" y="97441"/>
                    <a:pt x="910843" y="140866"/>
                  </a:cubicBezTo>
                  <a:cubicBezTo>
                    <a:pt x="910828" y="157443"/>
                    <a:pt x="909108" y="175167"/>
                    <a:pt x="905684" y="19403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9" name="Forme libre : forme 58">
              <a:extLst>
                <a:ext uri="{FF2B5EF4-FFF2-40B4-BE49-F238E27FC236}">
                  <a16:creationId xmlns:a16="http://schemas.microsoft.com/office/drawing/2014/main" id="{20215D19-DB10-4E65-B7F5-89735B42DC1A}"/>
                </a:ext>
              </a:extLst>
            </p:cNvPr>
            <p:cNvSpPr/>
            <p:nvPr/>
          </p:nvSpPr>
          <p:spPr>
            <a:xfrm>
              <a:off x="1289083" y="2304405"/>
              <a:ext cx="809994" cy="997031"/>
            </a:xfrm>
            <a:custGeom>
              <a:avLst/>
              <a:gdLst>
                <a:gd name="connsiteX0" fmla="*/ 708631 w 809993"/>
                <a:gd name="connsiteY0" fmla="*/ 1131 h 997030"/>
                <a:gd name="connsiteX1" fmla="*/ 708631 w 809993"/>
                <a:gd name="connsiteY1" fmla="*/ 866421 h 997030"/>
                <a:gd name="connsiteX2" fmla="*/ 724922 w 809993"/>
                <a:gd name="connsiteY2" fmla="*/ 946169 h 997030"/>
                <a:gd name="connsiteX3" fmla="*/ 808968 w 809993"/>
                <a:gd name="connsiteY3" fmla="*/ 966743 h 997030"/>
                <a:gd name="connsiteX4" fmla="*/ 802105 w 809993"/>
                <a:gd name="connsiteY4" fmla="*/ 996759 h 997030"/>
                <a:gd name="connsiteX5" fmla="*/ 494232 w 809993"/>
                <a:gd name="connsiteY5" fmla="*/ 996759 h 997030"/>
                <a:gd name="connsiteX6" fmla="*/ 489088 w 809993"/>
                <a:gd name="connsiteY6" fmla="*/ 966743 h 997030"/>
                <a:gd name="connsiteX7" fmla="*/ 567991 w 809993"/>
                <a:gd name="connsiteY7" fmla="*/ 950030 h 997030"/>
                <a:gd name="connsiteX8" fmla="*/ 587720 w 809993"/>
                <a:gd name="connsiteY8" fmla="*/ 875849 h 997030"/>
                <a:gd name="connsiteX9" fmla="*/ 587720 w 809993"/>
                <a:gd name="connsiteY9" fmla="*/ 591144 h 997030"/>
                <a:gd name="connsiteX10" fmla="*/ 363999 w 809993"/>
                <a:gd name="connsiteY10" fmla="*/ 591144 h 997030"/>
                <a:gd name="connsiteX11" fmla="*/ 264372 w 809993"/>
                <a:gd name="connsiteY11" fmla="*/ 761786 h 997030"/>
                <a:gd name="connsiteX12" fmla="*/ 185514 w 809993"/>
                <a:gd name="connsiteY12" fmla="*/ 931613 h 997030"/>
                <a:gd name="connsiteX13" fmla="*/ 262697 w 809993"/>
                <a:gd name="connsiteY13" fmla="*/ 966773 h 997030"/>
                <a:gd name="connsiteX14" fmla="*/ 255834 w 809993"/>
                <a:gd name="connsiteY14" fmla="*/ 996790 h 997030"/>
                <a:gd name="connsiteX15" fmla="*/ 1131 w 809993"/>
                <a:gd name="connsiteY15" fmla="*/ 996790 h 997030"/>
                <a:gd name="connsiteX16" fmla="*/ 7994 w 809993"/>
                <a:gd name="connsiteY16" fmla="*/ 966773 h 997030"/>
                <a:gd name="connsiteX17" fmla="*/ 92900 w 809993"/>
                <a:gd name="connsiteY17" fmla="*/ 940196 h 997030"/>
                <a:gd name="connsiteX18" fmla="*/ 176087 w 809993"/>
                <a:gd name="connsiteY18" fmla="*/ 835560 h 997030"/>
                <a:gd name="connsiteX19" fmla="*/ 676895 w 809993"/>
                <a:gd name="connsiteY19" fmla="*/ 1131 h 997030"/>
                <a:gd name="connsiteX20" fmla="*/ 708631 w 809993"/>
                <a:gd name="connsiteY20" fmla="*/ 1131 h 997030"/>
                <a:gd name="connsiteX21" fmla="*/ 587705 w 809993"/>
                <a:gd name="connsiteY21" fmla="*/ 552545 h 997030"/>
                <a:gd name="connsiteX22" fmla="*/ 587705 w 809993"/>
                <a:gd name="connsiteY22" fmla="*/ 213781 h 997030"/>
                <a:gd name="connsiteX23" fmla="*/ 584281 w 809993"/>
                <a:gd name="connsiteY23" fmla="*/ 213781 h 997030"/>
                <a:gd name="connsiteX24" fmla="*/ 388480 w 809993"/>
                <a:gd name="connsiteY24" fmla="*/ 552545 h 997030"/>
                <a:gd name="connsiteX25" fmla="*/ 587705 w 809993"/>
                <a:gd name="connsiteY25" fmla="*/ 552545 h 997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09993" h="997030">
                  <a:moveTo>
                    <a:pt x="708631" y="1131"/>
                  </a:moveTo>
                  <a:lnTo>
                    <a:pt x="708631" y="866421"/>
                  </a:lnTo>
                  <a:cubicBezTo>
                    <a:pt x="708631" y="905865"/>
                    <a:pt x="714061" y="932458"/>
                    <a:pt x="724922" y="946169"/>
                  </a:cubicBezTo>
                  <a:cubicBezTo>
                    <a:pt x="735767" y="959895"/>
                    <a:pt x="763792" y="966743"/>
                    <a:pt x="808968" y="966743"/>
                  </a:cubicBezTo>
                  <a:lnTo>
                    <a:pt x="802105" y="996759"/>
                  </a:lnTo>
                  <a:lnTo>
                    <a:pt x="494232" y="996759"/>
                  </a:lnTo>
                  <a:lnTo>
                    <a:pt x="489088" y="966743"/>
                  </a:lnTo>
                  <a:cubicBezTo>
                    <a:pt x="528532" y="966743"/>
                    <a:pt x="554823" y="961177"/>
                    <a:pt x="567991" y="950030"/>
                  </a:cubicBezTo>
                  <a:cubicBezTo>
                    <a:pt x="581144" y="938883"/>
                    <a:pt x="587720" y="914161"/>
                    <a:pt x="587720" y="875849"/>
                  </a:cubicBezTo>
                  <a:lnTo>
                    <a:pt x="587720" y="591144"/>
                  </a:lnTo>
                  <a:lnTo>
                    <a:pt x="363999" y="591144"/>
                  </a:lnTo>
                  <a:lnTo>
                    <a:pt x="264372" y="761786"/>
                  </a:lnTo>
                  <a:cubicBezTo>
                    <a:pt x="211790" y="852122"/>
                    <a:pt x="185514" y="908731"/>
                    <a:pt x="185514" y="931613"/>
                  </a:cubicBezTo>
                  <a:cubicBezTo>
                    <a:pt x="185514" y="955068"/>
                    <a:pt x="211247" y="966773"/>
                    <a:pt x="262697" y="966773"/>
                  </a:cubicBezTo>
                  <a:lnTo>
                    <a:pt x="255834" y="996790"/>
                  </a:lnTo>
                  <a:lnTo>
                    <a:pt x="1131" y="996790"/>
                  </a:lnTo>
                  <a:lnTo>
                    <a:pt x="7994" y="966773"/>
                  </a:lnTo>
                  <a:cubicBezTo>
                    <a:pt x="41737" y="964495"/>
                    <a:pt x="70018" y="955626"/>
                    <a:pt x="92900" y="940196"/>
                  </a:cubicBezTo>
                  <a:cubicBezTo>
                    <a:pt x="115767" y="924750"/>
                    <a:pt x="143491" y="889892"/>
                    <a:pt x="176087" y="835560"/>
                  </a:cubicBezTo>
                  <a:lnTo>
                    <a:pt x="676895" y="1131"/>
                  </a:lnTo>
                  <a:lnTo>
                    <a:pt x="708631" y="1131"/>
                  </a:lnTo>
                  <a:close/>
                  <a:moveTo>
                    <a:pt x="587705" y="552545"/>
                  </a:moveTo>
                  <a:lnTo>
                    <a:pt x="587705" y="213781"/>
                  </a:lnTo>
                  <a:lnTo>
                    <a:pt x="584281" y="213781"/>
                  </a:lnTo>
                  <a:lnTo>
                    <a:pt x="388480" y="552545"/>
                  </a:lnTo>
                  <a:lnTo>
                    <a:pt x="587705" y="55254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0" name="Forme libre : forme 59">
              <a:extLst>
                <a:ext uri="{FF2B5EF4-FFF2-40B4-BE49-F238E27FC236}">
                  <a16:creationId xmlns:a16="http://schemas.microsoft.com/office/drawing/2014/main" id="{E2D0FC95-660F-4021-B500-84D611D90C28}"/>
                </a:ext>
              </a:extLst>
            </p:cNvPr>
            <p:cNvSpPr/>
            <p:nvPr/>
          </p:nvSpPr>
          <p:spPr>
            <a:xfrm>
              <a:off x="2216111" y="2699748"/>
              <a:ext cx="470611" cy="621447"/>
            </a:xfrm>
            <a:custGeom>
              <a:avLst/>
              <a:gdLst>
                <a:gd name="connsiteX0" fmla="*/ 470234 w 470610"/>
                <a:gd name="connsiteY0" fmla="*/ 1131 h 621447"/>
                <a:gd name="connsiteX1" fmla="*/ 451364 w 470610"/>
                <a:gd name="connsiteY1" fmla="*/ 169209 h 621447"/>
                <a:gd name="connsiteX2" fmla="*/ 426491 w 470610"/>
                <a:gd name="connsiteY2" fmla="*/ 169209 h 621447"/>
                <a:gd name="connsiteX3" fmla="*/ 398616 w 470610"/>
                <a:gd name="connsiteY3" fmla="*/ 86233 h 621447"/>
                <a:gd name="connsiteX4" fmla="*/ 315867 w 470610"/>
                <a:gd name="connsiteY4" fmla="*/ 56021 h 621447"/>
                <a:gd name="connsiteX5" fmla="*/ 168786 w 470610"/>
                <a:gd name="connsiteY5" fmla="*/ 157474 h 621447"/>
                <a:gd name="connsiteX6" fmla="*/ 104892 w 470610"/>
                <a:gd name="connsiteY6" fmla="*/ 395886 h 621447"/>
                <a:gd name="connsiteX7" fmla="*/ 228382 w 470610"/>
                <a:gd name="connsiteY7" fmla="*/ 550841 h 621447"/>
                <a:gd name="connsiteX8" fmla="*/ 407621 w 470610"/>
                <a:gd name="connsiteY8" fmla="*/ 472798 h 621447"/>
                <a:gd name="connsiteX9" fmla="*/ 426491 w 470610"/>
                <a:gd name="connsiteY9" fmla="*/ 494669 h 621447"/>
                <a:gd name="connsiteX10" fmla="*/ 176932 w 470610"/>
                <a:gd name="connsiteY10" fmla="*/ 621161 h 621447"/>
                <a:gd name="connsiteX11" fmla="*/ 50440 w 470610"/>
                <a:gd name="connsiteY11" fmla="*/ 562847 h 621447"/>
                <a:gd name="connsiteX12" fmla="*/ 1131 w 470610"/>
                <a:gd name="connsiteY12" fmla="*/ 411920 h 621447"/>
                <a:gd name="connsiteX13" fmla="*/ 107894 w 470610"/>
                <a:gd name="connsiteY13" fmla="*/ 137503 h 621447"/>
                <a:gd name="connsiteX14" fmla="*/ 332143 w 470610"/>
                <a:gd name="connsiteY14" fmla="*/ 4585 h 621447"/>
                <a:gd name="connsiteX15" fmla="*/ 393458 w 470610"/>
                <a:gd name="connsiteY15" fmla="*/ 9729 h 621447"/>
                <a:gd name="connsiteX16" fmla="*/ 421332 w 470610"/>
                <a:gd name="connsiteY16" fmla="*/ 14873 h 621447"/>
                <a:gd name="connsiteX17" fmla="*/ 451349 w 470610"/>
                <a:gd name="connsiteY17" fmla="*/ 1146 h 621447"/>
                <a:gd name="connsiteX18" fmla="*/ 470234 w 470610"/>
                <a:gd name="connsiteY18" fmla="*/ 1146 h 621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70610" h="621447">
                  <a:moveTo>
                    <a:pt x="470234" y="1131"/>
                  </a:moveTo>
                  <a:lnTo>
                    <a:pt x="451364" y="169209"/>
                  </a:lnTo>
                  <a:lnTo>
                    <a:pt x="426491" y="169209"/>
                  </a:lnTo>
                  <a:cubicBezTo>
                    <a:pt x="428210" y="134034"/>
                    <a:pt x="418904" y="106385"/>
                    <a:pt x="398616" y="86233"/>
                  </a:cubicBezTo>
                  <a:cubicBezTo>
                    <a:pt x="378314" y="66097"/>
                    <a:pt x="350726" y="56021"/>
                    <a:pt x="315867" y="56021"/>
                  </a:cubicBezTo>
                  <a:cubicBezTo>
                    <a:pt x="260405" y="56021"/>
                    <a:pt x="211383" y="89838"/>
                    <a:pt x="168786" y="157474"/>
                  </a:cubicBezTo>
                  <a:cubicBezTo>
                    <a:pt x="126190" y="225109"/>
                    <a:pt x="104892" y="304585"/>
                    <a:pt x="104892" y="395886"/>
                  </a:cubicBezTo>
                  <a:cubicBezTo>
                    <a:pt x="104892" y="499194"/>
                    <a:pt x="146055" y="550841"/>
                    <a:pt x="228382" y="550841"/>
                  </a:cubicBezTo>
                  <a:cubicBezTo>
                    <a:pt x="288415" y="550841"/>
                    <a:pt x="348146" y="524837"/>
                    <a:pt x="407621" y="472798"/>
                  </a:cubicBezTo>
                  <a:lnTo>
                    <a:pt x="426491" y="494669"/>
                  </a:lnTo>
                  <a:cubicBezTo>
                    <a:pt x="339579" y="579017"/>
                    <a:pt x="256392" y="621161"/>
                    <a:pt x="176932" y="621161"/>
                  </a:cubicBezTo>
                  <a:cubicBezTo>
                    <a:pt x="125481" y="621161"/>
                    <a:pt x="83307" y="601718"/>
                    <a:pt x="50440" y="562847"/>
                  </a:cubicBezTo>
                  <a:cubicBezTo>
                    <a:pt x="17557" y="523977"/>
                    <a:pt x="1131" y="473658"/>
                    <a:pt x="1131" y="411920"/>
                  </a:cubicBezTo>
                  <a:cubicBezTo>
                    <a:pt x="1131" y="317587"/>
                    <a:pt x="36714" y="226119"/>
                    <a:pt x="107894" y="137503"/>
                  </a:cubicBezTo>
                  <a:cubicBezTo>
                    <a:pt x="179073" y="48886"/>
                    <a:pt x="253813" y="4585"/>
                    <a:pt x="332143" y="4585"/>
                  </a:cubicBezTo>
                  <a:cubicBezTo>
                    <a:pt x="357875" y="4585"/>
                    <a:pt x="378299" y="6305"/>
                    <a:pt x="393458" y="9729"/>
                  </a:cubicBezTo>
                  <a:cubicBezTo>
                    <a:pt x="408602" y="13168"/>
                    <a:pt x="417893" y="14873"/>
                    <a:pt x="421332" y="14873"/>
                  </a:cubicBezTo>
                  <a:cubicBezTo>
                    <a:pt x="433897" y="14873"/>
                    <a:pt x="443913" y="10302"/>
                    <a:pt x="451349" y="1146"/>
                  </a:cubicBezTo>
                  <a:lnTo>
                    <a:pt x="470234" y="11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5" name="Forme libre : forme 64">
              <a:extLst>
                <a:ext uri="{FF2B5EF4-FFF2-40B4-BE49-F238E27FC236}">
                  <a16:creationId xmlns:a16="http://schemas.microsoft.com/office/drawing/2014/main" id="{3711CCCA-C86D-4BBC-9003-8506F78822B3}"/>
                </a:ext>
              </a:extLst>
            </p:cNvPr>
            <p:cNvSpPr/>
            <p:nvPr/>
          </p:nvSpPr>
          <p:spPr>
            <a:xfrm>
              <a:off x="2752094" y="2703172"/>
              <a:ext cx="585247" cy="618431"/>
            </a:xfrm>
            <a:custGeom>
              <a:avLst/>
              <a:gdLst>
                <a:gd name="connsiteX0" fmla="*/ 585503 w 585246"/>
                <a:gd name="connsiteY0" fmla="*/ 1131 h 618430"/>
                <a:gd name="connsiteX1" fmla="*/ 491773 w 585246"/>
                <a:gd name="connsiteY1" fmla="*/ 432902 h 618430"/>
                <a:gd name="connsiteX2" fmla="*/ 486630 w 585246"/>
                <a:gd name="connsiteY2" fmla="*/ 478922 h 618430"/>
                <a:gd name="connsiteX3" fmla="*/ 565412 w 585246"/>
                <a:gd name="connsiteY3" fmla="*/ 539694 h 618430"/>
                <a:gd name="connsiteX4" fmla="*/ 558579 w 585246"/>
                <a:gd name="connsiteY4" fmla="*/ 569710 h 618430"/>
                <a:gd name="connsiteX5" fmla="*/ 353592 w 585246"/>
                <a:gd name="connsiteY5" fmla="*/ 614298 h 618430"/>
                <a:gd name="connsiteX6" fmla="*/ 377529 w 585246"/>
                <a:gd name="connsiteY6" fmla="*/ 500899 h 618430"/>
                <a:gd name="connsiteX7" fmla="*/ 374105 w 585246"/>
                <a:gd name="connsiteY7" fmla="*/ 497460 h 618430"/>
                <a:gd name="connsiteX8" fmla="*/ 168801 w 585246"/>
                <a:gd name="connsiteY8" fmla="*/ 617722 h 618430"/>
                <a:gd name="connsiteX9" fmla="*/ 1131 w 585246"/>
                <a:gd name="connsiteY9" fmla="*/ 436778 h 618430"/>
                <a:gd name="connsiteX10" fmla="*/ 148499 w 585246"/>
                <a:gd name="connsiteY10" fmla="*/ 133626 h 618430"/>
                <a:gd name="connsiteX11" fmla="*/ 535802 w 585246"/>
                <a:gd name="connsiteY11" fmla="*/ 1131 h 618430"/>
                <a:gd name="connsiteX12" fmla="*/ 585503 w 585246"/>
                <a:gd name="connsiteY12" fmla="*/ 1131 h 618430"/>
                <a:gd name="connsiteX13" fmla="*/ 469374 w 585246"/>
                <a:gd name="connsiteY13" fmla="*/ 65448 h 618430"/>
                <a:gd name="connsiteX14" fmla="*/ 422207 w 585246"/>
                <a:gd name="connsiteY14" fmla="*/ 62869 h 618430"/>
                <a:gd name="connsiteX15" fmla="*/ 188953 w 585246"/>
                <a:gd name="connsiteY15" fmla="*/ 163205 h 618430"/>
                <a:gd name="connsiteX16" fmla="*/ 98904 w 585246"/>
                <a:gd name="connsiteY16" fmla="*/ 406762 h 618430"/>
                <a:gd name="connsiteX17" fmla="*/ 219151 w 585246"/>
                <a:gd name="connsiteY17" fmla="*/ 547402 h 618430"/>
                <a:gd name="connsiteX18" fmla="*/ 333817 w 585246"/>
                <a:gd name="connsiteY18" fmla="*/ 500703 h 618430"/>
                <a:gd name="connsiteX19" fmla="*/ 389219 w 585246"/>
                <a:gd name="connsiteY19" fmla="*/ 445451 h 618430"/>
                <a:gd name="connsiteX20" fmla="*/ 469374 w 585246"/>
                <a:gd name="connsiteY20" fmla="*/ 65448 h 618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85246" h="618430">
                  <a:moveTo>
                    <a:pt x="585503" y="1131"/>
                  </a:moveTo>
                  <a:lnTo>
                    <a:pt x="491773" y="432902"/>
                  </a:lnTo>
                  <a:cubicBezTo>
                    <a:pt x="488334" y="450851"/>
                    <a:pt x="486630" y="466191"/>
                    <a:pt x="486630" y="478922"/>
                  </a:cubicBezTo>
                  <a:cubicBezTo>
                    <a:pt x="486630" y="526300"/>
                    <a:pt x="512890" y="546542"/>
                    <a:pt x="565412" y="539694"/>
                  </a:cubicBezTo>
                  <a:lnTo>
                    <a:pt x="558579" y="569710"/>
                  </a:lnTo>
                  <a:lnTo>
                    <a:pt x="353592" y="614298"/>
                  </a:lnTo>
                  <a:lnTo>
                    <a:pt x="377529" y="500899"/>
                  </a:lnTo>
                  <a:lnTo>
                    <a:pt x="374105" y="497460"/>
                  </a:lnTo>
                  <a:cubicBezTo>
                    <a:pt x="313650" y="577645"/>
                    <a:pt x="245215" y="617722"/>
                    <a:pt x="168801" y="617722"/>
                  </a:cubicBezTo>
                  <a:cubicBezTo>
                    <a:pt x="57016" y="617722"/>
                    <a:pt x="1131" y="557402"/>
                    <a:pt x="1131" y="436778"/>
                  </a:cubicBezTo>
                  <a:cubicBezTo>
                    <a:pt x="1131" y="323017"/>
                    <a:pt x="50259" y="221956"/>
                    <a:pt x="148499" y="133626"/>
                  </a:cubicBezTo>
                  <a:cubicBezTo>
                    <a:pt x="246739" y="45296"/>
                    <a:pt x="375855" y="1131"/>
                    <a:pt x="535802" y="1131"/>
                  </a:cubicBezTo>
                  <a:lnTo>
                    <a:pt x="585503" y="1131"/>
                  </a:lnTo>
                  <a:close/>
                  <a:moveTo>
                    <a:pt x="469374" y="65448"/>
                  </a:moveTo>
                  <a:cubicBezTo>
                    <a:pt x="453355" y="63729"/>
                    <a:pt x="437638" y="62869"/>
                    <a:pt x="422207" y="62869"/>
                  </a:cubicBezTo>
                  <a:cubicBezTo>
                    <a:pt x="326728" y="62869"/>
                    <a:pt x="248986" y="96309"/>
                    <a:pt x="188953" y="163205"/>
                  </a:cubicBezTo>
                  <a:cubicBezTo>
                    <a:pt x="128920" y="230102"/>
                    <a:pt x="98904" y="311282"/>
                    <a:pt x="98904" y="406762"/>
                  </a:cubicBezTo>
                  <a:cubicBezTo>
                    <a:pt x="98904" y="500537"/>
                    <a:pt x="138981" y="547402"/>
                    <a:pt x="219151" y="547402"/>
                  </a:cubicBezTo>
                  <a:cubicBezTo>
                    <a:pt x="259801" y="547402"/>
                    <a:pt x="298038" y="531850"/>
                    <a:pt x="333817" y="500703"/>
                  </a:cubicBezTo>
                  <a:cubicBezTo>
                    <a:pt x="369610" y="469570"/>
                    <a:pt x="388073" y="451153"/>
                    <a:pt x="389219" y="445451"/>
                  </a:cubicBezTo>
                  <a:lnTo>
                    <a:pt x="469374" y="65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7" name="Forme libre : forme 66">
              <a:extLst>
                <a:ext uri="{FF2B5EF4-FFF2-40B4-BE49-F238E27FC236}">
                  <a16:creationId xmlns:a16="http://schemas.microsoft.com/office/drawing/2014/main" id="{F523D8D1-214D-4653-9BA8-B116A8439004}"/>
                </a:ext>
              </a:extLst>
            </p:cNvPr>
            <p:cNvSpPr/>
            <p:nvPr/>
          </p:nvSpPr>
          <p:spPr>
            <a:xfrm>
              <a:off x="3441584" y="2699748"/>
              <a:ext cx="470611" cy="621447"/>
            </a:xfrm>
            <a:custGeom>
              <a:avLst/>
              <a:gdLst>
                <a:gd name="connsiteX0" fmla="*/ 470234 w 470610"/>
                <a:gd name="connsiteY0" fmla="*/ 1131 h 621447"/>
                <a:gd name="connsiteX1" fmla="*/ 451364 w 470610"/>
                <a:gd name="connsiteY1" fmla="*/ 169209 h 621447"/>
                <a:gd name="connsiteX2" fmla="*/ 426491 w 470610"/>
                <a:gd name="connsiteY2" fmla="*/ 169209 h 621447"/>
                <a:gd name="connsiteX3" fmla="*/ 398616 w 470610"/>
                <a:gd name="connsiteY3" fmla="*/ 86233 h 621447"/>
                <a:gd name="connsiteX4" fmla="*/ 315852 w 470610"/>
                <a:gd name="connsiteY4" fmla="*/ 56021 h 621447"/>
                <a:gd name="connsiteX5" fmla="*/ 168771 w 470610"/>
                <a:gd name="connsiteY5" fmla="*/ 157474 h 621447"/>
                <a:gd name="connsiteX6" fmla="*/ 104892 w 470610"/>
                <a:gd name="connsiteY6" fmla="*/ 395886 h 621447"/>
                <a:gd name="connsiteX7" fmla="*/ 228382 w 470610"/>
                <a:gd name="connsiteY7" fmla="*/ 550841 h 621447"/>
                <a:gd name="connsiteX8" fmla="*/ 407621 w 470610"/>
                <a:gd name="connsiteY8" fmla="*/ 472798 h 621447"/>
                <a:gd name="connsiteX9" fmla="*/ 426491 w 470610"/>
                <a:gd name="connsiteY9" fmla="*/ 494669 h 621447"/>
                <a:gd name="connsiteX10" fmla="*/ 176931 w 470610"/>
                <a:gd name="connsiteY10" fmla="*/ 621161 h 621447"/>
                <a:gd name="connsiteX11" fmla="*/ 50440 w 470610"/>
                <a:gd name="connsiteY11" fmla="*/ 562847 h 621447"/>
                <a:gd name="connsiteX12" fmla="*/ 1131 w 470610"/>
                <a:gd name="connsiteY12" fmla="*/ 411920 h 621447"/>
                <a:gd name="connsiteX13" fmla="*/ 107909 w 470610"/>
                <a:gd name="connsiteY13" fmla="*/ 137503 h 621447"/>
                <a:gd name="connsiteX14" fmla="*/ 332158 w 470610"/>
                <a:gd name="connsiteY14" fmla="*/ 4585 h 621447"/>
                <a:gd name="connsiteX15" fmla="*/ 393473 w 470610"/>
                <a:gd name="connsiteY15" fmla="*/ 9729 h 621447"/>
                <a:gd name="connsiteX16" fmla="*/ 421347 w 470610"/>
                <a:gd name="connsiteY16" fmla="*/ 14873 h 621447"/>
                <a:gd name="connsiteX17" fmla="*/ 451364 w 470610"/>
                <a:gd name="connsiteY17" fmla="*/ 1146 h 621447"/>
                <a:gd name="connsiteX18" fmla="*/ 470234 w 470610"/>
                <a:gd name="connsiteY18" fmla="*/ 1146 h 621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70610" h="621447">
                  <a:moveTo>
                    <a:pt x="470234" y="1131"/>
                  </a:moveTo>
                  <a:lnTo>
                    <a:pt x="451364" y="169209"/>
                  </a:lnTo>
                  <a:lnTo>
                    <a:pt x="426491" y="169209"/>
                  </a:lnTo>
                  <a:cubicBezTo>
                    <a:pt x="428211" y="134034"/>
                    <a:pt x="418904" y="106385"/>
                    <a:pt x="398616" y="86233"/>
                  </a:cubicBezTo>
                  <a:cubicBezTo>
                    <a:pt x="378314" y="66097"/>
                    <a:pt x="350726" y="56021"/>
                    <a:pt x="315852" y="56021"/>
                  </a:cubicBezTo>
                  <a:cubicBezTo>
                    <a:pt x="260390" y="56021"/>
                    <a:pt x="211368" y="89838"/>
                    <a:pt x="168771" y="157474"/>
                  </a:cubicBezTo>
                  <a:cubicBezTo>
                    <a:pt x="126175" y="225109"/>
                    <a:pt x="104892" y="304585"/>
                    <a:pt x="104892" y="395886"/>
                  </a:cubicBezTo>
                  <a:cubicBezTo>
                    <a:pt x="104892" y="499194"/>
                    <a:pt x="146055" y="550841"/>
                    <a:pt x="228382" y="550841"/>
                  </a:cubicBezTo>
                  <a:cubicBezTo>
                    <a:pt x="288415" y="550841"/>
                    <a:pt x="348146" y="524837"/>
                    <a:pt x="407621" y="472798"/>
                  </a:cubicBezTo>
                  <a:lnTo>
                    <a:pt x="426491" y="494669"/>
                  </a:lnTo>
                  <a:cubicBezTo>
                    <a:pt x="339579" y="579017"/>
                    <a:pt x="256392" y="621161"/>
                    <a:pt x="176931" y="621161"/>
                  </a:cubicBezTo>
                  <a:cubicBezTo>
                    <a:pt x="125481" y="621161"/>
                    <a:pt x="83307" y="601718"/>
                    <a:pt x="50440" y="562847"/>
                  </a:cubicBezTo>
                  <a:cubicBezTo>
                    <a:pt x="17557" y="523977"/>
                    <a:pt x="1131" y="473658"/>
                    <a:pt x="1131" y="411920"/>
                  </a:cubicBezTo>
                  <a:cubicBezTo>
                    <a:pt x="1131" y="317587"/>
                    <a:pt x="36714" y="226119"/>
                    <a:pt x="107909" y="137503"/>
                  </a:cubicBezTo>
                  <a:cubicBezTo>
                    <a:pt x="179088" y="48886"/>
                    <a:pt x="253828" y="4585"/>
                    <a:pt x="332158" y="4585"/>
                  </a:cubicBezTo>
                  <a:cubicBezTo>
                    <a:pt x="357890" y="4585"/>
                    <a:pt x="378314" y="6305"/>
                    <a:pt x="393473" y="9729"/>
                  </a:cubicBezTo>
                  <a:cubicBezTo>
                    <a:pt x="408617" y="13168"/>
                    <a:pt x="417908" y="14873"/>
                    <a:pt x="421347" y="14873"/>
                  </a:cubicBezTo>
                  <a:cubicBezTo>
                    <a:pt x="433912" y="14873"/>
                    <a:pt x="443928" y="10302"/>
                    <a:pt x="451364" y="1146"/>
                  </a:cubicBezTo>
                  <a:lnTo>
                    <a:pt x="470234" y="11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9" name="Forme libre : forme 68">
              <a:extLst>
                <a:ext uri="{FF2B5EF4-FFF2-40B4-BE49-F238E27FC236}">
                  <a16:creationId xmlns:a16="http://schemas.microsoft.com/office/drawing/2014/main" id="{E33BA9E8-1DD1-4D1A-8F35-258B4192A30F}"/>
                </a:ext>
              </a:extLst>
            </p:cNvPr>
            <p:cNvSpPr/>
            <p:nvPr/>
          </p:nvSpPr>
          <p:spPr>
            <a:xfrm>
              <a:off x="3938983" y="2460475"/>
              <a:ext cx="325807" cy="841669"/>
            </a:xfrm>
            <a:custGeom>
              <a:avLst/>
              <a:gdLst>
                <a:gd name="connsiteX0" fmla="*/ 322610 w 325807"/>
                <a:gd name="connsiteY0" fmla="*/ 247252 h 841669"/>
                <a:gd name="connsiteX1" fmla="*/ 227462 w 325807"/>
                <a:gd name="connsiteY1" fmla="*/ 696609 h 841669"/>
                <a:gd name="connsiteX2" fmla="*/ 218034 w 325807"/>
                <a:gd name="connsiteY2" fmla="*/ 763521 h 841669"/>
                <a:gd name="connsiteX3" fmla="*/ 234325 w 325807"/>
                <a:gd name="connsiteY3" fmla="*/ 800823 h 841669"/>
                <a:gd name="connsiteX4" fmla="*/ 315008 w 325807"/>
                <a:gd name="connsiteY4" fmla="*/ 810687 h 841669"/>
                <a:gd name="connsiteX5" fmla="*/ 309864 w 325807"/>
                <a:gd name="connsiteY5" fmla="*/ 840704 h 841669"/>
                <a:gd name="connsiteX6" fmla="*/ 1131 w 325807"/>
                <a:gd name="connsiteY6" fmla="*/ 840704 h 841669"/>
                <a:gd name="connsiteX7" fmla="*/ 7994 w 325807"/>
                <a:gd name="connsiteY7" fmla="*/ 810687 h 841669"/>
                <a:gd name="connsiteX8" fmla="*/ 88602 w 325807"/>
                <a:gd name="connsiteY8" fmla="*/ 799118 h 841669"/>
                <a:gd name="connsiteX9" fmla="*/ 120337 w 325807"/>
                <a:gd name="connsiteY9" fmla="*/ 721513 h 841669"/>
                <a:gd name="connsiteX10" fmla="*/ 188938 w 325807"/>
                <a:gd name="connsiteY10" fmla="*/ 403353 h 841669"/>
                <a:gd name="connsiteX11" fmla="*/ 194082 w 325807"/>
                <a:gd name="connsiteY11" fmla="*/ 362627 h 841669"/>
                <a:gd name="connsiteX12" fmla="*/ 145196 w 325807"/>
                <a:gd name="connsiteY12" fmla="*/ 318447 h 841669"/>
                <a:gd name="connsiteX13" fmla="*/ 76595 w 325807"/>
                <a:gd name="connsiteY13" fmla="*/ 327014 h 841669"/>
                <a:gd name="connsiteX14" fmla="*/ 83473 w 325807"/>
                <a:gd name="connsiteY14" fmla="*/ 291854 h 841669"/>
                <a:gd name="connsiteX15" fmla="*/ 287344 w 325807"/>
                <a:gd name="connsiteY15" fmla="*/ 247267 h 841669"/>
                <a:gd name="connsiteX16" fmla="*/ 322610 w 325807"/>
                <a:gd name="connsiteY16" fmla="*/ 247267 h 841669"/>
                <a:gd name="connsiteX17" fmla="*/ 269545 w 325807"/>
                <a:gd name="connsiteY17" fmla="*/ 1131 h 841669"/>
                <a:gd name="connsiteX18" fmla="*/ 308989 w 325807"/>
                <a:gd name="connsiteY18" fmla="*/ 17422 h 841669"/>
                <a:gd name="connsiteX19" fmla="*/ 325279 w 325807"/>
                <a:gd name="connsiteY19" fmla="*/ 57725 h 841669"/>
                <a:gd name="connsiteX20" fmla="*/ 308989 w 325807"/>
                <a:gd name="connsiteY20" fmla="*/ 98029 h 841669"/>
                <a:gd name="connsiteX21" fmla="*/ 269545 w 325807"/>
                <a:gd name="connsiteY21" fmla="*/ 115179 h 841669"/>
                <a:gd name="connsiteX22" fmla="*/ 228382 w 325807"/>
                <a:gd name="connsiteY22" fmla="*/ 98029 h 841669"/>
                <a:gd name="connsiteX23" fmla="*/ 211232 w 325807"/>
                <a:gd name="connsiteY23" fmla="*/ 57725 h 841669"/>
                <a:gd name="connsiteX24" fmla="*/ 228382 w 325807"/>
                <a:gd name="connsiteY24" fmla="*/ 17422 h 841669"/>
                <a:gd name="connsiteX25" fmla="*/ 269545 w 325807"/>
                <a:gd name="connsiteY25" fmla="*/ 1131 h 841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25807" h="841669">
                  <a:moveTo>
                    <a:pt x="322610" y="247252"/>
                  </a:moveTo>
                  <a:lnTo>
                    <a:pt x="227462" y="696609"/>
                  </a:lnTo>
                  <a:cubicBezTo>
                    <a:pt x="221172" y="728059"/>
                    <a:pt x="218034" y="750353"/>
                    <a:pt x="218034" y="763521"/>
                  </a:cubicBezTo>
                  <a:cubicBezTo>
                    <a:pt x="218034" y="781817"/>
                    <a:pt x="223449" y="794261"/>
                    <a:pt x="234325" y="800823"/>
                  </a:cubicBezTo>
                  <a:cubicBezTo>
                    <a:pt x="245185" y="807399"/>
                    <a:pt x="272079" y="810687"/>
                    <a:pt x="315008" y="810687"/>
                  </a:cubicBezTo>
                  <a:lnTo>
                    <a:pt x="309864" y="840704"/>
                  </a:lnTo>
                  <a:lnTo>
                    <a:pt x="1131" y="840704"/>
                  </a:lnTo>
                  <a:lnTo>
                    <a:pt x="7994" y="810687"/>
                  </a:lnTo>
                  <a:cubicBezTo>
                    <a:pt x="50304" y="810687"/>
                    <a:pt x="77168" y="806826"/>
                    <a:pt x="88602" y="799118"/>
                  </a:cubicBezTo>
                  <a:cubicBezTo>
                    <a:pt x="100035" y="791395"/>
                    <a:pt x="110593" y="765542"/>
                    <a:pt x="120337" y="721513"/>
                  </a:cubicBezTo>
                  <a:lnTo>
                    <a:pt x="188938" y="403353"/>
                  </a:lnTo>
                  <a:cubicBezTo>
                    <a:pt x="192362" y="386021"/>
                    <a:pt x="194082" y="372446"/>
                    <a:pt x="194082" y="362627"/>
                  </a:cubicBezTo>
                  <a:cubicBezTo>
                    <a:pt x="194082" y="333168"/>
                    <a:pt x="177791" y="318447"/>
                    <a:pt x="145196" y="318447"/>
                  </a:cubicBezTo>
                  <a:lnTo>
                    <a:pt x="76595" y="327014"/>
                  </a:lnTo>
                  <a:lnTo>
                    <a:pt x="83473" y="291854"/>
                  </a:lnTo>
                  <a:lnTo>
                    <a:pt x="287344" y="247267"/>
                  </a:lnTo>
                  <a:lnTo>
                    <a:pt x="322610" y="247267"/>
                  </a:lnTo>
                  <a:close/>
                  <a:moveTo>
                    <a:pt x="269545" y="1131"/>
                  </a:moveTo>
                  <a:cubicBezTo>
                    <a:pt x="284976" y="1131"/>
                    <a:pt x="298129" y="6576"/>
                    <a:pt x="308989" y="17422"/>
                  </a:cubicBezTo>
                  <a:cubicBezTo>
                    <a:pt x="319834" y="28282"/>
                    <a:pt x="325279" y="41721"/>
                    <a:pt x="325279" y="57725"/>
                  </a:cubicBezTo>
                  <a:cubicBezTo>
                    <a:pt x="325279" y="73156"/>
                    <a:pt x="319834" y="86595"/>
                    <a:pt x="308989" y="98029"/>
                  </a:cubicBezTo>
                  <a:cubicBezTo>
                    <a:pt x="298114" y="109477"/>
                    <a:pt x="284976" y="115179"/>
                    <a:pt x="269545" y="115179"/>
                  </a:cubicBezTo>
                  <a:cubicBezTo>
                    <a:pt x="253526" y="115179"/>
                    <a:pt x="239815" y="109477"/>
                    <a:pt x="228382" y="98029"/>
                  </a:cubicBezTo>
                  <a:cubicBezTo>
                    <a:pt x="216933" y="86595"/>
                    <a:pt x="211232" y="73156"/>
                    <a:pt x="211232" y="57725"/>
                  </a:cubicBezTo>
                  <a:cubicBezTo>
                    <a:pt x="211232" y="41721"/>
                    <a:pt x="216933" y="28282"/>
                    <a:pt x="228382" y="17422"/>
                  </a:cubicBezTo>
                  <a:cubicBezTo>
                    <a:pt x="239815" y="6576"/>
                    <a:pt x="253542" y="1131"/>
                    <a:pt x="269545" y="113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0" name="Forme libre : forme 69">
              <a:extLst>
                <a:ext uri="{FF2B5EF4-FFF2-40B4-BE49-F238E27FC236}">
                  <a16:creationId xmlns:a16="http://schemas.microsoft.com/office/drawing/2014/main" id="{65EB7CF8-A8AF-43B2-81DE-1A6F4DBE9F51}"/>
                </a:ext>
              </a:extLst>
            </p:cNvPr>
            <p:cNvSpPr/>
            <p:nvPr/>
          </p:nvSpPr>
          <p:spPr>
            <a:xfrm>
              <a:off x="4399503" y="2703172"/>
              <a:ext cx="585247" cy="618431"/>
            </a:xfrm>
            <a:custGeom>
              <a:avLst/>
              <a:gdLst>
                <a:gd name="connsiteX0" fmla="*/ 585503 w 585246"/>
                <a:gd name="connsiteY0" fmla="*/ 1131 h 618430"/>
                <a:gd name="connsiteX1" fmla="*/ 491773 w 585246"/>
                <a:gd name="connsiteY1" fmla="*/ 432902 h 618430"/>
                <a:gd name="connsiteX2" fmla="*/ 486629 w 585246"/>
                <a:gd name="connsiteY2" fmla="*/ 478922 h 618430"/>
                <a:gd name="connsiteX3" fmla="*/ 565411 w 585246"/>
                <a:gd name="connsiteY3" fmla="*/ 539694 h 618430"/>
                <a:gd name="connsiteX4" fmla="*/ 558579 w 585246"/>
                <a:gd name="connsiteY4" fmla="*/ 569710 h 618430"/>
                <a:gd name="connsiteX5" fmla="*/ 353591 w 585246"/>
                <a:gd name="connsiteY5" fmla="*/ 614298 h 618430"/>
                <a:gd name="connsiteX6" fmla="*/ 377514 w 585246"/>
                <a:gd name="connsiteY6" fmla="*/ 500899 h 618430"/>
                <a:gd name="connsiteX7" fmla="*/ 374105 w 585246"/>
                <a:gd name="connsiteY7" fmla="*/ 497460 h 618430"/>
                <a:gd name="connsiteX8" fmla="*/ 168801 w 585246"/>
                <a:gd name="connsiteY8" fmla="*/ 617722 h 618430"/>
                <a:gd name="connsiteX9" fmla="*/ 1131 w 585246"/>
                <a:gd name="connsiteY9" fmla="*/ 436778 h 618430"/>
                <a:gd name="connsiteX10" fmla="*/ 148499 w 585246"/>
                <a:gd name="connsiteY10" fmla="*/ 133626 h 618430"/>
                <a:gd name="connsiteX11" fmla="*/ 535802 w 585246"/>
                <a:gd name="connsiteY11" fmla="*/ 1131 h 618430"/>
                <a:gd name="connsiteX12" fmla="*/ 585503 w 585246"/>
                <a:gd name="connsiteY12" fmla="*/ 1131 h 618430"/>
                <a:gd name="connsiteX13" fmla="*/ 469359 w 585246"/>
                <a:gd name="connsiteY13" fmla="*/ 65448 h 618430"/>
                <a:gd name="connsiteX14" fmla="*/ 422192 w 585246"/>
                <a:gd name="connsiteY14" fmla="*/ 62869 h 618430"/>
                <a:gd name="connsiteX15" fmla="*/ 188938 w 585246"/>
                <a:gd name="connsiteY15" fmla="*/ 163205 h 618430"/>
                <a:gd name="connsiteX16" fmla="*/ 98888 w 585246"/>
                <a:gd name="connsiteY16" fmla="*/ 406762 h 618430"/>
                <a:gd name="connsiteX17" fmla="*/ 219135 w 585246"/>
                <a:gd name="connsiteY17" fmla="*/ 547402 h 618430"/>
                <a:gd name="connsiteX18" fmla="*/ 333817 w 585246"/>
                <a:gd name="connsiteY18" fmla="*/ 500703 h 618430"/>
                <a:gd name="connsiteX19" fmla="*/ 389219 w 585246"/>
                <a:gd name="connsiteY19" fmla="*/ 445451 h 618430"/>
                <a:gd name="connsiteX20" fmla="*/ 469359 w 585246"/>
                <a:gd name="connsiteY20" fmla="*/ 65448 h 618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85246" h="618430">
                  <a:moveTo>
                    <a:pt x="585503" y="1131"/>
                  </a:moveTo>
                  <a:lnTo>
                    <a:pt x="491773" y="432902"/>
                  </a:lnTo>
                  <a:cubicBezTo>
                    <a:pt x="488349" y="450851"/>
                    <a:pt x="486629" y="466191"/>
                    <a:pt x="486629" y="478922"/>
                  </a:cubicBezTo>
                  <a:cubicBezTo>
                    <a:pt x="486629" y="526300"/>
                    <a:pt x="512890" y="546542"/>
                    <a:pt x="565411" y="539694"/>
                  </a:cubicBezTo>
                  <a:lnTo>
                    <a:pt x="558579" y="569710"/>
                  </a:lnTo>
                  <a:lnTo>
                    <a:pt x="353591" y="614298"/>
                  </a:lnTo>
                  <a:lnTo>
                    <a:pt x="377514" y="500899"/>
                  </a:lnTo>
                  <a:lnTo>
                    <a:pt x="374105" y="497460"/>
                  </a:lnTo>
                  <a:cubicBezTo>
                    <a:pt x="313650" y="577645"/>
                    <a:pt x="245215" y="617722"/>
                    <a:pt x="168801" y="617722"/>
                  </a:cubicBezTo>
                  <a:cubicBezTo>
                    <a:pt x="57031" y="617722"/>
                    <a:pt x="1131" y="557402"/>
                    <a:pt x="1131" y="436778"/>
                  </a:cubicBezTo>
                  <a:cubicBezTo>
                    <a:pt x="1131" y="323017"/>
                    <a:pt x="50259" y="221956"/>
                    <a:pt x="148499" y="133626"/>
                  </a:cubicBezTo>
                  <a:cubicBezTo>
                    <a:pt x="246739" y="45296"/>
                    <a:pt x="375855" y="1131"/>
                    <a:pt x="535802" y="1131"/>
                  </a:cubicBezTo>
                  <a:lnTo>
                    <a:pt x="585503" y="1131"/>
                  </a:lnTo>
                  <a:close/>
                  <a:moveTo>
                    <a:pt x="469359" y="65448"/>
                  </a:moveTo>
                  <a:cubicBezTo>
                    <a:pt x="453340" y="63729"/>
                    <a:pt x="437623" y="62869"/>
                    <a:pt x="422192" y="62869"/>
                  </a:cubicBezTo>
                  <a:cubicBezTo>
                    <a:pt x="326712" y="62869"/>
                    <a:pt x="248956" y="96309"/>
                    <a:pt x="188938" y="163205"/>
                  </a:cubicBezTo>
                  <a:cubicBezTo>
                    <a:pt x="128905" y="230102"/>
                    <a:pt x="98888" y="311282"/>
                    <a:pt x="98888" y="406762"/>
                  </a:cubicBezTo>
                  <a:cubicBezTo>
                    <a:pt x="98888" y="500537"/>
                    <a:pt x="138966" y="547402"/>
                    <a:pt x="219135" y="547402"/>
                  </a:cubicBezTo>
                  <a:cubicBezTo>
                    <a:pt x="259786" y="547402"/>
                    <a:pt x="298023" y="531850"/>
                    <a:pt x="333817" y="500703"/>
                  </a:cubicBezTo>
                  <a:cubicBezTo>
                    <a:pt x="369610" y="469570"/>
                    <a:pt x="388073" y="451153"/>
                    <a:pt x="389219" y="445451"/>
                  </a:cubicBezTo>
                  <a:lnTo>
                    <a:pt x="469359" y="65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73" name="!!Triangle isocèle 72">
            <a:extLst>
              <a:ext uri="{FF2B5EF4-FFF2-40B4-BE49-F238E27FC236}">
                <a16:creationId xmlns:a16="http://schemas.microsoft.com/office/drawing/2014/main" id="{460A152A-02AF-42CE-B1EA-FE94930F300D}"/>
              </a:ext>
            </a:extLst>
          </p:cNvPr>
          <p:cNvSpPr/>
          <p:nvPr/>
        </p:nvSpPr>
        <p:spPr>
          <a:xfrm rot="10800000">
            <a:off x="387457" y="2735491"/>
            <a:ext cx="151226" cy="173469"/>
          </a:xfrm>
          <a:prstGeom prst="triangle">
            <a:avLst>
              <a:gd name="adj" fmla="val 0"/>
            </a:avLst>
          </a:prstGeom>
          <a:solidFill>
            <a:srgbClr val="9A26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5" name="!!Triangle isocèle 94">
            <a:extLst>
              <a:ext uri="{FF2B5EF4-FFF2-40B4-BE49-F238E27FC236}">
                <a16:creationId xmlns:a16="http://schemas.microsoft.com/office/drawing/2014/main" id="{DC05F5A5-AAF8-42C8-BE21-6CC66A1F2C25}"/>
              </a:ext>
            </a:extLst>
          </p:cNvPr>
          <p:cNvSpPr/>
          <p:nvPr/>
        </p:nvSpPr>
        <p:spPr>
          <a:xfrm rot="10800000">
            <a:off x="387456" y="3176222"/>
            <a:ext cx="151225" cy="173469"/>
          </a:xfrm>
          <a:prstGeom prst="triangle">
            <a:avLst>
              <a:gd name="adj" fmla="val 0"/>
            </a:avLst>
          </a:prstGeom>
          <a:solidFill>
            <a:srgbClr val="9A26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!!Rectangle 33">
            <a:extLst>
              <a:ext uri="{FF2B5EF4-FFF2-40B4-BE49-F238E27FC236}">
                <a16:creationId xmlns:a16="http://schemas.microsoft.com/office/drawing/2014/main" id="{137BAE74-1F8C-4E8F-9A42-23C33A1C0BF0}"/>
              </a:ext>
            </a:extLst>
          </p:cNvPr>
          <p:cNvSpPr/>
          <p:nvPr/>
        </p:nvSpPr>
        <p:spPr>
          <a:xfrm>
            <a:off x="387457" y="2411773"/>
            <a:ext cx="2497145" cy="3230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500" dirty="0">
                <a:solidFill>
                  <a:schemeClr val="bg2"/>
                </a:solidFill>
              </a:rPr>
              <a:t>Coming from </a:t>
            </a:r>
            <a:r>
              <a:rPr lang="en-US" sz="1500" b="1" dirty="0">
                <a:solidFill>
                  <a:schemeClr val="bg2"/>
                </a:solidFill>
              </a:rPr>
              <a:t>Acacia trees</a:t>
            </a:r>
          </a:p>
        </p:txBody>
      </p:sp>
      <p:sp>
        <p:nvSpPr>
          <p:cNvPr id="71" name="!!Rectangle 70">
            <a:extLst>
              <a:ext uri="{FF2B5EF4-FFF2-40B4-BE49-F238E27FC236}">
                <a16:creationId xmlns:a16="http://schemas.microsoft.com/office/drawing/2014/main" id="{C358E21B-0F41-4EEC-84A4-5CE66A396456}"/>
              </a:ext>
            </a:extLst>
          </p:cNvPr>
          <p:cNvSpPr/>
          <p:nvPr/>
        </p:nvSpPr>
        <p:spPr>
          <a:xfrm>
            <a:off x="387457" y="2863980"/>
            <a:ext cx="5199100" cy="31224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500" dirty="0">
                <a:solidFill>
                  <a:schemeClr val="bg2"/>
                </a:solidFill>
              </a:rPr>
              <a:t>For food, pharmaceutical, cosmetic, technical applications </a:t>
            </a:r>
          </a:p>
        </p:txBody>
      </p:sp>
      <p:pic>
        <p:nvPicPr>
          <p:cNvPr id="25" name="!!Photo 2">
            <a:extLst>
              <a:ext uri="{FF2B5EF4-FFF2-40B4-BE49-F238E27FC236}">
                <a16:creationId xmlns:a16="http://schemas.microsoft.com/office/drawing/2014/main" id="{1A7ED3AE-63C1-4C9F-BC8D-2B33DE8954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093166" y="1276947"/>
            <a:ext cx="5560152" cy="5075157"/>
          </a:xfrm>
          <a:prstGeom prst="rect">
            <a:avLst/>
          </a:prstGeom>
        </p:spPr>
      </p:pic>
      <p:sp>
        <p:nvSpPr>
          <p:cNvPr id="26" name="!!Rectangle 33">
            <a:extLst>
              <a:ext uri="{FF2B5EF4-FFF2-40B4-BE49-F238E27FC236}">
                <a16:creationId xmlns:a16="http://schemas.microsoft.com/office/drawing/2014/main" id="{F131236C-4D3F-4497-A287-71756305AEDC}"/>
              </a:ext>
            </a:extLst>
          </p:cNvPr>
          <p:cNvSpPr/>
          <p:nvPr/>
        </p:nvSpPr>
        <p:spPr>
          <a:xfrm>
            <a:off x="9144001" y="2409563"/>
            <a:ext cx="2683442" cy="323072"/>
          </a:xfrm>
          <a:prstGeom prst="rect">
            <a:avLst/>
          </a:prstGeom>
          <a:solidFill>
            <a:srgbClr val="E39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500" dirty="0">
                <a:solidFill>
                  <a:schemeClr val="bg1"/>
                </a:solidFill>
              </a:rPr>
              <a:t>Coming from </a:t>
            </a:r>
            <a:r>
              <a:rPr lang="en-US" sz="1500" b="1" dirty="0">
                <a:solidFill>
                  <a:schemeClr val="bg1"/>
                </a:solidFill>
              </a:rPr>
              <a:t>Sterculia trees</a:t>
            </a:r>
          </a:p>
        </p:txBody>
      </p:sp>
      <p:sp>
        <p:nvSpPr>
          <p:cNvPr id="27" name="!!Triangle isocèle 72">
            <a:extLst>
              <a:ext uri="{FF2B5EF4-FFF2-40B4-BE49-F238E27FC236}">
                <a16:creationId xmlns:a16="http://schemas.microsoft.com/office/drawing/2014/main" id="{14E88214-424B-4A1B-A067-FE06149613CA}"/>
              </a:ext>
            </a:extLst>
          </p:cNvPr>
          <p:cNvSpPr/>
          <p:nvPr/>
        </p:nvSpPr>
        <p:spPr>
          <a:xfrm rot="10800000" flipH="1">
            <a:off x="11649827" y="2732316"/>
            <a:ext cx="177615" cy="173469"/>
          </a:xfrm>
          <a:prstGeom prst="triangle">
            <a:avLst>
              <a:gd name="adj" fmla="val 312"/>
            </a:avLst>
          </a:prstGeom>
          <a:solidFill>
            <a:srgbClr val="BF79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!!Rectangle 70">
            <a:extLst>
              <a:ext uri="{FF2B5EF4-FFF2-40B4-BE49-F238E27FC236}">
                <a16:creationId xmlns:a16="http://schemas.microsoft.com/office/drawing/2014/main" id="{D659F08E-A334-4100-B1D0-D74EAE550EEE}"/>
              </a:ext>
            </a:extLst>
          </p:cNvPr>
          <p:cNvSpPr/>
          <p:nvPr/>
        </p:nvSpPr>
        <p:spPr>
          <a:xfrm>
            <a:off x="8428355" y="2862362"/>
            <a:ext cx="3399087" cy="312242"/>
          </a:xfrm>
          <a:prstGeom prst="rect">
            <a:avLst/>
          </a:prstGeom>
          <a:solidFill>
            <a:srgbClr val="E39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500" dirty="0">
                <a:solidFill>
                  <a:schemeClr val="bg1"/>
                </a:solidFill>
              </a:rPr>
              <a:t>For pharmaceutical, food applications </a:t>
            </a:r>
          </a:p>
        </p:txBody>
      </p:sp>
      <p:sp>
        <p:nvSpPr>
          <p:cNvPr id="29" name="Triangle isocèle 28">
            <a:extLst>
              <a:ext uri="{FF2B5EF4-FFF2-40B4-BE49-F238E27FC236}">
                <a16:creationId xmlns:a16="http://schemas.microsoft.com/office/drawing/2014/main" id="{62E641F4-F06F-4FFC-8872-489D8BA3CD58}"/>
              </a:ext>
            </a:extLst>
          </p:cNvPr>
          <p:cNvSpPr/>
          <p:nvPr/>
        </p:nvSpPr>
        <p:spPr>
          <a:xfrm rot="10800000" flipH="1">
            <a:off x="11654210" y="3174603"/>
            <a:ext cx="170851" cy="173469"/>
          </a:xfrm>
          <a:prstGeom prst="triangle">
            <a:avLst>
              <a:gd name="adj" fmla="val 0"/>
            </a:avLst>
          </a:prstGeom>
          <a:solidFill>
            <a:srgbClr val="BF79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!!KARAYA GUM">
            <a:extLst>
              <a:ext uri="{FF2B5EF4-FFF2-40B4-BE49-F238E27FC236}">
                <a16:creationId xmlns:a16="http://schemas.microsoft.com/office/drawing/2014/main" id="{D7EB63F4-E98D-4A59-A72C-7E1CC4265C8E}"/>
              </a:ext>
            </a:extLst>
          </p:cNvPr>
          <p:cNvSpPr txBox="1"/>
          <p:nvPr/>
        </p:nvSpPr>
        <p:spPr>
          <a:xfrm>
            <a:off x="7211436" y="1418494"/>
            <a:ext cx="4306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i="1" dirty="0">
                <a:solidFill>
                  <a:schemeClr val="accent1"/>
                </a:solidFill>
                <a:latin typeface="Arial" panose="020B0604020202020204" pitchFamily="34" charset="0"/>
              </a:rPr>
              <a:t>Karaya Gum</a:t>
            </a:r>
          </a:p>
        </p:txBody>
      </p:sp>
      <p:pic>
        <p:nvPicPr>
          <p:cNvPr id="33" name="!!Image 17">
            <a:extLst>
              <a:ext uri="{FF2B5EF4-FFF2-40B4-BE49-F238E27FC236}">
                <a16:creationId xmlns:a16="http://schemas.microsoft.com/office/drawing/2014/main" id="{FD339043-C707-451B-842F-862B88C329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" t="1704" r="1946" b="2070"/>
          <a:stretch/>
        </p:blipFill>
        <p:spPr>
          <a:xfrm flipH="1">
            <a:off x="-2267710" y="1644125"/>
            <a:ext cx="2166388" cy="2322710"/>
          </a:xfrm>
          <a:prstGeom prst="rect">
            <a:avLst/>
          </a:prstGeom>
        </p:spPr>
      </p:pic>
      <p:pic>
        <p:nvPicPr>
          <p:cNvPr id="36" name="!!Image 19">
            <a:extLst>
              <a:ext uri="{FF2B5EF4-FFF2-40B4-BE49-F238E27FC236}">
                <a16:creationId xmlns:a16="http://schemas.microsoft.com/office/drawing/2014/main" id="{5E3BD702-6C6F-463F-971B-29FA696BA3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9" t="1792" r="1666" b="2193"/>
          <a:stretch/>
        </p:blipFill>
        <p:spPr>
          <a:xfrm>
            <a:off x="4763821" y="-2040709"/>
            <a:ext cx="2263309" cy="1878283"/>
          </a:xfrm>
          <a:prstGeom prst="rect">
            <a:avLst/>
          </a:prstGeom>
        </p:spPr>
      </p:pic>
      <p:grpSp>
        <p:nvGrpSpPr>
          <p:cNvPr id="47" name="!!MAP">
            <a:extLst>
              <a:ext uri="{FF2B5EF4-FFF2-40B4-BE49-F238E27FC236}">
                <a16:creationId xmlns:a16="http://schemas.microsoft.com/office/drawing/2014/main" id="{EF768117-E1DA-419C-BA3A-41301B7C554D}"/>
              </a:ext>
            </a:extLst>
          </p:cNvPr>
          <p:cNvGrpSpPr/>
          <p:nvPr/>
        </p:nvGrpSpPr>
        <p:grpSpPr>
          <a:xfrm>
            <a:off x="12922279" y="900037"/>
            <a:ext cx="3348062" cy="3417362"/>
            <a:chOff x="7677750" y="1812789"/>
            <a:chExt cx="3941002" cy="4022591"/>
          </a:xfrm>
        </p:grpSpPr>
        <p:grpSp>
          <p:nvGrpSpPr>
            <p:cNvPr id="48" name="!!Groupe 84">
              <a:extLst>
                <a:ext uri="{FF2B5EF4-FFF2-40B4-BE49-F238E27FC236}">
                  <a16:creationId xmlns:a16="http://schemas.microsoft.com/office/drawing/2014/main" id="{33DEB610-97FB-4395-99D1-E04CD52A276B}"/>
                </a:ext>
              </a:extLst>
            </p:cNvPr>
            <p:cNvGrpSpPr/>
            <p:nvPr/>
          </p:nvGrpSpPr>
          <p:grpSpPr>
            <a:xfrm>
              <a:off x="7677750" y="1812789"/>
              <a:ext cx="3941002" cy="4022591"/>
              <a:chOff x="7515860" y="1815800"/>
              <a:chExt cx="3941000" cy="4022573"/>
            </a:xfrm>
          </p:grpSpPr>
          <p:pic>
            <p:nvPicPr>
              <p:cNvPr id="53" name="Graphique 52">
                <a:extLst>
                  <a:ext uri="{FF2B5EF4-FFF2-40B4-BE49-F238E27FC236}">
                    <a16:creationId xmlns:a16="http://schemas.microsoft.com/office/drawing/2014/main" id="{D8276534-E0EB-4A4E-9D7B-42B4A0B594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515860" y="1815800"/>
                <a:ext cx="3941000" cy="4022573"/>
              </a:xfrm>
              <a:prstGeom prst="rect">
                <a:avLst/>
              </a:prstGeom>
            </p:spPr>
          </p:pic>
          <p:pic>
            <p:nvPicPr>
              <p:cNvPr id="54" name="Graphique 53">
                <a:extLst>
                  <a:ext uri="{FF2B5EF4-FFF2-40B4-BE49-F238E27FC236}">
                    <a16:creationId xmlns:a16="http://schemas.microsoft.com/office/drawing/2014/main" id="{EDFC96DF-58A3-45B4-A988-F1FC6F0A67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8516081" y="2267004"/>
                <a:ext cx="2735558" cy="2911907"/>
              </a:xfrm>
              <a:prstGeom prst="rect">
                <a:avLst/>
              </a:prstGeom>
            </p:spPr>
          </p:pic>
          <p:sp>
            <p:nvSpPr>
              <p:cNvPr id="55" name="Ellipse 54" hidden="1">
                <a:extLst>
                  <a:ext uri="{FF2B5EF4-FFF2-40B4-BE49-F238E27FC236}">
                    <a16:creationId xmlns:a16="http://schemas.microsoft.com/office/drawing/2014/main" id="{A491388A-BBAB-4503-B2AC-98A4D4CCBAC8}"/>
                  </a:ext>
                </a:extLst>
              </p:cNvPr>
              <p:cNvSpPr/>
              <p:nvPr/>
            </p:nvSpPr>
            <p:spPr>
              <a:xfrm>
                <a:off x="9691566" y="2996641"/>
                <a:ext cx="193896" cy="50139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62" name="Graphique 61" descr="Marqueur">
                <a:extLst>
                  <a:ext uri="{FF2B5EF4-FFF2-40B4-BE49-F238E27FC236}">
                    <a16:creationId xmlns:a16="http://schemas.microsoft.com/office/drawing/2014/main" id="{46224191-3A5C-4EDB-BE36-3C8A166FB5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9397642" y="2345048"/>
                <a:ext cx="781741" cy="781741"/>
              </a:xfrm>
              <a:prstGeom prst="rect">
                <a:avLst/>
              </a:prstGeom>
              <a:effectLst>
                <a:outerShdw blurRad="38100" sx="80000" sy="80000" kx="-1200000" algn="bl" rotWithShape="0">
                  <a:prstClr val="black">
                    <a:alpha val="20000"/>
                  </a:prstClr>
                </a:outerShdw>
              </a:effectLst>
            </p:spPr>
          </p:pic>
          <p:sp>
            <p:nvSpPr>
              <p:cNvPr id="63" name="Ellipse 62" hidden="1">
                <a:extLst>
                  <a:ext uri="{FF2B5EF4-FFF2-40B4-BE49-F238E27FC236}">
                    <a16:creationId xmlns:a16="http://schemas.microsoft.com/office/drawing/2014/main" id="{2961550E-4ADF-4ACC-8027-2660A1C6387D}"/>
                  </a:ext>
                </a:extLst>
              </p:cNvPr>
              <p:cNvSpPr/>
              <p:nvPr/>
            </p:nvSpPr>
            <p:spPr>
              <a:xfrm>
                <a:off x="9300693" y="2874025"/>
                <a:ext cx="193896" cy="50139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64" name="!!Graphique 108" descr="Marqueur">
                <a:extLst>
                  <a:ext uri="{FF2B5EF4-FFF2-40B4-BE49-F238E27FC236}">
                    <a16:creationId xmlns:a16="http://schemas.microsoft.com/office/drawing/2014/main" id="{D6594118-9B8C-434A-A088-351BC496F9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9006772" y="2222433"/>
                <a:ext cx="781741" cy="781741"/>
              </a:xfrm>
              <a:prstGeom prst="rect">
                <a:avLst/>
              </a:prstGeom>
              <a:effectLst>
                <a:outerShdw blurRad="38100" sx="80000" sy="80000" kx="-1200000" algn="bl" rotWithShape="0">
                  <a:prstClr val="black">
                    <a:alpha val="20000"/>
                  </a:prstClr>
                </a:outerShdw>
              </a:effectLst>
            </p:spPr>
          </p:pic>
          <p:grpSp>
            <p:nvGrpSpPr>
              <p:cNvPr id="66" name="Groupe 65">
                <a:extLst>
                  <a:ext uri="{FF2B5EF4-FFF2-40B4-BE49-F238E27FC236}">
                    <a16:creationId xmlns:a16="http://schemas.microsoft.com/office/drawing/2014/main" id="{8C40C5C9-82ED-494B-9682-4A5021FF9D29}"/>
                  </a:ext>
                </a:extLst>
              </p:cNvPr>
              <p:cNvGrpSpPr/>
              <p:nvPr/>
            </p:nvGrpSpPr>
            <p:grpSpPr>
              <a:xfrm>
                <a:off x="8787494" y="2030977"/>
                <a:ext cx="781741" cy="781741"/>
                <a:chOff x="8553960" y="2000746"/>
                <a:chExt cx="781741" cy="781741"/>
              </a:xfrm>
            </p:grpSpPr>
            <p:sp>
              <p:nvSpPr>
                <p:cNvPr id="68" name="Ellipse 67" hidden="1">
                  <a:extLst>
                    <a:ext uri="{FF2B5EF4-FFF2-40B4-BE49-F238E27FC236}">
                      <a16:creationId xmlns:a16="http://schemas.microsoft.com/office/drawing/2014/main" id="{D435A24D-DE72-48DB-A45A-EF23F55426E9}"/>
                    </a:ext>
                  </a:extLst>
                </p:cNvPr>
                <p:cNvSpPr/>
                <p:nvPr/>
              </p:nvSpPr>
              <p:spPr>
                <a:xfrm>
                  <a:off x="8847882" y="2652339"/>
                  <a:ext cx="193896" cy="50138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75" name="Graphique 74" descr="Marqueur">
                  <a:extLst>
                    <a:ext uri="{FF2B5EF4-FFF2-40B4-BE49-F238E27FC236}">
                      <a16:creationId xmlns:a16="http://schemas.microsoft.com/office/drawing/2014/main" id="{02907DDE-FA09-4FBF-8854-31A5CDF7B1A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53960" y="2000746"/>
                  <a:ext cx="781741" cy="781741"/>
                </a:xfrm>
                <a:prstGeom prst="rect">
                  <a:avLst/>
                </a:prstGeom>
                <a:effectLst>
                  <a:outerShdw blurRad="38100" sx="80000" sy="80000" kx="-1200000" algn="bl" rotWithShape="0">
                    <a:prstClr val="black">
                      <a:alpha val="20000"/>
                    </a:prstClr>
                  </a:outerShdw>
                </a:effectLst>
              </p:spPr>
            </p:pic>
          </p:grpSp>
        </p:grpSp>
        <p:sp>
          <p:nvSpPr>
            <p:cNvPr id="49" name="!!Rectangle 5">
              <a:extLst>
                <a:ext uri="{FF2B5EF4-FFF2-40B4-BE49-F238E27FC236}">
                  <a16:creationId xmlns:a16="http://schemas.microsoft.com/office/drawing/2014/main" id="{BE2A38AF-419F-429B-83E1-254F2F40F4FA}"/>
                </a:ext>
              </a:extLst>
            </p:cNvPr>
            <p:cNvSpPr/>
            <p:nvPr/>
          </p:nvSpPr>
          <p:spPr>
            <a:xfrm>
              <a:off x="9942017" y="2884940"/>
              <a:ext cx="455326" cy="12685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" dirty="0"/>
                <a:t>PARIS</a:t>
              </a:r>
            </a:p>
          </p:txBody>
        </p:sp>
        <p:sp>
          <p:nvSpPr>
            <p:cNvPr id="50" name="!!Rectangle 29">
              <a:extLst>
                <a:ext uri="{FF2B5EF4-FFF2-40B4-BE49-F238E27FC236}">
                  <a16:creationId xmlns:a16="http://schemas.microsoft.com/office/drawing/2014/main" id="{A1333F4F-B8FD-452D-82C3-4290B11353B3}"/>
                </a:ext>
              </a:extLst>
            </p:cNvPr>
            <p:cNvSpPr/>
            <p:nvPr/>
          </p:nvSpPr>
          <p:spPr>
            <a:xfrm>
              <a:off x="8558511" y="2563865"/>
              <a:ext cx="781741" cy="12685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" dirty="0"/>
                <a:t>SAINT AUBAN</a:t>
              </a:r>
            </a:p>
          </p:txBody>
        </p:sp>
        <p:sp>
          <p:nvSpPr>
            <p:cNvPr id="51" name="!!Rectangle 36">
              <a:extLst>
                <a:ext uri="{FF2B5EF4-FFF2-40B4-BE49-F238E27FC236}">
                  <a16:creationId xmlns:a16="http://schemas.microsoft.com/office/drawing/2014/main" id="{3C1B7B37-A550-4D96-9563-5F7793264979}"/>
                </a:ext>
              </a:extLst>
            </p:cNvPr>
            <p:cNvSpPr/>
            <p:nvPr/>
          </p:nvSpPr>
          <p:spPr>
            <a:xfrm>
              <a:off x="8874468" y="2761922"/>
              <a:ext cx="677662" cy="126859"/>
            </a:xfrm>
            <a:prstGeom prst="rect">
              <a:avLst/>
            </a:prstGeom>
            <a:solidFill>
              <a:srgbClr val="E399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00" dirty="0"/>
                <a:t>PORT-MORT</a:t>
              </a:r>
            </a:p>
          </p:txBody>
        </p:sp>
      </p:grpSp>
      <p:grpSp>
        <p:nvGrpSpPr>
          <p:cNvPr id="44" name="!!Carte Inde">
            <a:extLst>
              <a:ext uri="{FF2B5EF4-FFF2-40B4-BE49-F238E27FC236}">
                <a16:creationId xmlns:a16="http://schemas.microsoft.com/office/drawing/2014/main" id="{022AA359-2D60-4136-98D0-6F0E6C04173B}"/>
              </a:ext>
            </a:extLst>
          </p:cNvPr>
          <p:cNvGrpSpPr/>
          <p:nvPr/>
        </p:nvGrpSpPr>
        <p:grpSpPr>
          <a:xfrm>
            <a:off x="14083868" y="4837471"/>
            <a:ext cx="1524019" cy="1837966"/>
            <a:chOff x="9067409" y="4371525"/>
            <a:chExt cx="1524019" cy="1837966"/>
          </a:xfrm>
        </p:grpSpPr>
        <p:sp>
          <p:nvSpPr>
            <p:cNvPr id="45" name="India" descr="© INSCALE GmbH, 05.05.2010&#10;http://www.presentationload.com/">
              <a:extLst>
                <a:ext uri="{FF2B5EF4-FFF2-40B4-BE49-F238E27FC236}">
                  <a16:creationId xmlns:a16="http://schemas.microsoft.com/office/drawing/2014/main" id="{354333DC-747E-47AD-8AD4-900AA80459A0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067409" y="4371525"/>
              <a:ext cx="1524019" cy="1837966"/>
            </a:xfrm>
            <a:custGeom>
              <a:avLst/>
              <a:gdLst>
                <a:gd name="T0" fmla="*/ 2147483647 w 1956"/>
                <a:gd name="T1" fmla="*/ 2147483647 h 2358"/>
                <a:gd name="T2" fmla="*/ 2147483647 w 1956"/>
                <a:gd name="T3" fmla="*/ 2147483647 h 2358"/>
                <a:gd name="T4" fmla="*/ 2147483647 w 1956"/>
                <a:gd name="T5" fmla="*/ 2147483647 h 2358"/>
                <a:gd name="T6" fmla="*/ 2147483647 w 1956"/>
                <a:gd name="T7" fmla="*/ 2147483647 h 2358"/>
                <a:gd name="T8" fmla="*/ 2147483647 w 1956"/>
                <a:gd name="T9" fmla="*/ 2147483647 h 2358"/>
                <a:gd name="T10" fmla="*/ 2147483647 w 1956"/>
                <a:gd name="T11" fmla="*/ 2147483647 h 2358"/>
                <a:gd name="T12" fmla="*/ 2147483647 w 1956"/>
                <a:gd name="T13" fmla="*/ 2147483647 h 2358"/>
                <a:gd name="T14" fmla="*/ 2147483647 w 1956"/>
                <a:gd name="T15" fmla="*/ 2147483647 h 2358"/>
                <a:gd name="T16" fmla="*/ 2147483647 w 1956"/>
                <a:gd name="T17" fmla="*/ 2147483647 h 2358"/>
                <a:gd name="T18" fmla="*/ 2147483647 w 1956"/>
                <a:gd name="T19" fmla="*/ 2147483647 h 2358"/>
                <a:gd name="T20" fmla="*/ 2147483647 w 1956"/>
                <a:gd name="T21" fmla="*/ 2147483647 h 2358"/>
                <a:gd name="T22" fmla="*/ 2147483647 w 1956"/>
                <a:gd name="T23" fmla="*/ 2147483647 h 2358"/>
                <a:gd name="T24" fmla="*/ 2147483647 w 1956"/>
                <a:gd name="T25" fmla="*/ 2147483647 h 2358"/>
                <a:gd name="T26" fmla="*/ 2147483647 w 1956"/>
                <a:gd name="T27" fmla="*/ 2147483647 h 2358"/>
                <a:gd name="T28" fmla="*/ 2147483647 w 1956"/>
                <a:gd name="T29" fmla="*/ 2147483647 h 2358"/>
                <a:gd name="T30" fmla="*/ 2147483647 w 1956"/>
                <a:gd name="T31" fmla="*/ 2147483647 h 2358"/>
                <a:gd name="T32" fmla="*/ 2147483647 w 1956"/>
                <a:gd name="T33" fmla="*/ 2147483647 h 2358"/>
                <a:gd name="T34" fmla="*/ 2147483647 w 1956"/>
                <a:gd name="T35" fmla="*/ 2147483647 h 2358"/>
                <a:gd name="T36" fmla="*/ 2147483647 w 1956"/>
                <a:gd name="T37" fmla="*/ 2147483647 h 2358"/>
                <a:gd name="T38" fmla="*/ 2147483647 w 1956"/>
                <a:gd name="T39" fmla="*/ 2147483647 h 2358"/>
                <a:gd name="T40" fmla="*/ 2147483647 w 1956"/>
                <a:gd name="T41" fmla="*/ 2147483647 h 2358"/>
                <a:gd name="T42" fmla="*/ 2147483647 w 1956"/>
                <a:gd name="T43" fmla="*/ 2147483647 h 2358"/>
                <a:gd name="T44" fmla="*/ 2147483647 w 1956"/>
                <a:gd name="T45" fmla="*/ 2147483647 h 2358"/>
                <a:gd name="T46" fmla="*/ 2147483647 w 1956"/>
                <a:gd name="T47" fmla="*/ 2147483647 h 2358"/>
                <a:gd name="T48" fmla="*/ 2147483647 w 1956"/>
                <a:gd name="T49" fmla="*/ 2147483647 h 2358"/>
                <a:gd name="T50" fmla="*/ 2147483647 w 1956"/>
                <a:gd name="T51" fmla="*/ 2147483647 h 2358"/>
                <a:gd name="T52" fmla="*/ 2147483647 w 1956"/>
                <a:gd name="T53" fmla="*/ 2147483647 h 2358"/>
                <a:gd name="T54" fmla="*/ 2147483647 w 1956"/>
                <a:gd name="T55" fmla="*/ 2147483647 h 2358"/>
                <a:gd name="T56" fmla="*/ 2147483647 w 1956"/>
                <a:gd name="T57" fmla="*/ 2147483647 h 2358"/>
                <a:gd name="T58" fmla="*/ 2147483647 w 1956"/>
                <a:gd name="T59" fmla="*/ 2147483647 h 2358"/>
                <a:gd name="T60" fmla="*/ 2147483647 w 1956"/>
                <a:gd name="T61" fmla="*/ 2147483647 h 2358"/>
                <a:gd name="T62" fmla="*/ 2147483647 w 1956"/>
                <a:gd name="T63" fmla="*/ 2147483647 h 2358"/>
                <a:gd name="T64" fmla="*/ 2147483647 w 1956"/>
                <a:gd name="T65" fmla="*/ 2147483647 h 2358"/>
                <a:gd name="T66" fmla="*/ 2147483647 w 1956"/>
                <a:gd name="T67" fmla="*/ 2147483647 h 2358"/>
                <a:gd name="T68" fmla="*/ 2147483647 w 1956"/>
                <a:gd name="T69" fmla="*/ 2147483647 h 2358"/>
                <a:gd name="T70" fmla="*/ 2147483647 w 1956"/>
                <a:gd name="T71" fmla="*/ 2147483647 h 2358"/>
                <a:gd name="T72" fmla="*/ 2147483647 w 1956"/>
                <a:gd name="T73" fmla="*/ 2147483647 h 2358"/>
                <a:gd name="T74" fmla="*/ 2147483647 w 1956"/>
                <a:gd name="T75" fmla="*/ 2147483647 h 2358"/>
                <a:gd name="T76" fmla="*/ 2147483647 w 1956"/>
                <a:gd name="T77" fmla="*/ 2147483647 h 2358"/>
                <a:gd name="T78" fmla="*/ 2147483647 w 1956"/>
                <a:gd name="T79" fmla="*/ 2147483647 h 2358"/>
                <a:gd name="T80" fmla="*/ 2147483647 w 1956"/>
                <a:gd name="T81" fmla="*/ 2147483647 h 2358"/>
                <a:gd name="T82" fmla="*/ 2147483647 w 1956"/>
                <a:gd name="T83" fmla="*/ 2147483647 h 2358"/>
                <a:gd name="T84" fmla="*/ 2147483647 w 1956"/>
                <a:gd name="T85" fmla="*/ 2147483647 h 2358"/>
                <a:gd name="T86" fmla="*/ 2147483647 w 1956"/>
                <a:gd name="T87" fmla="*/ 2147483647 h 2358"/>
                <a:gd name="T88" fmla="*/ 2147483647 w 1956"/>
                <a:gd name="T89" fmla="*/ 2147483647 h 2358"/>
                <a:gd name="T90" fmla="*/ 2147483647 w 1956"/>
                <a:gd name="T91" fmla="*/ 2147483647 h 2358"/>
                <a:gd name="T92" fmla="*/ 2147483647 w 1956"/>
                <a:gd name="T93" fmla="*/ 2147483647 h 2358"/>
                <a:gd name="T94" fmla="*/ 2147483647 w 1956"/>
                <a:gd name="T95" fmla="*/ 2147483647 h 2358"/>
                <a:gd name="T96" fmla="*/ 2147483647 w 1956"/>
                <a:gd name="T97" fmla="*/ 2147483647 h 2358"/>
                <a:gd name="T98" fmla="*/ 2147483647 w 1956"/>
                <a:gd name="T99" fmla="*/ 2147483647 h 2358"/>
                <a:gd name="T100" fmla="*/ 2147483647 w 1956"/>
                <a:gd name="T101" fmla="*/ 2147483647 h 2358"/>
                <a:gd name="T102" fmla="*/ 2147483647 w 1956"/>
                <a:gd name="T103" fmla="*/ 2147483647 h 2358"/>
                <a:gd name="T104" fmla="*/ 2147483647 w 1956"/>
                <a:gd name="T105" fmla="*/ 2147483647 h 2358"/>
                <a:gd name="T106" fmla="*/ 2147483647 w 1956"/>
                <a:gd name="T107" fmla="*/ 2147483647 h 2358"/>
                <a:gd name="T108" fmla="*/ 2147483647 w 1956"/>
                <a:gd name="T109" fmla="*/ 2147483647 h 2358"/>
                <a:gd name="T110" fmla="*/ 2147483647 w 1956"/>
                <a:gd name="T111" fmla="*/ 2147483647 h 2358"/>
                <a:gd name="T112" fmla="*/ 2147483647 w 1956"/>
                <a:gd name="T113" fmla="*/ 2147483647 h 2358"/>
                <a:gd name="T114" fmla="*/ 2147483647 w 1956"/>
                <a:gd name="T115" fmla="*/ 2147483647 h 2358"/>
                <a:gd name="T116" fmla="*/ 2147483647 w 1956"/>
                <a:gd name="T117" fmla="*/ 2147483647 h 2358"/>
                <a:gd name="T118" fmla="*/ 2147483647 w 1956"/>
                <a:gd name="T119" fmla="*/ 2147483647 h 235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956"/>
                <a:gd name="T181" fmla="*/ 0 h 2358"/>
                <a:gd name="T182" fmla="*/ 1956 w 1956"/>
                <a:gd name="T183" fmla="*/ 2358 h 235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956" h="2358">
                  <a:moveTo>
                    <a:pt x="1806" y="1788"/>
                  </a:moveTo>
                  <a:lnTo>
                    <a:pt x="1794" y="1800"/>
                  </a:lnTo>
                  <a:lnTo>
                    <a:pt x="1782" y="1824"/>
                  </a:lnTo>
                  <a:lnTo>
                    <a:pt x="1782" y="1884"/>
                  </a:lnTo>
                  <a:lnTo>
                    <a:pt x="1788" y="1980"/>
                  </a:lnTo>
                  <a:lnTo>
                    <a:pt x="1800" y="1950"/>
                  </a:lnTo>
                  <a:lnTo>
                    <a:pt x="1800" y="1848"/>
                  </a:lnTo>
                  <a:lnTo>
                    <a:pt x="1806" y="1836"/>
                  </a:lnTo>
                  <a:lnTo>
                    <a:pt x="1806" y="1830"/>
                  </a:lnTo>
                  <a:lnTo>
                    <a:pt x="1812" y="1818"/>
                  </a:lnTo>
                  <a:lnTo>
                    <a:pt x="1812" y="1806"/>
                  </a:lnTo>
                  <a:lnTo>
                    <a:pt x="1818" y="1800"/>
                  </a:lnTo>
                  <a:lnTo>
                    <a:pt x="1812" y="1788"/>
                  </a:lnTo>
                  <a:lnTo>
                    <a:pt x="1806" y="1788"/>
                  </a:lnTo>
                  <a:close/>
                  <a:moveTo>
                    <a:pt x="1794" y="2028"/>
                  </a:moveTo>
                  <a:lnTo>
                    <a:pt x="1788" y="2028"/>
                  </a:lnTo>
                  <a:lnTo>
                    <a:pt x="1782" y="2040"/>
                  </a:lnTo>
                  <a:lnTo>
                    <a:pt x="1782" y="2046"/>
                  </a:lnTo>
                  <a:lnTo>
                    <a:pt x="1788" y="2058"/>
                  </a:lnTo>
                  <a:lnTo>
                    <a:pt x="1788" y="2064"/>
                  </a:lnTo>
                  <a:lnTo>
                    <a:pt x="1794" y="2076"/>
                  </a:lnTo>
                  <a:lnTo>
                    <a:pt x="1800" y="2064"/>
                  </a:lnTo>
                  <a:lnTo>
                    <a:pt x="1800" y="2028"/>
                  </a:lnTo>
                  <a:lnTo>
                    <a:pt x="1794" y="2028"/>
                  </a:lnTo>
                  <a:close/>
                  <a:moveTo>
                    <a:pt x="1890" y="2310"/>
                  </a:moveTo>
                  <a:lnTo>
                    <a:pt x="1884" y="2316"/>
                  </a:lnTo>
                  <a:lnTo>
                    <a:pt x="1884" y="2334"/>
                  </a:lnTo>
                  <a:lnTo>
                    <a:pt x="1890" y="2346"/>
                  </a:lnTo>
                  <a:lnTo>
                    <a:pt x="1896" y="2352"/>
                  </a:lnTo>
                  <a:lnTo>
                    <a:pt x="1908" y="2358"/>
                  </a:lnTo>
                  <a:lnTo>
                    <a:pt x="1908" y="2346"/>
                  </a:lnTo>
                  <a:lnTo>
                    <a:pt x="1902" y="2334"/>
                  </a:lnTo>
                  <a:lnTo>
                    <a:pt x="1902" y="2322"/>
                  </a:lnTo>
                  <a:lnTo>
                    <a:pt x="1896" y="2310"/>
                  </a:lnTo>
                  <a:lnTo>
                    <a:pt x="1890" y="2310"/>
                  </a:lnTo>
                  <a:close/>
                  <a:moveTo>
                    <a:pt x="1920" y="672"/>
                  </a:moveTo>
                  <a:lnTo>
                    <a:pt x="1932" y="660"/>
                  </a:lnTo>
                  <a:lnTo>
                    <a:pt x="1944" y="654"/>
                  </a:lnTo>
                  <a:lnTo>
                    <a:pt x="1950" y="648"/>
                  </a:lnTo>
                  <a:lnTo>
                    <a:pt x="1956" y="648"/>
                  </a:lnTo>
                  <a:lnTo>
                    <a:pt x="1956" y="618"/>
                  </a:lnTo>
                  <a:lnTo>
                    <a:pt x="1950" y="618"/>
                  </a:lnTo>
                  <a:lnTo>
                    <a:pt x="1944" y="612"/>
                  </a:lnTo>
                  <a:lnTo>
                    <a:pt x="1878" y="612"/>
                  </a:lnTo>
                  <a:lnTo>
                    <a:pt x="1878" y="606"/>
                  </a:lnTo>
                  <a:lnTo>
                    <a:pt x="1890" y="594"/>
                  </a:lnTo>
                  <a:lnTo>
                    <a:pt x="1896" y="594"/>
                  </a:lnTo>
                  <a:lnTo>
                    <a:pt x="1878" y="564"/>
                  </a:lnTo>
                  <a:lnTo>
                    <a:pt x="1848" y="564"/>
                  </a:lnTo>
                  <a:lnTo>
                    <a:pt x="1842" y="558"/>
                  </a:lnTo>
                  <a:lnTo>
                    <a:pt x="1848" y="558"/>
                  </a:lnTo>
                  <a:lnTo>
                    <a:pt x="1860" y="546"/>
                  </a:lnTo>
                  <a:lnTo>
                    <a:pt x="1854" y="540"/>
                  </a:lnTo>
                  <a:lnTo>
                    <a:pt x="1818" y="522"/>
                  </a:lnTo>
                  <a:lnTo>
                    <a:pt x="1806" y="534"/>
                  </a:lnTo>
                  <a:lnTo>
                    <a:pt x="1806" y="558"/>
                  </a:lnTo>
                  <a:lnTo>
                    <a:pt x="1788" y="558"/>
                  </a:lnTo>
                  <a:lnTo>
                    <a:pt x="1770" y="546"/>
                  </a:lnTo>
                  <a:lnTo>
                    <a:pt x="1758" y="540"/>
                  </a:lnTo>
                  <a:lnTo>
                    <a:pt x="1740" y="540"/>
                  </a:lnTo>
                  <a:lnTo>
                    <a:pt x="1728" y="552"/>
                  </a:lnTo>
                  <a:lnTo>
                    <a:pt x="1716" y="558"/>
                  </a:lnTo>
                  <a:lnTo>
                    <a:pt x="1692" y="582"/>
                  </a:lnTo>
                  <a:lnTo>
                    <a:pt x="1656" y="582"/>
                  </a:lnTo>
                  <a:lnTo>
                    <a:pt x="1656" y="588"/>
                  </a:lnTo>
                  <a:lnTo>
                    <a:pt x="1662" y="594"/>
                  </a:lnTo>
                  <a:lnTo>
                    <a:pt x="1662" y="618"/>
                  </a:lnTo>
                  <a:lnTo>
                    <a:pt x="1656" y="624"/>
                  </a:lnTo>
                  <a:lnTo>
                    <a:pt x="1626" y="624"/>
                  </a:lnTo>
                  <a:lnTo>
                    <a:pt x="1632" y="636"/>
                  </a:lnTo>
                  <a:lnTo>
                    <a:pt x="1632" y="654"/>
                  </a:lnTo>
                  <a:lnTo>
                    <a:pt x="1620" y="666"/>
                  </a:lnTo>
                  <a:lnTo>
                    <a:pt x="1566" y="666"/>
                  </a:lnTo>
                  <a:lnTo>
                    <a:pt x="1566" y="684"/>
                  </a:lnTo>
                  <a:lnTo>
                    <a:pt x="1572" y="690"/>
                  </a:lnTo>
                  <a:lnTo>
                    <a:pt x="1596" y="690"/>
                  </a:lnTo>
                  <a:lnTo>
                    <a:pt x="1596" y="714"/>
                  </a:lnTo>
                  <a:lnTo>
                    <a:pt x="1608" y="726"/>
                  </a:lnTo>
                  <a:lnTo>
                    <a:pt x="1608" y="732"/>
                  </a:lnTo>
                  <a:lnTo>
                    <a:pt x="1584" y="744"/>
                  </a:lnTo>
                  <a:lnTo>
                    <a:pt x="1572" y="744"/>
                  </a:lnTo>
                  <a:lnTo>
                    <a:pt x="1566" y="738"/>
                  </a:lnTo>
                  <a:lnTo>
                    <a:pt x="1554" y="738"/>
                  </a:lnTo>
                  <a:lnTo>
                    <a:pt x="1542" y="744"/>
                  </a:lnTo>
                  <a:lnTo>
                    <a:pt x="1512" y="744"/>
                  </a:lnTo>
                  <a:lnTo>
                    <a:pt x="1500" y="738"/>
                  </a:lnTo>
                  <a:lnTo>
                    <a:pt x="1482" y="738"/>
                  </a:lnTo>
                  <a:lnTo>
                    <a:pt x="1476" y="744"/>
                  </a:lnTo>
                  <a:lnTo>
                    <a:pt x="1464" y="750"/>
                  </a:lnTo>
                  <a:lnTo>
                    <a:pt x="1440" y="750"/>
                  </a:lnTo>
                  <a:lnTo>
                    <a:pt x="1428" y="738"/>
                  </a:lnTo>
                  <a:lnTo>
                    <a:pt x="1428" y="732"/>
                  </a:lnTo>
                  <a:lnTo>
                    <a:pt x="1428" y="738"/>
                  </a:lnTo>
                  <a:lnTo>
                    <a:pt x="1416" y="738"/>
                  </a:lnTo>
                  <a:lnTo>
                    <a:pt x="1392" y="726"/>
                  </a:lnTo>
                  <a:lnTo>
                    <a:pt x="1374" y="708"/>
                  </a:lnTo>
                  <a:lnTo>
                    <a:pt x="1374" y="696"/>
                  </a:lnTo>
                  <a:lnTo>
                    <a:pt x="1380" y="696"/>
                  </a:lnTo>
                  <a:lnTo>
                    <a:pt x="1374" y="696"/>
                  </a:lnTo>
                  <a:lnTo>
                    <a:pt x="1368" y="690"/>
                  </a:lnTo>
                  <a:lnTo>
                    <a:pt x="1368" y="642"/>
                  </a:lnTo>
                  <a:lnTo>
                    <a:pt x="1362" y="636"/>
                  </a:lnTo>
                  <a:lnTo>
                    <a:pt x="1350" y="630"/>
                  </a:lnTo>
                  <a:lnTo>
                    <a:pt x="1338" y="630"/>
                  </a:lnTo>
                  <a:lnTo>
                    <a:pt x="1326" y="642"/>
                  </a:lnTo>
                  <a:lnTo>
                    <a:pt x="1314" y="648"/>
                  </a:lnTo>
                  <a:lnTo>
                    <a:pt x="1326" y="666"/>
                  </a:lnTo>
                  <a:lnTo>
                    <a:pt x="1326" y="714"/>
                  </a:lnTo>
                  <a:lnTo>
                    <a:pt x="1338" y="738"/>
                  </a:lnTo>
                  <a:lnTo>
                    <a:pt x="1338" y="774"/>
                  </a:lnTo>
                  <a:lnTo>
                    <a:pt x="1272" y="774"/>
                  </a:lnTo>
                  <a:lnTo>
                    <a:pt x="1272" y="762"/>
                  </a:lnTo>
                  <a:lnTo>
                    <a:pt x="1266" y="756"/>
                  </a:lnTo>
                  <a:lnTo>
                    <a:pt x="1260" y="756"/>
                  </a:lnTo>
                  <a:lnTo>
                    <a:pt x="1248" y="762"/>
                  </a:lnTo>
                  <a:lnTo>
                    <a:pt x="1242" y="774"/>
                  </a:lnTo>
                  <a:lnTo>
                    <a:pt x="1236" y="762"/>
                  </a:lnTo>
                  <a:lnTo>
                    <a:pt x="1224" y="756"/>
                  </a:lnTo>
                  <a:lnTo>
                    <a:pt x="1206" y="750"/>
                  </a:lnTo>
                  <a:lnTo>
                    <a:pt x="1188" y="750"/>
                  </a:lnTo>
                  <a:lnTo>
                    <a:pt x="1182" y="756"/>
                  </a:lnTo>
                  <a:lnTo>
                    <a:pt x="1152" y="738"/>
                  </a:lnTo>
                  <a:lnTo>
                    <a:pt x="1134" y="750"/>
                  </a:lnTo>
                  <a:lnTo>
                    <a:pt x="1080" y="696"/>
                  </a:lnTo>
                  <a:lnTo>
                    <a:pt x="1056" y="696"/>
                  </a:lnTo>
                  <a:lnTo>
                    <a:pt x="1056" y="690"/>
                  </a:lnTo>
                  <a:lnTo>
                    <a:pt x="1044" y="678"/>
                  </a:lnTo>
                  <a:lnTo>
                    <a:pt x="1038" y="678"/>
                  </a:lnTo>
                  <a:lnTo>
                    <a:pt x="1032" y="684"/>
                  </a:lnTo>
                  <a:lnTo>
                    <a:pt x="1032" y="702"/>
                  </a:lnTo>
                  <a:lnTo>
                    <a:pt x="1032" y="696"/>
                  </a:lnTo>
                  <a:lnTo>
                    <a:pt x="1026" y="690"/>
                  </a:lnTo>
                  <a:lnTo>
                    <a:pt x="1008" y="690"/>
                  </a:lnTo>
                  <a:lnTo>
                    <a:pt x="996" y="702"/>
                  </a:lnTo>
                  <a:lnTo>
                    <a:pt x="990" y="690"/>
                  </a:lnTo>
                  <a:lnTo>
                    <a:pt x="984" y="684"/>
                  </a:lnTo>
                  <a:lnTo>
                    <a:pt x="960" y="684"/>
                  </a:lnTo>
                  <a:lnTo>
                    <a:pt x="954" y="678"/>
                  </a:lnTo>
                  <a:lnTo>
                    <a:pt x="954" y="666"/>
                  </a:lnTo>
                  <a:lnTo>
                    <a:pt x="942" y="666"/>
                  </a:lnTo>
                  <a:lnTo>
                    <a:pt x="936" y="672"/>
                  </a:lnTo>
                  <a:lnTo>
                    <a:pt x="918" y="672"/>
                  </a:lnTo>
                  <a:lnTo>
                    <a:pt x="912" y="666"/>
                  </a:lnTo>
                  <a:lnTo>
                    <a:pt x="906" y="654"/>
                  </a:lnTo>
                  <a:lnTo>
                    <a:pt x="900" y="648"/>
                  </a:lnTo>
                  <a:lnTo>
                    <a:pt x="888" y="648"/>
                  </a:lnTo>
                  <a:lnTo>
                    <a:pt x="846" y="630"/>
                  </a:lnTo>
                  <a:lnTo>
                    <a:pt x="834" y="612"/>
                  </a:lnTo>
                  <a:lnTo>
                    <a:pt x="810" y="612"/>
                  </a:lnTo>
                  <a:lnTo>
                    <a:pt x="792" y="588"/>
                  </a:lnTo>
                  <a:lnTo>
                    <a:pt x="780" y="594"/>
                  </a:lnTo>
                  <a:lnTo>
                    <a:pt x="750" y="564"/>
                  </a:lnTo>
                  <a:lnTo>
                    <a:pt x="750" y="552"/>
                  </a:lnTo>
                  <a:lnTo>
                    <a:pt x="762" y="540"/>
                  </a:lnTo>
                  <a:lnTo>
                    <a:pt x="768" y="540"/>
                  </a:lnTo>
                  <a:lnTo>
                    <a:pt x="756" y="528"/>
                  </a:lnTo>
                  <a:lnTo>
                    <a:pt x="756" y="522"/>
                  </a:lnTo>
                  <a:lnTo>
                    <a:pt x="762" y="516"/>
                  </a:lnTo>
                  <a:lnTo>
                    <a:pt x="756" y="504"/>
                  </a:lnTo>
                  <a:lnTo>
                    <a:pt x="780" y="480"/>
                  </a:lnTo>
                  <a:lnTo>
                    <a:pt x="786" y="456"/>
                  </a:lnTo>
                  <a:lnTo>
                    <a:pt x="762" y="438"/>
                  </a:lnTo>
                  <a:lnTo>
                    <a:pt x="750" y="438"/>
                  </a:lnTo>
                  <a:lnTo>
                    <a:pt x="738" y="432"/>
                  </a:lnTo>
                  <a:lnTo>
                    <a:pt x="738" y="414"/>
                  </a:lnTo>
                  <a:lnTo>
                    <a:pt x="720" y="420"/>
                  </a:lnTo>
                  <a:lnTo>
                    <a:pt x="702" y="402"/>
                  </a:lnTo>
                  <a:lnTo>
                    <a:pt x="696" y="402"/>
                  </a:lnTo>
                  <a:lnTo>
                    <a:pt x="690" y="396"/>
                  </a:lnTo>
                  <a:lnTo>
                    <a:pt x="678" y="396"/>
                  </a:lnTo>
                  <a:lnTo>
                    <a:pt x="666" y="390"/>
                  </a:lnTo>
                  <a:lnTo>
                    <a:pt x="654" y="378"/>
                  </a:lnTo>
                  <a:lnTo>
                    <a:pt x="648" y="366"/>
                  </a:lnTo>
                  <a:lnTo>
                    <a:pt x="618" y="366"/>
                  </a:lnTo>
                  <a:lnTo>
                    <a:pt x="612" y="360"/>
                  </a:lnTo>
                  <a:lnTo>
                    <a:pt x="612" y="342"/>
                  </a:lnTo>
                  <a:lnTo>
                    <a:pt x="618" y="336"/>
                  </a:lnTo>
                  <a:lnTo>
                    <a:pt x="618" y="324"/>
                  </a:lnTo>
                  <a:lnTo>
                    <a:pt x="612" y="324"/>
                  </a:lnTo>
                  <a:lnTo>
                    <a:pt x="600" y="312"/>
                  </a:lnTo>
                  <a:lnTo>
                    <a:pt x="594" y="300"/>
                  </a:lnTo>
                  <a:lnTo>
                    <a:pt x="588" y="294"/>
                  </a:lnTo>
                  <a:lnTo>
                    <a:pt x="588" y="276"/>
                  </a:lnTo>
                  <a:lnTo>
                    <a:pt x="594" y="276"/>
                  </a:lnTo>
                  <a:lnTo>
                    <a:pt x="600" y="270"/>
                  </a:lnTo>
                  <a:lnTo>
                    <a:pt x="612" y="270"/>
                  </a:lnTo>
                  <a:lnTo>
                    <a:pt x="612" y="288"/>
                  </a:lnTo>
                  <a:lnTo>
                    <a:pt x="624" y="300"/>
                  </a:lnTo>
                  <a:lnTo>
                    <a:pt x="636" y="282"/>
                  </a:lnTo>
                  <a:lnTo>
                    <a:pt x="642" y="282"/>
                  </a:lnTo>
                  <a:lnTo>
                    <a:pt x="648" y="276"/>
                  </a:lnTo>
                  <a:lnTo>
                    <a:pt x="660" y="270"/>
                  </a:lnTo>
                  <a:lnTo>
                    <a:pt x="660" y="258"/>
                  </a:lnTo>
                  <a:lnTo>
                    <a:pt x="642" y="240"/>
                  </a:lnTo>
                  <a:lnTo>
                    <a:pt x="636" y="228"/>
                  </a:lnTo>
                  <a:lnTo>
                    <a:pt x="630" y="222"/>
                  </a:lnTo>
                  <a:lnTo>
                    <a:pt x="618" y="222"/>
                  </a:lnTo>
                  <a:lnTo>
                    <a:pt x="594" y="210"/>
                  </a:lnTo>
                  <a:lnTo>
                    <a:pt x="594" y="186"/>
                  </a:lnTo>
                  <a:lnTo>
                    <a:pt x="612" y="180"/>
                  </a:lnTo>
                  <a:lnTo>
                    <a:pt x="594" y="156"/>
                  </a:lnTo>
                  <a:lnTo>
                    <a:pt x="624" y="156"/>
                  </a:lnTo>
                  <a:lnTo>
                    <a:pt x="636" y="150"/>
                  </a:lnTo>
                  <a:lnTo>
                    <a:pt x="642" y="138"/>
                  </a:lnTo>
                  <a:lnTo>
                    <a:pt x="642" y="114"/>
                  </a:lnTo>
                  <a:lnTo>
                    <a:pt x="636" y="108"/>
                  </a:lnTo>
                  <a:lnTo>
                    <a:pt x="636" y="102"/>
                  </a:lnTo>
                  <a:lnTo>
                    <a:pt x="654" y="102"/>
                  </a:lnTo>
                  <a:lnTo>
                    <a:pt x="660" y="96"/>
                  </a:lnTo>
                  <a:lnTo>
                    <a:pt x="660" y="36"/>
                  </a:lnTo>
                  <a:lnTo>
                    <a:pt x="618" y="36"/>
                  </a:lnTo>
                  <a:lnTo>
                    <a:pt x="594" y="12"/>
                  </a:lnTo>
                  <a:lnTo>
                    <a:pt x="576" y="0"/>
                  </a:lnTo>
                  <a:lnTo>
                    <a:pt x="564" y="0"/>
                  </a:lnTo>
                  <a:lnTo>
                    <a:pt x="540" y="12"/>
                  </a:lnTo>
                  <a:lnTo>
                    <a:pt x="522" y="18"/>
                  </a:lnTo>
                  <a:lnTo>
                    <a:pt x="516" y="30"/>
                  </a:lnTo>
                  <a:lnTo>
                    <a:pt x="504" y="36"/>
                  </a:lnTo>
                  <a:lnTo>
                    <a:pt x="480" y="36"/>
                  </a:lnTo>
                  <a:lnTo>
                    <a:pt x="456" y="72"/>
                  </a:lnTo>
                  <a:lnTo>
                    <a:pt x="432" y="78"/>
                  </a:lnTo>
                  <a:lnTo>
                    <a:pt x="432" y="96"/>
                  </a:lnTo>
                  <a:lnTo>
                    <a:pt x="408" y="96"/>
                  </a:lnTo>
                  <a:lnTo>
                    <a:pt x="402" y="102"/>
                  </a:lnTo>
                  <a:lnTo>
                    <a:pt x="396" y="96"/>
                  </a:lnTo>
                  <a:lnTo>
                    <a:pt x="390" y="102"/>
                  </a:lnTo>
                  <a:lnTo>
                    <a:pt x="378" y="108"/>
                  </a:lnTo>
                  <a:lnTo>
                    <a:pt x="372" y="114"/>
                  </a:lnTo>
                  <a:lnTo>
                    <a:pt x="360" y="120"/>
                  </a:lnTo>
                  <a:lnTo>
                    <a:pt x="348" y="120"/>
                  </a:lnTo>
                  <a:lnTo>
                    <a:pt x="348" y="108"/>
                  </a:lnTo>
                  <a:lnTo>
                    <a:pt x="342" y="102"/>
                  </a:lnTo>
                  <a:lnTo>
                    <a:pt x="324" y="102"/>
                  </a:lnTo>
                  <a:lnTo>
                    <a:pt x="306" y="96"/>
                  </a:lnTo>
                  <a:lnTo>
                    <a:pt x="264" y="96"/>
                  </a:lnTo>
                  <a:lnTo>
                    <a:pt x="240" y="108"/>
                  </a:lnTo>
                  <a:lnTo>
                    <a:pt x="234" y="120"/>
                  </a:lnTo>
                  <a:lnTo>
                    <a:pt x="234" y="126"/>
                  </a:lnTo>
                  <a:lnTo>
                    <a:pt x="258" y="144"/>
                  </a:lnTo>
                  <a:lnTo>
                    <a:pt x="252" y="156"/>
                  </a:lnTo>
                  <a:lnTo>
                    <a:pt x="282" y="162"/>
                  </a:lnTo>
                  <a:lnTo>
                    <a:pt x="276" y="168"/>
                  </a:lnTo>
                  <a:lnTo>
                    <a:pt x="270" y="180"/>
                  </a:lnTo>
                  <a:lnTo>
                    <a:pt x="264" y="186"/>
                  </a:lnTo>
                  <a:lnTo>
                    <a:pt x="264" y="192"/>
                  </a:lnTo>
                  <a:lnTo>
                    <a:pt x="276" y="204"/>
                  </a:lnTo>
                  <a:lnTo>
                    <a:pt x="282" y="204"/>
                  </a:lnTo>
                  <a:lnTo>
                    <a:pt x="282" y="210"/>
                  </a:lnTo>
                  <a:lnTo>
                    <a:pt x="276" y="222"/>
                  </a:lnTo>
                  <a:lnTo>
                    <a:pt x="276" y="234"/>
                  </a:lnTo>
                  <a:lnTo>
                    <a:pt x="294" y="234"/>
                  </a:lnTo>
                  <a:lnTo>
                    <a:pt x="306" y="252"/>
                  </a:lnTo>
                  <a:lnTo>
                    <a:pt x="324" y="252"/>
                  </a:lnTo>
                  <a:lnTo>
                    <a:pt x="330" y="288"/>
                  </a:lnTo>
                  <a:lnTo>
                    <a:pt x="366" y="288"/>
                  </a:lnTo>
                  <a:lnTo>
                    <a:pt x="378" y="294"/>
                  </a:lnTo>
                  <a:lnTo>
                    <a:pt x="384" y="300"/>
                  </a:lnTo>
                  <a:lnTo>
                    <a:pt x="384" y="306"/>
                  </a:lnTo>
                  <a:lnTo>
                    <a:pt x="378" y="312"/>
                  </a:lnTo>
                  <a:lnTo>
                    <a:pt x="354" y="324"/>
                  </a:lnTo>
                  <a:lnTo>
                    <a:pt x="342" y="324"/>
                  </a:lnTo>
                  <a:lnTo>
                    <a:pt x="336" y="330"/>
                  </a:lnTo>
                  <a:lnTo>
                    <a:pt x="336" y="366"/>
                  </a:lnTo>
                  <a:lnTo>
                    <a:pt x="342" y="378"/>
                  </a:lnTo>
                  <a:lnTo>
                    <a:pt x="354" y="390"/>
                  </a:lnTo>
                  <a:lnTo>
                    <a:pt x="354" y="396"/>
                  </a:lnTo>
                  <a:lnTo>
                    <a:pt x="324" y="414"/>
                  </a:lnTo>
                  <a:lnTo>
                    <a:pt x="300" y="450"/>
                  </a:lnTo>
                  <a:lnTo>
                    <a:pt x="318" y="474"/>
                  </a:lnTo>
                  <a:lnTo>
                    <a:pt x="306" y="474"/>
                  </a:lnTo>
                  <a:lnTo>
                    <a:pt x="300" y="480"/>
                  </a:lnTo>
                  <a:lnTo>
                    <a:pt x="288" y="486"/>
                  </a:lnTo>
                  <a:lnTo>
                    <a:pt x="282" y="492"/>
                  </a:lnTo>
                  <a:lnTo>
                    <a:pt x="282" y="504"/>
                  </a:lnTo>
                  <a:lnTo>
                    <a:pt x="276" y="522"/>
                  </a:lnTo>
                  <a:lnTo>
                    <a:pt x="276" y="534"/>
                  </a:lnTo>
                  <a:lnTo>
                    <a:pt x="270" y="552"/>
                  </a:lnTo>
                  <a:lnTo>
                    <a:pt x="258" y="564"/>
                  </a:lnTo>
                  <a:lnTo>
                    <a:pt x="234" y="576"/>
                  </a:lnTo>
                  <a:lnTo>
                    <a:pt x="228" y="582"/>
                  </a:lnTo>
                  <a:lnTo>
                    <a:pt x="228" y="588"/>
                  </a:lnTo>
                  <a:lnTo>
                    <a:pt x="222" y="594"/>
                  </a:lnTo>
                  <a:lnTo>
                    <a:pt x="222" y="612"/>
                  </a:lnTo>
                  <a:lnTo>
                    <a:pt x="204" y="624"/>
                  </a:lnTo>
                  <a:lnTo>
                    <a:pt x="204" y="630"/>
                  </a:lnTo>
                  <a:lnTo>
                    <a:pt x="198" y="636"/>
                  </a:lnTo>
                  <a:lnTo>
                    <a:pt x="192" y="648"/>
                  </a:lnTo>
                  <a:lnTo>
                    <a:pt x="186" y="654"/>
                  </a:lnTo>
                  <a:lnTo>
                    <a:pt x="168" y="654"/>
                  </a:lnTo>
                  <a:lnTo>
                    <a:pt x="162" y="648"/>
                  </a:lnTo>
                  <a:lnTo>
                    <a:pt x="156" y="654"/>
                  </a:lnTo>
                  <a:lnTo>
                    <a:pt x="132" y="666"/>
                  </a:lnTo>
                  <a:lnTo>
                    <a:pt x="126" y="666"/>
                  </a:lnTo>
                  <a:lnTo>
                    <a:pt x="120" y="660"/>
                  </a:lnTo>
                  <a:lnTo>
                    <a:pt x="120" y="648"/>
                  </a:lnTo>
                  <a:lnTo>
                    <a:pt x="114" y="642"/>
                  </a:lnTo>
                  <a:lnTo>
                    <a:pt x="108" y="642"/>
                  </a:lnTo>
                  <a:lnTo>
                    <a:pt x="96" y="648"/>
                  </a:lnTo>
                  <a:lnTo>
                    <a:pt x="84" y="660"/>
                  </a:lnTo>
                  <a:lnTo>
                    <a:pt x="84" y="666"/>
                  </a:lnTo>
                  <a:lnTo>
                    <a:pt x="78" y="678"/>
                  </a:lnTo>
                  <a:lnTo>
                    <a:pt x="72" y="684"/>
                  </a:lnTo>
                  <a:lnTo>
                    <a:pt x="66" y="696"/>
                  </a:lnTo>
                  <a:lnTo>
                    <a:pt x="54" y="708"/>
                  </a:lnTo>
                  <a:lnTo>
                    <a:pt x="48" y="720"/>
                  </a:lnTo>
                  <a:lnTo>
                    <a:pt x="48" y="744"/>
                  </a:lnTo>
                  <a:lnTo>
                    <a:pt x="54" y="750"/>
                  </a:lnTo>
                  <a:lnTo>
                    <a:pt x="66" y="756"/>
                  </a:lnTo>
                  <a:lnTo>
                    <a:pt x="72" y="756"/>
                  </a:lnTo>
                  <a:lnTo>
                    <a:pt x="102" y="750"/>
                  </a:lnTo>
                  <a:lnTo>
                    <a:pt x="102" y="768"/>
                  </a:lnTo>
                  <a:lnTo>
                    <a:pt x="96" y="798"/>
                  </a:lnTo>
                  <a:lnTo>
                    <a:pt x="102" y="804"/>
                  </a:lnTo>
                  <a:lnTo>
                    <a:pt x="108" y="816"/>
                  </a:lnTo>
                  <a:lnTo>
                    <a:pt x="120" y="828"/>
                  </a:lnTo>
                  <a:lnTo>
                    <a:pt x="144" y="828"/>
                  </a:lnTo>
                  <a:lnTo>
                    <a:pt x="144" y="852"/>
                  </a:lnTo>
                  <a:lnTo>
                    <a:pt x="168" y="894"/>
                  </a:lnTo>
                  <a:lnTo>
                    <a:pt x="174" y="906"/>
                  </a:lnTo>
                  <a:lnTo>
                    <a:pt x="180" y="912"/>
                  </a:lnTo>
                  <a:lnTo>
                    <a:pt x="180" y="936"/>
                  </a:lnTo>
                  <a:lnTo>
                    <a:pt x="168" y="942"/>
                  </a:lnTo>
                  <a:lnTo>
                    <a:pt x="162" y="948"/>
                  </a:lnTo>
                  <a:lnTo>
                    <a:pt x="144" y="948"/>
                  </a:lnTo>
                  <a:lnTo>
                    <a:pt x="138" y="942"/>
                  </a:lnTo>
                  <a:lnTo>
                    <a:pt x="138" y="930"/>
                  </a:lnTo>
                  <a:lnTo>
                    <a:pt x="132" y="930"/>
                  </a:lnTo>
                  <a:lnTo>
                    <a:pt x="120" y="936"/>
                  </a:lnTo>
                  <a:lnTo>
                    <a:pt x="108" y="948"/>
                  </a:lnTo>
                  <a:lnTo>
                    <a:pt x="84" y="948"/>
                  </a:lnTo>
                  <a:lnTo>
                    <a:pt x="78" y="942"/>
                  </a:lnTo>
                  <a:lnTo>
                    <a:pt x="78" y="936"/>
                  </a:lnTo>
                  <a:lnTo>
                    <a:pt x="54" y="948"/>
                  </a:lnTo>
                  <a:lnTo>
                    <a:pt x="48" y="942"/>
                  </a:lnTo>
                  <a:lnTo>
                    <a:pt x="36" y="936"/>
                  </a:lnTo>
                  <a:lnTo>
                    <a:pt x="24" y="936"/>
                  </a:lnTo>
                  <a:lnTo>
                    <a:pt x="12" y="948"/>
                  </a:lnTo>
                  <a:lnTo>
                    <a:pt x="12" y="960"/>
                  </a:lnTo>
                  <a:lnTo>
                    <a:pt x="18" y="966"/>
                  </a:lnTo>
                  <a:lnTo>
                    <a:pt x="0" y="972"/>
                  </a:lnTo>
                  <a:lnTo>
                    <a:pt x="36" y="972"/>
                  </a:lnTo>
                  <a:lnTo>
                    <a:pt x="30" y="984"/>
                  </a:lnTo>
                  <a:lnTo>
                    <a:pt x="30" y="1014"/>
                  </a:lnTo>
                  <a:lnTo>
                    <a:pt x="36" y="1026"/>
                  </a:lnTo>
                  <a:lnTo>
                    <a:pt x="48" y="1032"/>
                  </a:lnTo>
                  <a:lnTo>
                    <a:pt x="66" y="1038"/>
                  </a:lnTo>
                  <a:lnTo>
                    <a:pt x="120" y="1038"/>
                  </a:lnTo>
                  <a:lnTo>
                    <a:pt x="132" y="1032"/>
                  </a:lnTo>
                  <a:lnTo>
                    <a:pt x="150" y="1014"/>
                  </a:lnTo>
                  <a:lnTo>
                    <a:pt x="162" y="1008"/>
                  </a:lnTo>
                  <a:lnTo>
                    <a:pt x="168" y="1020"/>
                  </a:lnTo>
                  <a:lnTo>
                    <a:pt x="168" y="1026"/>
                  </a:lnTo>
                  <a:lnTo>
                    <a:pt x="162" y="1038"/>
                  </a:lnTo>
                  <a:lnTo>
                    <a:pt x="144" y="1056"/>
                  </a:lnTo>
                  <a:lnTo>
                    <a:pt x="120" y="1068"/>
                  </a:lnTo>
                  <a:lnTo>
                    <a:pt x="114" y="1074"/>
                  </a:lnTo>
                  <a:lnTo>
                    <a:pt x="90" y="1074"/>
                  </a:lnTo>
                  <a:lnTo>
                    <a:pt x="78" y="1080"/>
                  </a:lnTo>
                  <a:lnTo>
                    <a:pt x="60" y="1086"/>
                  </a:lnTo>
                  <a:lnTo>
                    <a:pt x="48" y="1092"/>
                  </a:lnTo>
                  <a:lnTo>
                    <a:pt x="42" y="1098"/>
                  </a:lnTo>
                  <a:lnTo>
                    <a:pt x="54" y="1122"/>
                  </a:lnTo>
                  <a:lnTo>
                    <a:pt x="66" y="1128"/>
                  </a:lnTo>
                  <a:lnTo>
                    <a:pt x="78" y="1140"/>
                  </a:lnTo>
                  <a:lnTo>
                    <a:pt x="96" y="1152"/>
                  </a:lnTo>
                  <a:lnTo>
                    <a:pt x="108" y="1164"/>
                  </a:lnTo>
                  <a:lnTo>
                    <a:pt x="132" y="1182"/>
                  </a:lnTo>
                  <a:lnTo>
                    <a:pt x="162" y="1206"/>
                  </a:lnTo>
                  <a:lnTo>
                    <a:pt x="204" y="1224"/>
                  </a:lnTo>
                  <a:lnTo>
                    <a:pt x="240" y="1218"/>
                  </a:lnTo>
                  <a:lnTo>
                    <a:pt x="270" y="1200"/>
                  </a:lnTo>
                  <a:lnTo>
                    <a:pt x="294" y="1176"/>
                  </a:lnTo>
                  <a:lnTo>
                    <a:pt x="300" y="1158"/>
                  </a:lnTo>
                  <a:lnTo>
                    <a:pt x="300" y="1128"/>
                  </a:lnTo>
                  <a:lnTo>
                    <a:pt x="306" y="1116"/>
                  </a:lnTo>
                  <a:lnTo>
                    <a:pt x="318" y="1104"/>
                  </a:lnTo>
                  <a:lnTo>
                    <a:pt x="324" y="1092"/>
                  </a:lnTo>
                  <a:lnTo>
                    <a:pt x="330" y="1086"/>
                  </a:lnTo>
                  <a:lnTo>
                    <a:pt x="342" y="1086"/>
                  </a:lnTo>
                  <a:lnTo>
                    <a:pt x="348" y="1080"/>
                  </a:lnTo>
                  <a:lnTo>
                    <a:pt x="354" y="1080"/>
                  </a:lnTo>
                  <a:lnTo>
                    <a:pt x="360" y="1086"/>
                  </a:lnTo>
                  <a:lnTo>
                    <a:pt x="360" y="1098"/>
                  </a:lnTo>
                  <a:lnTo>
                    <a:pt x="348" y="1110"/>
                  </a:lnTo>
                  <a:lnTo>
                    <a:pt x="336" y="1128"/>
                  </a:lnTo>
                  <a:lnTo>
                    <a:pt x="324" y="1140"/>
                  </a:lnTo>
                  <a:lnTo>
                    <a:pt x="318" y="1152"/>
                  </a:lnTo>
                  <a:lnTo>
                    <a:pt x="318" y="1164"/>
                  </a:lnTo>
                  <a:lnTo>
                    <a:pt x="324" y="1176"/>
                  </a:lnTo>
                  <a:lnTo>
                    <a:pt x="336" y="1182"/>
                  </a:lnTo>
                  <a:lnTo>
                    <a:pt x="342" y="1182"/>
                  </a:lnTo>
                  <a:lnTo>
                    <a:pt x="354" y="1194"/>
                  </a:lnTo>
                  <a:lnTo>
                    <a:pt x="354" y="1206"/>
                  </a:lnTo>
                  <a:lnTo>
                    <a:pt x="348" y="1242"/>
                  </a:lnTo>
                  <a:lnTo>
                    <a:pt x="342" y="1284"/>
                  </a:lnTo>
                  <a:lnTo>
                    <a:pt x="336" y="1338"/>
                  </a:lnTo>
                  <a:lnTo>
                    <a:pt x="342" y="1398"/>
                  </a:lnTo>
                  <a:lnTo>
                    <a:pt x="354" y="1446"/>
                  </a:lnTo>
                  <a:lnTo>
                    <a:pt x="384" y="1536"/>
                  </a:lnTo>
                  <a:lnTo>
                    <a:pt x="402" y="1554"/>
                  </a:lnTo>
                  <a:lnTo>
                    <a:pt x="402" y="1596"/>
                  </a:lnTo>
                  <a:lnTo>
                    <a:pt x="414" y="1620"/>
                  </a:lnTo>
                  <a:lnTo>
                    <a:pt x="426" y="1626"/>
                  </a:lnTo>
                  <a:lnTo>
                    <a:pt x="438" y="1626"/>
                  </a:lnTo>
                  <a:lnTo>
                    <a:pt x="444" y="1632"/>
                  </a:lnTo>
                  <a:lnTo>
                    <a:pt x="450" y="1632"/>
                  </a:lnTo>
                  <a:lnTo>
                    <a:pt x="450" y="1644"/>
                  </a:lnTo>
                  <a:lnTo>
                    <a:pt x="456" y="1656"/>
                  </a:lnTo>
                  <a:lnTo>
                    <a:pt x="456" y="1674"/>
                  </a:lnTo>
                  <a:lnTo>
                    <a:pt x="474" y="1710"/>
                  </a:lnTo>
                  <a:lnTo>
                    <a:pt x="498" y="1722"/>
                  </a:lnTo>
                  <a:lnTo>
                    <a:pt x="504" y="1728"/>
                  </a:lnTo>
                  <a:lnTo>
                    <a:pt x="510" y="1728"/>
                  </a:lnTo>
                  <a:lnTo>
                    <a:pt x="510" y="1746"/>
                  </a:lnTo>
                  <a:lnTo>
                    <a:pt x="516" y="1782"/>
                  </a:lnTo>
                  <a:lnTo>
                    <a:pt x="522" y="1830"/>
                  </a:lnTo>
                  <a:lnTo>
                    <a:pt x="534" y="1872"/>
                  </a:lnTo>
                  <a:lnTo>
                    <a:pt x="552" y="1908"/>
                  </a:lnTo>
                  <a:lnTo>
                    <a:pt x="576" y="1944"/>
                  </a:lnTo>
                  <a:lnTo>
                    <a:pt x="600" y="1974"/>
                  </a:lnTo>
                  <a:lnTo>
                    <a:pt x="612" y="1998"/>
                  </a:lnTo>
                  <a:lnTo>
                    <a:pt x="618" y="2016"/>
                  </a:lnTo>
                  <a:lnTo>
                    <a:pt x="618" y="2070"/>
                  </a:lnTo>
                  <a:lnTo>
                    <a:pt x="624" y="2094"/>
                  </a:lnTo>
                  <a:lnTo>
                    <a:pt x="642" y="2124"/>
                  </a:lnTo>
                  <a:lnTo>
                    <a:pt x="672" y="2166"/>
                  </a:lnTo>
                  <a:lnTo>
                    <a:pt x="696" y="2202"/>
                  </a:lnTo>
                  <a:lnTo>
                    <a:pt x="714" y="2232"/>
                  </a:lnTo>
                  <a:lnTo>
                    <a:pt x="720" y="2244"/>
                  </a:lnTo>
                  <a:lnTo>
                    <a:pt x="726" y="2244"/>
                  </a:lnTo>
                  <a:lnTo>
                    <a:pt x="732" y="2238"/>
                  </a:lnTo>
                  <a:lnTo>
                    <a:pt x="744" y="2238"/>
                  </a:lnTo>
                  <a:lnTo>
                    <a:pt x="768" y="2226"/>
                  </a:lnTo>
                  <a:lnTo>
                    <a:pt x="774" y="2220"/>
                  </a:lnTo>
                  <a:lnTo>
                    <a:pt x="780" y="2208"/>
                  </a:lnTo>
                  <a:lnTo>
                    <a:pt x="780" y="2172"/>
                  </a:lnTo>
                  <a:lnTo>
                    <a:pt x="786" y="2160"/>
                  </a:lnTo>
                  <a:lnTo>
                    <a:pt x="798" y="2154"/>
                  </a:lnTo>
                  <a:lnTo>
                    <a:pt x="804" y="2154"/>
                  </a:lnTo>
                  <a:lnTo>
                    <a:pt x="810" y="2160"/>
                  </a:lnTo>
                  <a:lnTo>
                    <a:pt x="828" y="2160"/>
                  </a:lnTo>
                  <a:lnTo>
                    <a:pt x="834" y="2154"/>
                  </a:lnTo>
                  <a:lnTo>
                    <a:pt x="846" y="2148"/>
                  </a:lnTo>
                  <a:lnTo>
                    <a:pt x="852" y="2142"/>
                  </a:lnTo>
                  <a:lnTo>
                    <a:pt x="864" y="2136"/>
                  </a:lnTo>
                  <a:lnTo>
                    <a:pt x="852" y="2136"/>
                  </a:lnTo>
                  <a:lnTo>
                    <a:pt x="846" y="2130"/>
                  </a:lnTo>
                  <a:lnTo>
                    <a:pt x="846" y="2118"/>
                  </a:lnTo>
                  <a:lnTo>
                    <a:pt x="852" y="2100"/>
                  </a:lnTo>
                  <a:lnTo>
                    <a:pt x="858" y="2088"/>
                  </a:lnTo>
                  <a:lnTo>
                    <a:pt x="906" y="2064"/>
                  </a:lnTo>
                  <a:lnTo>
                    <a:pt x="918" y="2052"/>
                  </a:lnTo>
                  <a:lnTo>
                    <a:pt x="918" y="2040"/>
                  </a:lnTo>
                  <a:lnTo>
                    <a:pt x="912" y="2028"/>
                  </a:lnTo>
                  <a:lnTo>
                    <a:pt x="912" y="2010"/>
                  </a:lnTo>
                  <a:lnTo>
                    <a:pt x="900" y="1974"/>
                  </a:lnTo>
                  <a:lnTo>
                    <a:pt x="900" y="1908"/>
                  </a:lnTo>
                  <a:lnTo>
                    <a:pt x="906" y="1890"/>
                  </a:lnTo>
                  <a:lnTo>
                    <a:pt x="906" y="1884"/>
                  </a:lnTo>
                  <a:lnTo>
                    <a:pt x="912" y="1878"/>
                  </a:lnTo>
                  <a:lnTo>
                    <a:pt x="912" y="1860"/>
                  </a:lnTo>
                  <a:lnTo>
                    <a:pt x="918" y="1842"/>
                  </a:lnTo>
                  <a:lnTo>
                    <a:pt x="918" y="1800"/>
                  </a:lnTo>
                  <a:lnTo>
                    <a:pt x="906" y="1776"/>
                  </a:lnTo>
                  <a:lnTo>
                    <a:pt x="888" y="1758"/>
                  </a:lnTo>
                  <a:lnTo>
                    <a:pt x="888" y="1728"/>
                  </a:lnTo>
                  <a:lnTo>
                    <a:pt x="894" y="1722"/>
                  </a:lnTo>
                  <a:lnTo>
                    <a:pt x="900" y="1710"/>
                  </a:lnTo>
                  <a:lnTo>
                    <a:pt x="900" y="1698"/>
                  </a:lnTo>
                  <a:lnTo>
                    <a:pt x="894" y="1686"/>
                  </a:lnTo>
                  <a:lnTo>
                    <a:pt x="894" y="1644"/>
                  </a:lnTo>
                  <a:lnTo>
                    <a:pt x="918" y="1632"/>
                  </a:lnTo>
                  <a:lnTo>
                    <a:pt x="924" y="1632"/>
                  </a:lnTo>
                  <a:lnTo>
                    <a:pt x="948" y="1620"/>
                  </a:lnTo>
                  <a:lnTo>
                    <a:pt x="948" y="1596"/>
                  </a:lnTo>
                  <a:lnTo>
                    <a:pt x="954" y="1584"/>
                  </a:lnTo>
                  <a:lnTo>
                    <a:pt x="960" y="1578"/>
                  </a:lnTo>
                  <a:lnTo>
                    <a:pt x="972" y="1572"/>
                  </a:lnTo>
                  <a:lnTo>
                    <a:pt x="990" y="1572"/>
                  </a:lnTo>
                  <a:lnTo>
                    <a:pt x="996" y="1560"/>
                  </a:lnTo>
                  <a:lnTo>
                    <a:pt x="1002" y="1566"/>
                  </a:lnTo>
                  <a:lnTo>
                    <a:pt x="1032" y="1566"/>
                  </a:lnTo>
                  <a:lnTo>
                    <a:pt x="1032" y="1548"/>
                  </a:lnTo>
                  <a:lnTo>
                    <a:pt x="1038" y="1530"/>
                  </a:lnTo>
                  <a:lnTo>
                    <a:pt x="1050" y="1518"/>
                  </a:lnTo>
                  <a:lnTo>
                    <a:pt x="1056" y="1500"/>
                  </a:lnTo>
                  <a:lnTo>
                    <a:pt x="1068" y="1488"/>
                  </a:lnTo>
                  <a:lnTo>
                    <a:pt x="1074" y="1476"/>
                  </a:lnTo>
                  <a:lnTo>
                    <a:pt x="1086" y="1470"/>
                  </a:lnTo>
                  <a:lnTo>
                    <a:pt x="1092" y="1464"/>
                  </a:lnTo>
                  <a:lnTo>
                    <a:pt x="1110" y="1458"/>
                  </a:lnTo>
                  <a:lnTo>
                    <a:pt x="1116" y="1452"/>
                  </a:lnTo>
                  <a:lnTo>
                    <a:pt x="1128" y="1446"/>
                  </a:lnTo>
                  <a:lnTo>
                    <a:pt x="1134" y="1428"/>
                  </a:lnTo>
                  <a:lnTo>
                    <a:pt x="1158" y="1380"/>
                  </a:lnTo>
                  <a:lnTo>
                    <a:pt x="1176" y="1362"/>
                  </a:lnTo>
                  <a:lnTo>
                    <a:pt x="1188" y="1356"/>
                  </a:lnTo>
                  <a:lnTo>
                    <a:pt x="1206" y="1344"/>
                  </a:lnTo>
                  <a:lnTo>
                    <a:pt x="1218" y="1338"/>
                  </a:lnTo>
                  <a:lnTo>
                    <a:pt x="1236" y="1320"/>
                  </a:lnTo>
                  <a:lnTo>
                    <a:pt x="1242" y="1320"/>
                  </a:lnTo>
                  <a:lnTo>
                    <a:pt x="1230" y="1290"/>
                  </a:lnTo>
                  <a:lnTo>
                    <a:pt x="1236" y="1284"/>
                  </a:lnTo>
                  <a:lnTo>
                    <a:pt x="1260" y="1314"/>
                  </a:lnTo>
                  <a:lnTo>
                    <a:pt x="1320" y="1254"/>
                  </a:lnTo>
                  <a:lnTo>
                    <a:pt x="1332" y="1230"/>
                  </a:lnTo>
                  <a:lnTo>
                    <a:pt x="1326" y="1224"/>
                  </a:lnTo>
                  <a:lnTo>
                    <a:pt x="1320" y="1212"/>
                  </a:lnTo>
                  <a:lnTo>
                    <a:pt x="1314" y="1206"/>
                  </a:lnTo>
                  <a:lnTo>
                    <a:pt x="1308" y="1194"/>
                  </a:lnTo>
                  <a:lnTo>
                    <a:pt x="1308" y="1182"/>
                  </a:lnTo>
                  <a:lnTo>
                    <a:pt x="1320" y="1176"/>
                  </a:lnTo>
                  <a:lnTo>
                    <a:pt x="1326" y="1170"/>
                  </a:lnTo>
                  <a:lnTo>
                    <a:pt x="1338" y="1170"/>
                  </a:lnTo>
                  <a:lnTo>
                    <a:pt x="1350" y="1164"/>
                  </a:lnTo>
                  <a:lnTo>
                    <a:pt x="1362" y="1152"/>
                  </a:lnTo>
                  <a:lnTo>
                    <a:pt x="1374" y="1134"/>
                  </a:lnTo>
                  <a:lnTo>
                    <a:pt x="1374" y="1110"/>
                  </a:lnTo>
                  <a:lnTo>
                    <a:pt x="1392" y="1116"/>
                  </a:lnTo>
                  <a:lnTo>
                    <a:pt x="1398" y="1146"/>
                  </a:lnTo>
                  <a:lnTo>
                    <a:pt x="1416" y="1110"/>
                  </a:lnTo>
                  <a:lnTo>
                    <a:pt x="1416" y="1128"/>
                  </a:lnTo>
                  <a:lnTo>
                    <a:pt x="1422" y="1140"/>
                  </a:lnTo>
                  <a:lnTo>
                    <a:pt x="1422" y="1158"/>
                  </a:lnTo>
                  <a:lnTo>
                    <a:pt x="1428" y="1170"/>
                  </a:lnTo>
                  <a:lnTo>
                    <a:pt x="1434" y="1176"/>
                  </a:lnTo>
                  <a:lnTo>
                    <a:pt x="1440" y="1176"/>
                  </a:lnTo>
                  <a:lnTo>
                    <a:pt x="1446" y="1170"/>
                  </a:lnTo>
                  <a:lnTo>
                    <a:pt x="1446" y="1158"/>
                  </a:lnTo>
                  <a:lnTo>
                    <a:pt x="1452" y="1152"/>
                  </a:lnTo>
                  <a:lnTo>
                    <a:pt x="1452" y="1140"/>
                  </a:lnTo>
                  <a:lnTo>
                    <a:pt x="1458" y="1110"/>
                  </a:lnTo>
                  <a:lnTo>
                    <a:pt x="1440" y="1068"/>
                  </a:lnTo>
                  <a:lnTo>
                    <a:pt x="1440" y="1038"/>
                  </a:lnTo>
                  <a:lnTo>
                    <a:pt x="1410" y="1014"/>
                  </a:lnTo>
                  <a:lnTo>
                    <a:pt x="1398" y="984"/>
                  </a:lnTo>
                  <a:lnTo>
                    <a:pt x="1404" y="972"/>
                  </a:lnTo>
                  <a:lnTo>
                    <a:pt x="1410" y="966"/>
                  </a:lnTo>
                  <a:lnTo>
                    <a:pt x="1416" y="948"/>
                  </a:lnTo>
                  <a:lnTo>
                    <a:pt x="1416" y="942"/>
                  </a:lnTo>
                  <a:lnTo>
                    <a:pt x="1410" y="936"/>
                  </a:lnTo>
                  <a:lnTo>
                    <a:pt x="1398" y="930"/>
                  </a:lnTo>
                  <a:lnTo>
                    <a:pt x="1380" y="930"/>
                  </a:lnTo>
                  <a:lnTo>
                    <a:pt x="1368" y="924"/>
                  </a:lnTo>
                  <a:lnTo>
                    <a:pt x="1356" y="912"/>
                  </a:lnTo>
                  <a:lnTo>
                    <a:pt x="1368" y="900"/>
                  </a:lnTo>
                  <a:lnTo>
                    <a:pt x="1374" y="900"/>
                  </a:lnTo>
                  <a:lnTo>
                    <a:pt x="1374" y="870"/>
                  </a:lnTo>
                  <a:lnTo>
                    <a:pt x="1410" y="870"/>
                  </a:lnTo>
                  <a:lnTo>
                    <a:pt x="1410" y="858"/>
                  </a:lnTo>
                  <a:lnTo>
                    <a:pt x="1380" y="840"/>
                  </a:lnTo>
                  <a:lnTo>
                    <a:pt x="1374" y="840"/>
                  </a:lnTo>
                  <a:lnTo>
                    <a:pt x="1362" y="828"/>
                  </a:lnTo>
                  <a:lnTo>
                    <a:pt x="1350" y="822"/>
                  </a:lnTo>
                  <a:lnTo>
                    <a:pt x="1344" y="810"/>
                  </a:lnTo>
                  <a:lnTo>
                    <a:pt x="1344" y="804"/>
                  </a:lnTo>
                  <a:lnTo>
                    <a:pt x="1350" y="792"/>
                  </a:lnTo>
                  <a:lnTo>
                    <a:pt x="1362" y="780"/>
                  </a:lnTo>
                  <a:lnTo>
                    <a:pt x="1350" y="762"/>
                  </a:lnTo>
                  <a:lnTo>
                    <a:pt x="1368" y="762"/>
                  </a:lnTo>
                  <a:lnTo>
                    <a:pt x="1392" y="774"/>
                  </a:lnTo>
                  <a:lnTo>
                    <a:pt x="1386" y="768"/>
                  </a:lnTo>
                  <a:lnTo>
                    <a:pt x="1404" y="762"/>
                  </a:lnTo>
                  <a:lnTo>
                    <a:pt x="1410" y="774"/>
                  </a:lnTo>
                  <a:lnTo>
                    <a:pt x="1410" y="780"/>
                  </a:lnTo>
                  <a:lnTo>
                    <a:pt x="1416" y="792"/>
                  </a:lnTo>
                  <a:lnTo>
                    <a:pt x="1422" y="798"/>
                  </a:lnTo>
                  <a:lnTo>
                    <a:pt x="1434" y="798"/>
                  </a:lnTo>
                  <a:lnTo>
                    <a:pt x="1440" y="804"/>
                  </a:lnTo>
                  <a:lnTo>
                    <a:pt x="1446" y="786"/>
                  </a:lnTo>
                  <a:lnTo>
                    <a:pt x="1452" y="792"/>
                  </a:lnTo>
                  <a:lnTo>
                    <a:pt x="1458" y="792"/>
                  </a:lnTo>
                  <a:lnTo>
                    <a:pt x="1464" y="798"/>
                  </a:lnTo>
                  <a:lnTo>
                    <a:pt x="1464" y="828"/>
                  </a:lnTo>
                  <a:lnTo>
                    <a:pt x="1470" y="828"/>
                  </a:lnTo>
                  <a:lnTo>
                    <a:pt x="1470" y="864"/>
                  </a:lnTo>
                  <a:lnTo>
                    <a:pt x="1476" y="864"/>
                  </a:lnTo>
                  <a:lnTo>
                    <a:pt x="1482" y="870"/>
                  </a:lnTo>
                  <a:lnTo>
                    <a:pt x="1542" y="870"/>
                  </a:lnTo>
                  <a:lnTo>
                    <a:pt x="1554" y="876"/>
                  </a:lnTo>
                  <a:lnTo>
                    <a:pt x="1572" y="876"/>
                  </a:lnTo>
                  <a:lnTo>
                    <a:pt x="1620" y="864"/>
                  </a:lnTo>
                  <a:lnTo>
                    <a:pt x="1626" y="864"/>
                  </a:lnTo>
                  <a:lnTo>
                    <a:pt x="1650" y="888"/>
                  </a:lnTo>
                  <a:lnTo>
                    <a:pt x="1650" y="894"/>
                  </a:lnTo>
                  <a:lnTo>
                    <a:pt x="1644" y="900"/>
                  </a:lnTo>
                  <a:lnTo>
                    <a:pt x="1638" y="900"/>
                  </a:lnTo>
                  <a:lnTo>
                    <a:pt x="1638" y="912"/>
                  </a:lnTo>
                  <a:lnTo>
                    <a:pt x="1632" y="930"/>
                  </a:lnTo>
                  <a:lnTo>
                    <a:pt x="1626" y="942"/>
                  </a:lnTo>
                  <a:lnTo>
                    <a:pt x="1620" y="948"/>
                  </a:lnTo>
                  <a:lnTo>
                    <a:pt x="1614" y="948"/>
                  </a:lnTo>
                  <a:lnTo>
                    <a:pt x="1602" y="954"/>
                  </a:lnTo>
                  <a:lnTo>
                    <a:pt x="1596" y="954"/>
                  </a:lnTo>
                  <a:lnTo>
                    <a:pt x="1584" y="966"/>
                  </a:lnTo>
                  <a:lnTo>
                    <a:pt x="1578" y="978"/>
                  </a:lnTo>
                  <a:lnTo>
                    <a:pt x="1578" y="996"/>
                  </a:lnTo>
                  <a:lnTo>
                    <a:pt x="1584" y="1008"/>
                  </a:lnTo>
                  <a:lnTo>
                    <a:pt x="1602" y="1026"/>
                  </a:lnTo>
                  <a:lnTo>
                    <a:pt x="1608" y="1026"/>
                  </a:lnTo>
                  <a:lnTo>
                    <a:pt x="1626" y="1050"/>
                  </a:lnTo>
                  <a:lnTo>
                    <a:pt x="1632" y="1014"/>
                  </a:lnTo>
                  <a:lnTo>
                    <a:pt x="1632" y="990"/>
                  </a:lnTo>
                  <a:lnTo>
                    <a:pt x="1650" y="990"/>
                  </a:lnTo>
                  <a:lnTo>
                    <a:pt x="1662" y="996"/>
                  </a:lnTo>
                  <a:lnTo>
                    <a:pt x="1668" y="1002"/>
                  </a:lnTo>
                  <a:lnTo>
                    <a:pt x="1668" y="1020"/>
                  </a:lnTo>
                  <a:lnTo>
                    <a:pt x="1674" y="1032"/>
                  </a:lnTo>
                  <a:lnTo>
                    <a:pt x="1674" y="1038"/>
                  </a:lnTo>
                  <a:lnTo>
                    <a:pt x="1680" y="1050"/>
                  </a:lnTo>
                  <a:lnTo>
                    <a:pt x="1680" y="1062"/>
                  </a:lnTo>
                  <a:lnTo>
                    <a:pt x="1686" y="1074"/>
                  </a:lnTo>
                  <a:lnTo>
                    <a:pt x="1692" y="1092"/>
                  </a:lnTo>
                  <a:lnTo>
                    <a:pt x="1698" y="1104"/>
                  </a:lnTo>
                  <a:lnTo>
                    <a:pt x="1704" y="1110"/>
                  </a:lnTo>
                  <a:lnTo>
                    <a:pt x="1704" y="1116"/>
                  </a:lnTo>
                  <a:lnTo>
                    <a:pt x="1722" y="1134"/>
                  </a:lnTo>
                  <a:lnTo>
                    <a:pt x="1722" y="1110"/>
                  </a:lnTo>
                  <a:lnTo>
                    <a:pt x="1728" y="1110"/>
                  </a:lnTo>
                  <a:lnTo>
                    <a:pt x="1734" y="1116"/>
                  </a:lnTo>
                  <a:lnTo>
                    <a:pt x="1746" y="1116"/>
                  </a:lnTo>
                  <a:lnTo>
                    <a:pt x="1746" y="1104"/>
                  </a:lnTo>
                  <a:lnTo>
                    <a:pt x="1728" y="1086"/>
                  </a:lnTo>
                  <a:lnTo>
                    <a:pt x="1728" y="1062"/>
                  </a:lnTo>
                  <a:lnTo>
                    <a:pt x="1722" y="1050"/>
                  </a:lnTo>
                  <a:lnTo>
                    <a:pt x="1740" y="1032"/>
                  </a:lnTo>
                  <a:lnTo>
                    <a:pt x="1746" y="1032"/>
                  </a:lnTo>
                  <a:lnTo>
                    <a:pt x="1740" y="984"/>
                  </a:lnTo>
                  <a:lnTo>
                    <a:pt x="1722" y="966"/>
                  </a:lnTo>
                  <a:lnTo>
                    <a:pt x="1716" y="966"/>
                  </a:lnTo>
                  <a:lnTo>
                    <a:pt x="1770" y="966"/>
                  </a:lnTo>
                  <a:lnTo>
                    <a:pt x="1782" y="972"/>
                  </a:lnTo>
                  <a:lnTo>
                    <a:pt x="1794" y="972"/>
                  </a:lnTo>
                  <a:lnTo>
                    <a:pt x="1794" y="936"/>
                  </a:lnTo>
                  <a:lnTo>
                    <a:pt x="1812" y="882"/>
                  </a:lnTo>
                  <a:lnTo>
                    <a:pt x="1806" y="876"/>
                  </a:lnTo>
                  <a:lnTo>
                    <a:pt x="1800" y="864"/>
                  </a:lnTo>
                  <a:lnTo>
                    <a:pt x="1800" y="846"/>
                  </a:lnTo>
                  <a:lnTo>
                    <a:pt x="1812" y="840"/>
                  </a:lnTo>
                  <a:lnTo>
                    <a:pt x="1818" y="834"/>
                  </a:lnTo>
                  <a:lnTo>
                    <a:pt x="1836" y="804"/>
                  </a:lnTo>
                  <a:lnTo>
                    <a:pt x="1836" y="792"/>
                  </a:lnTo>
                  <a:lnTo>
                    <a:pt x="1830" y="786"/>
                  </a:lnTo>
                  <a:lnTo>
                    <a:pt x="1830" y="780"/>
                  </a:lnTo>
                  <a:lnTo>
                    <a:pt x="1824" y="774"/>
                  </a:lnTo>
                  <a:lnTo>
                    <a:pt x="1824" y="750"/>
                  </a:lnTo>
                  <a:lnTo>
                    <a:pt x="1830" y="750"/>
                  </a:lnTo>
                  <a:lnTo>
                    <a:pt x="1836" y="744"/>
                  </a:lnTo>
                  <a:lnTo>
                    <a:pt x="1848" y="744"/>
                  </a:lnTo>
                  <a:lnTo>
                    <a:pt x="1860" y="738"/>
                  </a:lnTo>
                  <a:lnTo>
                    <a:pt x="1872" y="726"/>
                  </a:lnTo>
                  <a:lnTo>
                    <a:pt x="1872" y="708"/>
                  </a:lnTo>
                  <a:lnTo>
                    <a:pt x="1878" y="708"/>
                  </a:lnTo>
                  <a:lnTo>
                    <a:pt x="1890" y="702"/>
                  </a:lnTo>
                  <a:lnTo>
                    <a:pt x="1926" y="702"/>
                  </a:lnTo>
                  <a:lnTo>
                    <a:pt x="1932" y="708"/>
                  </a:lnTo>
                  <a:lnTo>
                    <a:pt x="1950" y="708"/>
                  </a:lnTo>
                  <a:lnTo>
                    <a:pt x="1950" y="702"/>
                  </a:lnTo>
                  <a:lnTo>
                    <a:pt x="1944" y="696"/>
                  </a:lnTo>
                  <a:lnTo>
                    <a:pt x="1932" y="690"/>
                  </a:lnTo>
                  <a:lnTo>
                    <a:pt x="1926" y="684"/>
                  </a:lnTo>
                  <a:lnTo>
                    <a:pt x="1920" y="672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pic>
          <p:nvPicPr>
            <p:cNvPr id="46" name="Graphique 45">
              <a:extLst>
                <a:ext uri="{FF2B5EF4-FFF2-40B4-BE49-F238E27FC236}">
                  <a16:creationId xmlns:a16="http://schemas.microsoft.com/office/drawing/2014/main" id="{D7701685-7B7B-4841-8D29-92B8079BC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9175877" y="4656192"/>
              <a:ext cx="971092" cy="1033695"/>
            </a:xfrm>
            <a:prstGeom prst="rect">
              <a:avLst/>
            </a:prstGeom>
          </p:spPr>
        </p:pic>
        <p:sp>
          <p:nvSpPr>
            <p:cNvPr id="76" name="!!Rectangle 5">
              <a:extLst>
                <a:ext uri="{FF2B5EF4-FFF2-40B4-BE49-F238E27FC236}">
                  <a16:creationId xmlns:a16="http://schemas.microsoft.com/office/drawing/2014/main" id="{C2BE1CC4-5998-4E9A-B78C-B6B216538057}"/>
                </a:ext>
              </a:extLst>
            </p:cNvPr>
            <p:cNvSpPr/>
            <p:nvPr/>
          </p:nvSpPr>
          <p:spPr>
            <a:xfrm>
              <a:off x="9348616" y="4996370"/>
              <a:ext cx="453802" cy="14007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00" dirty="0"/>
                <a:t>PARIS</a:t>
              </a:r>
            </a:p>
          </p:txBody>
        </p:sp>
        <p:pic>
          <p:nvPicPr>
            <p:cNvPr id="77" name="Graphique 76" descr="Marqueur">
              <a:extLst>
                <a:ext uri="{FF2B5EF4-FFF2-40B4-BE49-F238E27FC236}">
                  <a16:creationId xmlns:a16="http://schemas.microsoft.com/office/drawing/2014/main" id="{68E258A7-BDEA-4415-974C-1B183E5DD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9126387" y="4746793"/>
              <a:ext cx="453801" cy="453801"/>
            </a:xfrm>
            <a:prstGeom prst="rect">
              <a:avLst/>
            </a:prstGeom>
            <a:effectLst>
              <a:outerShdw blurRad="38100" sx="80000" sy="80000" kx="-1200000" algn="bl" rotWithShape="0">
                <a:prstClr val="black">
                  <a:alpha val="2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906624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!!Image 17">
            <a:extLst>
              <a:ext uri="{FF2B5EF4-FFF2-40B4-BE49-F238E27FC236}">
                <a16:creationId xmlns:a16="http://schemas.microsoft.com/office/drawing/2014/main" id="{1E7D07D7-06B0-4A53-B47E-6F39CCC7B2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" t="1704" r="1946" b="2070"/>
          <a:stretch/>
        </p:blipFill>
        <p:spPr>
          <a:xfrm flipH="1">
            <a:off x="1492505" y="1758189"/>
            <a:ext cx="2166388" cy="232271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C98F815-C400-4D12-8016-5BBB424A87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732A3-3298-4B17-ABD6-6B679B23A20D}" type="slidenum">
              <a:rPr lang="en-GB" smtClean="0"/>
              <a:pPr/>
              <a:t>8</a:t>
            </a:fld>
            <a:endParaRPr lang="en-GB" dirty="0"/>
          </a:p>
        </p:txBody>
      </p:sp>
      <p:cxnSp>
        <p:nvCxnSpPr>
          <p:cNvPr id="74" name="!!Connecteur droit 3">
            <a:extLst>
              <a:ext uri="{FF2B5EF4-FFF2-40B4-BE49-F238E27FC236}">
                <a16:creationId xmlns:a16="http://schemas.microsoft.com/office/drawing/2014/main" id="{AD00BD99-2D08-49C0-80E7-6A1F68E21B64}"/>
              </a:ext>
            </a:extLst>
          </p:cNvPr>
          <p:cNvCxnSpPr>
            <a:cxnSpLocks/>
          </p:cNvCxnSpPr>
          <p:nvPr/>
        </p:nvCxnSpPr>
        <p:spPr>
          <a:xfrm>
            <a:off x="3965505" y="1111701"/>
            <a:ext cx="4192184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5DB4F1BF-B618-40D0-8283-376D722F5D37}"/>
              </a:ext>
            </a:extLst>
          </p:cNvPr>
          <p:cNvSpPr txBox="1"/>
          <p:nvPr/>
        </p:nvSpPr>
        <p:spPr>
          <a:xfrm>
            <a:off x="-4848330" y="1223878"/>
            <a:ext cx="4306376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700" i="1" dirty="0">
                <a:solidFill>
                  <a:schemeClr val="accent1"/>
                </a:solidFill>
                <a:latin typeface="Arial" panose="020B0604020202020204" pitchFamily="34" charset="0"/>
              </a:rPr>
              <a:t>Karaya Gum</a:t>
            </a:r>
          </a:p>
        </p:txBody>
      </p:sp>
      <p:sp>
        <p:nvSpPr>
          <p:cNvPr id="4" name="!!A">
            <a:extLst>
              <a:ext uri="{FF2B5EF4-FFF2-40B4-BE49-F238E27FC236}">
                <a16:creationId xmlns:a16="http://schemas.microsoft.com/office/drawing/2014/main" id="{A86572C6-7D16-44D3-B0B5-4676D1270E60}"/>
              </a:ext>
            </a:extLst>
          </p:cNvPr>
          <p:cNvSpPr txBox="1"/>
          <p:nvPr/>
        </p:nvSpPr>
        <p:spPr>
          <a:xfrm>
            <a:off x="387453" y="350020"/>
            <a:ext cx="114512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00" b="1" dirty="0">
                <a:solidFill>
                  <a:schemeClr val="accent4"/>
                </a:solidFill>
                <a:latin typeface="Arial" panose="020B0604020202020204" pitchFamily="34" charset="0"/>
              </a:rPr>
              <a:t>4 LOCATIONS </a:t>
            </a:r>
          </a:p>
        </p:txBody>
      </p:sp>
      <p:sp>
        <p:nvSpPr>
          <p:cNvPr id="71" name="!!Rectangle 70">
            <a:extLst>
              <a:ext uri="{FF2B5EF4-FFF2-40B4-BE49-F238E27FC236}">
                <a16:creationId xmlns:a16="http://schemas.microsoft.com/office/drawing/2014/main" id="{C358E21B-0F41-4EEC-84A4-5CE66A396456}"/>
              </a:ext>
            </a:extLst>
          </p:cNvPr>
          <p:cNvSpPr/>
          <p:nvPr/>
        </p:nvSpPr>
        <p:spPr>
          <a:xfrm>
            <a:off x="1382078" y="1616426"/>
            <a:ext cx="838019" cy="373308"/>
          </a:xfrm>
          <a:prstGeom prst="rect">
            <a:avLst/>
          </a:prstGeom>
          <a:solidFill>
            <a:schemeClr val="accent4"/>
          </a:solidFill>
          <a:ln w="19050">
            <a:noFill/>
          </a:ln>
          <a:effectLst>
            <a:outerShdw blurRad="177800" dist="508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PARIS</a:t>
            </a:r>
          </a:p>
        </p:txBody>
      </p:sp>
      <p:sp>
        <p:nvSpPr>
          <p:cNvPr id="113" name="!!ZoneTexte 78">
            <a:extLst>
              <a:ext uri="{FF2B5EF4-FFF2-40B4-BE49-F238E27FC236}">
                <a16:creationId xmlns:a16="http://schemas.microsoft.com/office/drawing/2014/main" id="{0811838E-53CC-4850-B225-3C4D83A8BD7A}"/>
              </a:ext>
            </a:extLst>
          </p:cNvPr>
          <p:cNvSpPr txBox="1"/>
          <p:nvPr/>
        </p:nvSpPr>
        <p:spPr>
          <a:xfrm>
            <a:off x="816288" y="1979028"/>
            <a:ext cx="1403809" cy="669414"/>
          </a:xfrm>
          <a:prstGeom prst="rect">
            <a:avLst/>
          </a:prstGeom>
          <a:solidFill>
            <a:srgbClr val="39545A"/>
          </a:solidFill>
        </p:spPr>
        <p:txBody>
          <a:bodyPr wrap="square" rtlCol="0">
            <a:spAutoFit/>
          </a:bodyPr>
          <a:lstStyle/>
          <a:p>
            <a:pPr algn="r">
              <a:lnSpc>
                <a:spcPts val="1500"/>
              </a:lnSpc>
            </a:pPr>
            <a:r>
              <a:rPr lang="fr-FR" sz="1400" dirty="0">
                <a:solidFill>
                  <a:schemeClr val="bg1"/>
                </a:solidFill>
              </a:rPr>
              <a:t>Administrative</a:t>
            </a:r>
          </a:p>
          <a:p>
            <a:pPr algn="r">
              <a:lnSpc>
                <a:spcPts val="1500"/>
              </a:lnSpc>
            </a:pPr>
            <a:r>
              <a:rPr lang="fr-FR" sz="1400" dirty="0">
                <a:solidFill>
                  <a:schemeClr val="bg1"/>
                </a:solidFill>
              </a:rPr>
              <a:t>Sales</a:t>
            </a:r>
          </a:p>
          <a:p>
            <a:pPr algn="r">
              <a:lnSpc>
                <a:spcPts val="1500"/>
              </a:lnSpc>
            </a:pPr>
            <a:r>
              <a:rPr lang="fr-FR" sz="1400" dirty="0">
                <a:solidFill>
                  <a:schemeClr val="bg1"/>
                </a:solidFill>
              </a:rPr>
              <a:t>Management</a:t>
            </a:r>
          </a:p>
        </p:txBody>
      </p:sp>
      <p:pic>
        <p:nvPicPr>
          <p:cNvPr id="61" name="!!Photo 2">
            <a:extLst>
              <a:ext uri="{FF2B5EF4-FFF2-40B4-BE49-F238E27FC236}">
                <a16:creationId xmlns:a16="http://schemas.microsoft.com/office/drawing/2014/main" id="{CE3E883B-23A2-4125-9EC1-EE23417697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253" y="4512117"/>
            <a:ext cx="3085639" cy="1108582"/>
          </a:xfrm>
          <a:prstGeom prst="rect">
            <a:avLst/>
          </a:prstGeom>
          <a:ln>
            <a:noFill/>
          </a:ln>
        </p:spPr>
      </p:pic>
      <p:sp>
        <p:nvSpPr>
          <p:cNvPr id="34" name="!!Rectangle 33">
            <a:extLst>
              <a:ext uri="{FF2B5EF4-FFF2-40B4-BE49-F238E27FC236}">
                <a16:creationId xmlns:a16="http://schemas.microsoft.com/office/drawing/2014/main" id="{137BAE74-1F8C-4E8F-9A42-23C33A1C0BF0}"/>
              </a:ext>
            </a:extLst>
          </p:cNvPr>
          <p:cNvSpPr/>
          <p:nvPr/>
        </p:nvSpPr>
        <p:spPr>
          <a:xfrm>
            <a:off x="2283882" y="4312755"/>
            <a:ext cx="1561259" cy="373308"/>
          </a:xfrm>
          <a:prstGeom prst="rect">
            <a:avLst/>
          </a:prstGeom>
          <a:solidFill>
            <a:srgbClr val="E39937"/>
          </a:solidFill>
          <a:ln w="19050">
            <a:noFill/>
          </a:ln>
          <a:effectLst>
            <a:outerShdw blurRad="177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PORT-MORT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3" name="!!Image 19">
            <a:extLst>
              <a:ext uri="{FF2B5EF4-FFF2-40B4-BE49-F238E27FC236}">
                <a16:creationId xmlns:a16="http://schemas.microsoft.com/office/drawing/2014/main" id="{6F79A5AD-55CF-4572-9C30-C7191C0053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9" t="1792" r="1666" b="2193"/>
          <a:stretch/>
        </p:blipFill>
        <p:spPr>
          <a:xfrm>
            <a:off x="3990955" y="1845243"/>
            <a:ext cx="2693940" cy="2235656"/>
          </a:xfrm>
          <a:prstGeom prst="rect">
            <a:avLst/>
          </a:prstGeom>
        </p:spPr>
      </p:pic>
      <p:sp>
        <p:nvSpPr>
          <p:cNvPr id="81" name="!!Rectangle 80">
            <a:extLst>
              <a:ext uri="{FF2B5EF4-FFF2-40B4-BE49-F238E27FC236}">
                <a16:creationId xmlns:a16="http://schemas.microsoft.com/office/drawing/2014/main" id="{F3483315-1575-4384-8D39-B819C6B9053C}"/>
              </a:ext>
            </a:extLst>
          </p:cNvPr>
          <p:cNvSpPr/>
          <p:nvPr/>
        </p:nvSpPr>
        <p:spPr>
          <a:xfrm>
            <a:off x="3824650" y="1486369"/>
            <a:ext cx="3077748" cy="560193"/>
          </a:xfrm>
          <a:prstGeom prst="rect">
            <a:avLst/>
          </a:prstGeom>
          <a:solidFill>
            <a:schemeClr val="accent5"/>
          </a:solidFill>
          <a:ln w="19050">
            <a:noFill/>
          </a:ln>
          <a:effectLst>
            <a:outerShdw blurRad="177800" dist="508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bg1"/>
                </a:solidFill>
              </a:rPr>
              <a:t>SAINT AUBIN</a:t>
            </a:r>
          </a:p>
        </p:txBody>
      </p:sp>
      <p:pic>
        <p:nvPicPr>
          <p:cNvPr id="36" name="!!Graphique 43" descr="Marqueur">
            <a:extLst>
              <a:ext uri="{FF2B5EF4-FFF2-40B4-BE49-F238E27FC236}">
                <a16:creationId xmlns:a16="http://schemas.microsoft.com/office/drawing/2014/main" id="{56C5289B-C6B9-415C-A3AA-304521A764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65858" y="6865182"/>
            <a:ext cx="1076215" cy="1076215"/>
          </a:xfrm>
          <a:prstGeom prst="rect">
            <a:avLst/>
          </a:prstGeom>
          <a:effectLst/>
        </p:spPr>
      </p:pic>
      <p:grpSp>
        <p:nvGrpSpPr>
          <p:cNvPr id="7" name="!!MAP">
            <a:extLst>
              <a:ext uri="{FF2B5EF4-FFF2-40B4-BE49-F238E27FC236}">
                <a16:creationId xmlns:a16="http://schemas.microsoft.com/office/drawing/2014/main" id="{05308D6D-1569-4232-814D-DF712A0B03C0}"/>
              </a:ext>
            </a:extLst>
          </p:cNvPr>
          <p:cNvGrpSpPr/>
          <p:nvPr/>
        </p:nvGrpSpPr>
        <p:grpSpPr>
          <a:xfrm>
            <a:off x="8334268" y="1527893"/>
            <a:ext cx="2287752" cy="2357154"/>
            <a:chOff x="7677750" y="1774808"/>
            <a:chExt cx="3941002" cy="4060572"/>
          </a:xfrm>
        </p:grpSpPr>
        <p:grpSp>
          <p:nvGrpSpPr>
            <p:cNvPr id="85" name="!!Groupe 84">
              <a:extLst>
                <a:ext uri="{FF2B5EF4-FFF2-40B4-BE49-F238E27FC236}">
                  <a16:creationId xmlns:a16="http://schemas.microsoft.com/office/drawing/2014/main" id="{B27BDCD2-FD41-4DE7-BB80-A6F43CD93901}"/>
                </a:ext>
              </a:extLst>
            </p:cNvPr>
            <p:cNvGrpSpPr/>
            <p:nvPr/>
          </p:nvGrpSpPr>
          <p:grpSpPr>
            <a:xfrm>
              <a:off x="7677750" y="1774808"/>
              <a:ext cx="3941002" cy="4060572"/>
              <a:chOff x="7515860" y="1777819"/>
              <a:chExt cx="3941000" cy="4060554"/>
            </a:xfrm>
          </p:grpSpPr>
          <p:pic>
            <p:nvPicPr>
              <p:cNvPr id="83" name="Graphique 82">
                <a:extLst>
                  <a:ext uri="{FF2B5EF4-FFF2-40B4-BE49-F238E27FC236}">
                    <a16:creationId xmlns:a16="http://schemas.microsoft.com/office/drawing/2014/main" id="{7009E915-5DB8-45FC-BFAE-7E01276244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515860" y="1815800"/>
                <a:ext cx="3941000" cy="4022573"/>
              </a:xfrm>
              <a:prstGeom prst="rect">
                <a:avLst/>
              </a:prstGeom>
            </p:spPr>
          </p:pic>
          <p:pic>
            <p:nvPicPr>
              <p:cNvPr id="112" name="Graphique 111">
                <a:extLst>
                  <a:ext uri="{FF2B5EF4-FFF2-40B4-BE49-F238E27FC236}">
                    <a16:creationId xmlns:a16="http://schemas.microsoft.com/office/drawing/2014/main" id="{44883A05-D3C6-4B54-A81B-E2417BE65E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8516081" y="2267004"/>
                <a:ext cx="2735558" cy="2911907"/>
              </a:xfrm>
              <a:prstGeom prst="rect">
                <a:avLst/>
              </a:prstGeom>
            </p:spPr>
          </p:pic>
          <p:sp>
            <p:nvSpPr>
              <p:cNvPr id="77" name="Ellipse 76" hidden="1">
                <a:extLst>
                  <a:ext uri="{FF2B5EF4-FFF2-40B4-BE49-F238E27FC236}">
                    <a16:creationId xmlns:a16="http://schemas.microsoft.com/office/drawing/2014/main" id="{B5544C83-4A02-45CD-8A89-80FB7DBE5AC8}"/>
                  </a:ext>
                </a:extLst>
              </p:cNvPr>
              <p:cNvSpPr/>
              <p:nvPr/>
            </p:nvSpPr>
            <p:spPr>
              <a:xfrm>
                <a:off x="9691566" y="2996641"/>
                <a:ext cx="193896" cy="50139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72" name="Graphique 71" descr="Marqueur">
                <a:extLst>
                  <a:ext uri="{FF2B5EF4-FFF2-40B4-BE49-F238E27FC236}">
                    <a16:creationId xmlns:a16="http://schemas.microsoft.com/office/drawing/2014/main" id="{914F01CC-7051-4E98-BFE4-D3F5675F6E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9397642" y="2345048"/>
                <a:ext cx="781741" cy="781741"/>
              </a:xfrm>
              <a:prstGeom prst="rect">
                <a:avLst/>
              </a:prstGeom>
              <a:effectLst>
                <a:outerShdw blurRad="38100" sx="80000" sy="80000" kx="-1200000" algn="bl" rotWithShape="0">
                  <a:prstClr val="black">
                    <a:alpha val="20000"/>
                  </a:prstClr>
                </a:outerShdw>
              </a:effectLst>
            </p:spPr>
          </p:pic>
          <p:sp>
            <p:nvSpPr>
              <p:cNvPr id="108" name="Ellipse 107" hidden="1">
                <a:extLst>
                  <a:ext uri="{FF2B5EF4-FFF2-40B4-BE49-F238E27FC236}">
                    <a16:creationId xmlns:a16="http://schemas.microsoft.com/office/drawing/2014/main" id="{A400A0DC-DABA-481F-9908-98ED28BF9C13}"/>
                  </a:ext>
                </a:extLst>
              </p:cNvPr>
              <p:cNvSpPr/>
              <p:nvPr/>
            </p:nvSpPr>
            <p:spPr>
              <a:xfrm>
                <a:off x="9300693" y="2874025"/>
                <a:ext cx="193896" cy="50139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09" name="!!Graphique 108" descr="Marqueur">
                <a:extLst>
                  <a:ext uri="{FF2B5EF4-FFF2-40B4-BE49-F238E27FC236}">
                    <a16:creationId xmlns:a16="http://schemas.microsoft.com/office/drawing/2014/main" id="{49967E92-43EF-4DBB-8792-6EF349D56F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9006772" y="2222433"/>
                <a:ext cx="781741" cy="781741"/>
              </a:xfrm>
              <a:prstGeom prst="rect">
                <a:avLst/>
              </a:prstGeom>
              <a:effectLst>
                <a:outerShdw blurRad="38100" sx="80000" sy="80000" kx="-1200000" algn="bl" rotWithShape="0">
                  <a:prstClr val="black">
                    <a:alpha val="20000"/>
                  </a:prstClr>
                </a:outerShdw>
              </a:effectLst>
            </p:spPr>
          </p:pic>
          <p:grpSp>
            <p:nvGrpSpPr>
              <p:cNvPr id="79" name="Groupe 78">
                <a:extLst>
                  <a:ext uri="{FF2B5EF4-FFF2-40B4-BE49-F238E27FC236}">
                    <a16:creationId xmlns:a16="http://schemas.microsoft.com/office/drawing/2014/main" id="{8981D9F3-F2B3-4BFF-A59F-AFF2E85C1F2E}"/>
                  </a:ext>
                </a:extLst>
              </p:cNvPr>
              <p:cNvGrpSpPr/>
              <p:nvPr/>
            </p:nvGrpSpPr>
            <p:grpSpPr>
              <a:xfrm>
                <a:off x="8630060" y="1777819"/>
                <a:ext cx="1073824" cy="1073824"/>
                <a:chOff x="8396526" y="1747588"/>
                <a:chExt cx="1073824" cy="1073824"/>
              </a:xfrm>
            </p:grpSpPr>
            <p:sp>
              <p:nvSpPr>
                <p:cNvPr id="110" name="Ellipse 109" hidden="1">
                  <a:extLst>
                    <a:ext uri="{FF2B5EF4-FFF2-40B4-BE49-F238E27FC236}">
                      <a16:creationId xmlns:a16="http://schemas.microsoft.com/office/drawing/2014/main" id="{5C7F39FD-74E8-4498-8890-3A1BCC0CF344}"/>
                    </a:ext>
                  </a:extLst>
                </p:cNvPr>
                <p:cNvSpPr/>
                <p:nvPr/>
              </p:nvSpPr>
              <p:spPr>
                <a:xfrm>
                  <a:off x="8847882" y="2652339"/>
                  <a:ext cx="193896" cy="50138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111" name="Graphique 110" descr="Marqueur">
                  <a:extLst>
                    <a:ext uri="{FF2B5EF4-FFF2-40B4-BE49-F238E27FC236}">
                      <a16:creationId xmlns:a16="http://schemas.microsoft.com/office/drawing/2014/main" id="{2C1431CF-A8B4-4689-9416-5823A74ED6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96526" y="1747588"/>
                  <a:ext cx="1073824" cy="1073824"/>
                </a:xfrm>
                <a:prstGeom prst="rect">
                  <a:avLst/>
                </a:prstGeom>
                <a:effectLst>
                  <a:outerShdw blurRad="38100" sx="80000" sy="80000" kx="-1200000" algn="bl" rotWithShape="0">
                    <a:prstClr val="black">
                      <a:alpha val="20000"/>
                    </a:prstClr>
                  </a:outerShdw>
                </a:effectLst>
              </p:spPr>
            </p:pic>
          </p:grpSp>
        </p:grpSp>
        <p:sp>
          <p:nvSpPr>
            <p:cNvPr id="6" name="!!Rectangle 5">
              <a:extLst>
                <a:ext uri="{FF2B5EF4-FFF2-40B4-BE49-F238E27FC236}">
                  <a16:creationId xmlns:a16="http://schemas.microsoft.com/office/drawing/2014/main" id="{60501EBB-04CF-42F0-B9E4-A3996ED1B7C3}"/>
                </a:ext>
              </a:extLst>
            </p:cNvPr>
            <p:cNvSpPr/>
            <p:nvPr/>
          </p:nvSpPr>
          <p:spPr>
            <a:xfrm>
              <a:off x="9942018" y="2770496"/>
              <a:ext cx="781743" cy="24130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00" dirty="0"/>
                <a:t>PARIS</a:t>
              </a:r>
            </a:p>
          </p:txBody>
        </p:sp>
        <p:sp>
          <p:nvSpPr>
            <p:cNvPr id="30" name="!!Rectangle 29">
              <a:extLst>
                <a:ext uri="{FF2B5EF4-FFF2-40B4-BE49-F238E27FC236}">
                  <a16:creationId xmlns:a16="http://schemas.microsoft.com/office/drawing/2014/main" id="{42E436FF-5EF1-442D-84A0-686228C6852B}"/>
                </a:ext>
              </a:extLst>
            </p:cNvPr>
            <p:cNvSpPr/>
            <p:nvPr/>
          </p:nvSpPr>
          <p:spPr>
            <a:xfrm>
              <a:off x="7891187" y="2435706"/>
              <a:ext cx="1449068" cy="25501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00" dirty="0"/>
                <a:t>SAINT AUBIN</a:t>
              </a:r>
            </a:p>
          </p:txBody>
        </p:sp>
        <p:sp>
          <p:nvSpPr>
            <p:cNvPr id="37" name="!!Rectangle 36">
              <a:extLst>
                <a:ext uri="{FF2B5EF4-FFF2-40B4-BE49-F238E27FC236}">
                  <a16:creationId xmlns:a16="http://schemas.microsoft.com/office/drawing/2014/main" id="{E43925B5-B963-44AD-937F-51697B151082}"/>
                </a:ext>
              </a:extLst>
            </p:cNvPr>
            <p:cNvSpPr/>
            <p:nvPr/>
          </p:nvSpPr>
          <p:spPr>
            <a:xfrm>
              <a:off x="8063385" y="2690725"/>
              <a:ext cx="1488747" cy="194216"/>
            </a:xfrm>
            <a:prstGeom prst="rect">
              <a:avLst/>
            </a:prstGeom>
            <a:solidFill>
              <a:srgbClr val="E399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00" dirty="0"/>
                <a:t>PORT-MORT</a:t>
              </a:r>
            </a:p>
          </p:txBody>
        </p:sp>
      </p:grpSp>
      <p:sp>
        <p:nvSpPr>
          <p:cNvPr id="5" name="Triangle isocèle 4">
            <a:extLst>
              <a:ext uri="{FF2B5EF4-FFF2-40B4-BE49-F238E27FC236}">
                <a16:creationId xmlns:a16="http://schemas.microsoft.com/office/drawing/2014/main" id="{DC24019D-46D4-4D10-BA38-4EAEC9953976}"/>
              </a:ext>
            </a:extLst>
          </p:cNvPr>
          <p:cNvSpPr/>
          <p:nvPr/>
        </p:nvSpPr>
        <p:spPr>
          <a:xfrm rot="10800000">
            <a:off x="6672381" y="2047857"/>
            <a:ext cx="236374" cy="193049"/>
          </a:xfrm>
          <a:prstGeom prst="triangle">
            <a:avLst>
              <a:gd name="adj" fmla="val 100000"/>
            </a:avLst>
          </a:prstGeom>
          <a:solidFill>
            <a:srgbClr val="2E7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Triangle isocèle 37">
            <a:extLst>
              <a:ext uri="{FF2B5EF4-FFF2-40B4-BE49-F238E27FC236}">
                <a16:creationId xmlns:a16="http://schemas.microsoft.com/office/drawing/2014/main" id="{913BE2D2-8DC4-4D20-8541-839637E2FD16}"/>
              </a:ext>
            </a:extLst>
          </p:cNvPr>
          <p:cNvSpPr/>
          <p:nvPr/>
        </p:nvSpPr>
        <p:spPr>
          <a:xfrm rot="10800000">
            <a:off x="3645439" y="4686062"/>
            <a:ext cx="199702" cy="193049"/>
          </a:xfrm>
          <a:prstGeom prst="triangle">
            <a:avLst>
              <a:gd name="adj" fmla="val 100000"/>
            </a:avLst>
          </a:prstGeom>
          <a:solidFill>
            <a:srgbClr val="A166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Triangle isocèle 38">
            <a:extLst>
              <a:ext uri="{FF2B5EF4-FFF2-40B4-BE49-F238E27FC236}">
                <a16:creationId xmlns:a16="http://schemas.microsoft.com/office/drawing/2014/main" id="{2B654B62-0C40-4752-9582-6882D256E891}"/>
              </a:ext>
            </a:extLst>
          </p:cNvPr>
          <p:cNvSpPr/>
          <p:nvPr/>
        </p:nvSpPr>
        <p:spPr>
          <a:xfrm rot="10800000">
            <a:off x="816288" y="2648440"/>
            <a:ext cx="676217" cy="193049"/>
          </a:xfrm>
          <a:prstGeom prst="triangle">
            <a:avLst>
              <a:gd name="adj" fmla="val 310"/>
            </a:avLst>
          </a:prstGeom>
          <a:solidFill>
            <a:srgbClr val="2B40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3" name="Image 42" descr="Une image contenant ciel, extérieur&#10;&#10;Description générée automatiquement">
            <a:extLst>
              <a:ext uri="{FF2B5EF4-FFF2-40B4-BE49-F238E27FC236}">
                <a16:creationId xmlns:a16="http://schemas.microsoft.com/office/drawing/2014/main" id="{E1748D72-46B6-4B3C-8D71-34153DBE2DB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473"/>
          <a:stretch/>
        </p:blipFill>
        <p:spPr>
          <a:xfrm>
            <a:off x="3977080" y="4331629"/>
            <a:ext cx="2693939" cy="18019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DEB673A-50EF-4E73-BEA5-5268B208D15D}"/>
              </a:ext>
            </a:extLst>
          </p:cNvPr>
          <p:cNvSpPr/>
          <p:nvPr/>
        </p:nvSpPr>
        <p:spPr>
          <a:xfrm>
            <a:off x="5351848" y="4156089"/>
            <a:ext cx="1524020" cy="3733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Triangle isocèle 45">
            <a:extLst>
              <a:ext uri="{FF2B5EF4-FFF2-40B4-BE49-F238E27FC236}">
                <a16:creationId xmlns:a16="http://schemas.microsoft.com/office/drawing/2014/main" id="{DCD4890A-8FBF-40AE-AF79-3628CE470003}"/>
              </a:ext>
            </a:extLst>
          </p:cNvPr>
          <p:cNvSpPr/>
          <p:nvPr/>
        </p:nvSpPr>
        <p:spPr>
          <a:xfrm rot="10800000">
            <a:off x="6671019" y="4525972"/>
            <a:ext cx="204848" cy="193049"/>
          </a:xfrm>
          <a:prstGeom prst="triangle">
            <a:avLst>
              <a:gd name="adj" fmla="val 100000"/>
            </a:avLst>
          </a:prstGeom>
          <a:solidFill>
            <a:srgbClr val="5785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4B06555-C3D5-4299-A840-0942B8F43337}"/>
              </a:ext>
            </a:extLst>
          </p:cNvPr>
          <p:cNvSpPr txBox="1"/>
          <p:nvPr/>
        </p:nvSpPr>
        <p:spPr>
          <a:xfrm>
            <a:off x="5384736" y="4173563"/>
            <a:ext cx="15240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AHMEDABAD</a:t>
            </a:r>
          </a:p>
        </p:txBody>
      </p:sp>
      <p:grpSp>
        <p:nvGrpSpPr>
          <p:cNvPr id="14" name="!!Carte Inde">
            <a:extLst>
              <a:ext uri="{FF2B5EF4-FFF2-40B4-BE49-F238E27FC236}">
                <a16:creationId xmlns:a16="http://schemas.microsoft.com/office/drawing/2014/main" id="{BC5A80C5-3B97-4525-9F9B-21F15D5D205C}"/>
              </a:ext>
            </a:extLst>
          </p:cNvPr>
          <p:cNvGrpSpPr/>
          <p:nvPr/>
        </p:nvGrpSpPr>
        <p:grpSpPr>
          <a:xfrm>
            <a:off x="8842407" y="4493232"/>
            <a:ext cx="1524019" cy="1837966"/>
            <a:chOff x="9067409" y="4371525"/>
            <a:chExt cx="1524019" cy="1837966"/>
          </a:xfrm>
        </p:grpSpPr>
        <p:sp>
          <p:nvSpPr>
            <p:cNvPr id="40" name="India" descr="© INSCALE GmbH, 05.05.2010&#10;http://www.presentationload.com/">
              <a:extLst>
                <a:ext uri="{FF2B5EF4-FFF2-40B4-BE49-F238E27FC236}">
                  <a16:creationId xmlns:a16="http://schemas.microsoft.com/office/drawing/2014/main" id="{483F9D6B-7A7D-4FC8-850D-D10B6B890C0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067409" y="4371525"/>
              <a:ext cx="1524019" cy="1837966"/>
            </a:xfrm>
            <a:custGeom>
              <a:avLst/>
              <a:gdLst>
                <a:gd name="T0" fmla="*/ 2147483647 w 1956"/>
                <a:gd name="T1" fmla="*/ 2147483647 h 2358"/>
                <a:gd name="T2" fmla="*/ 2147483647 w 1956"/>
                <a:gd name="T3" fmla="*/ 2147483647 h 2358"/>
                <a:gd name="T4" fmla="*/ 2147483647 w 1956"/>
                <a:gd name="T5" fmla="*/ 2147483647 h 2358"/>
                <a:gd name="T6" fmla="*/ 2147483647 w 1956"/>
                <a:gd name="T7" fmla="*/ 2147483647 h 2358"/>
                <a:gd name="T8" fmla="*/ 2147483647 w 1956"/>
                <a:gd name="T9" fmla="*/ 2147483647 h 2358"/>
                <a:gd name="T10" fmla="*/ 2147483647 w 1956"/>
                <a:gd name="T11" fmla="*/ 2147483647 h 2358"/>
                <a:gd name="T12" fmla="*/ 2147483647 w 1956"/>
                <a:gd name="T13" fmla="*/ 2147483647 h 2358"/>
                <a:gd name="T14" fmla="*/ 2147483647 w 1956"/>
                <a:gd name="T15" fmla="*/ 2147483647 h 2358"/>
                <a:gd name="T16" fmla="*/ 2147483647 w 1956"/>
                <a:gd name="T17" fmla="*/ 2147483647 h 2358"/>
                <a:gd name="T18" fmla="*/ 2147483647 w 1956"/>
                <a:gd name="T19" fmla="*/ 2147483647 h 2358"/>
                <a:gd name="T20" fmla="*/ 2147483647 w 1956"/>
                <a:gd name="T21" fmla="*/ 2147483647 h 2358"/>
                <a:gd name="T22" fmla="*/ 2147483647 w 1956"/>
                <a:gd name="T23" fmla="*/ 2147483647 h 2358"/>
                <a:gd name="T24" fmla="*/ 2147483647 w 1956"/>
                <a:gd name="T25" fmla="*/ 2147483647 h 2358"/>
                <a:gd name="T26" fmla="*/ 2147483647 w 1956"/>
                <a:gd name="T27" fmla="*/ 2147483647 h 2358"/>
                <a:gd name="T28" fmla="*/ 2147483647 w 1956"/>
                <a:gd name="T29" fmla="*/ 2147483647 h 2358"/>
                <a:gd name="T30" fmla="*/ 2147483647 w 1956"/>
                <a:gd name="T31" fmla="*/ 2147483647 h 2358"/>
                <a:gd name="T32" fmla="*/ 2147483647 w 1956"/>
                <a:gd name="T33" fmla="*/ 2147483647 h 2358"/>
                <a:gd name="T34" fmla="*/ 2147483647 w 1956"/>
                <a:gd name="T35" fmla="*/ 2147483647 h 2358"/>
                <a:gd name="T36" fmla="*/ 2147483647 w 1956"/>
                <a:gd name="T37" fmla="*/ 2147483647 h 2358"/>
                <a:gd name="T38" fmla="*/ 2147483647 w 1956"/>
                <a:gd name="T39" fmla="*/ 2147483647 h 2358"/>
                <a:gd name="T40" fmla="*/ 2147483647 w 1956"/>
                <a:gd name="T41" fmla="*/ 2147483647 h 2358"/>
                <a:gd name="T42" fmla="*/ 2147483647 w 1956"/>
                <a:gd name="T43" fmla="*/ 2147483647 h 2358"/>
                <a:gd name="T44" fmla="*/ 2147483647 w 1956"/>
                <a:gd name="T45" fmla="*/ 2147483647 h 2358"/>
                <a:gd name="T46" fmla="*/ 2147483647 w 1956"/>
                <a:gd name="T47" fmla="*/ 2147483647 h 2358"/>
                <a:gd name="T48" fmla="*/ 2147483647 w 1956"/>
                <a:gd name="T49" fmla="*/ 2147483647 h 2358"/>
                <a:gd name="T50" fmla="*/ 2147483647 w 1956"/>
                <a:gd name="T51" fmla="*/ 2147483647 h 2358"/>
                <a:gd name="T52" fmla="*/ 2147483647 w 1956"/>
                <a:gd name="T53" fmla="*/ 2147483647 h 2358"/>
                <a:gd name="T54" fmla="*/ 2147483647 w 1956"/>
                <a:gd name="T55" fmla="*/ 2147483647 h 2358"/>
                <a:gd name="T56" fmla="*/ 2147483647 w 1956"/>
                <a:gd name="T57" fmla="*/ 2147483647 h 2358"/>
                <a:gd name="T58" fmla="*/ 2147483647 w 1956"/>
                <a:gd name="T59" fmla="*/ 2147483647 h 2358"/>
                <a:gd name="T60" fmla="*/ 2147483647 w 1956"/>
                <a:gd name="T61" fmla="*/ 2147483647 h 2358"/>
                <a:gd name="T62" fmla="*/ 2147483647 w 1956"/>
                <a:gd name="T63" fmla="*/ 2147483647 h 2358"/>
                <a:gd name="T64" fmla="*/ 2147483647 w 1956"/>
                <a:gd name="T65" fmla="*/ 2147483647 h 2358"/>
                <a:gd name="T66" fmla="*/ 2147483647 w 1956"/>
                <a:gd name="T67" fmla="*/ 2147483647 h 2358"/>
                <a:gd name="T68" fmla="*/ 2147483647 w 1956"/>
                <a:gd name="T69" fmla="*/ 2147483647 h 2358"/>
                <a:gd name="T70" fmla="*/ 2147483647 w 1956"/>
                <a:gd name="T71" fmla="*/ 2147483647 h 2358"/>
                <a:gd name="T72" fmla="*/ 2147483647 w 1956"/>
                <a:gd name="T73" fmla="*/ 2147483647 h 2358"/>
                <a:gd name="T74" fmla="*/ 2147483647 w 1956"/>
                <a:gd name="T75" fmla="*/ 2147483647 h 2358"/>
                <a:gd name="T76" fmla="*/ 2147483647 w 1956"/>
                <a:gd name="T77" fmla="*/ 2147483647 h 2358"/>
                <a:gd name="T78" fmla="*/ 2147483647 w 1956"/>
                <a:gd name="T79" fmla="*/ 2147483647 h 2358"/>
                <a:gd name="T80" fmla="*/ 2147483647 w 1956"/>
                <a:gd name="T81" fmla="*/ 2147483647 h 2358"/>
                <a:gd name="T82" fmla="*/ 2147483647 w 1956"/>
                <a:gd name="T83" fmla="*/ 2147483647 h 2358"/>
                <a:gd name="T84" fmla="*/ 2147483647 w 1956"/>
                <a:gd name="T85" fmla="*/ 2147483647 h 2358"/>
                <a:gd name="T86" fmla="*/ 2147483647 w 1956"/>
                <a:gd name="T87" fmla="*/ 2147483647 h 2358"/>
                <a:gd name="T88" fmla="*/ 2147483647 w 1956"/>
                <a:gd name="T89" fmla="*/ 2147483647 h 2358"/>
                <a:gd name="T90" fmla="*/ 2147483647 w 1956"/>
                <a:gd name="T91" fmla="*/ 2147483647 h 2358"/>
                <a:gd name="T92" fmla="*/ 2147483647 w 1956"/>
                <a:gd name="T93" fmla="*/ 2147483647 h 2358"/>
                <a:gd name="T94" fmla="*/ 2147483647 w 1956"/>
                <a:gd name="T95" fmla="*/ 2147483647 h 2358"/>
                <a:gd name="T96" fmla="*/ 2147483647 w 1956"/>
                <a:gd name="T97" fmla="*/ 2147483647 h 2358"/>
                <a:gd name="T98" fmla="*/ 2147483647 w 1956"/>
                <a:gd name="T99" fmla="*/ 2147483647 h 2358"/>
                <a:gd name="T100" fmla="*/ 2147483647 w 1956"/>
                <a:gd name="T101" fmla="*/ 2147483647 h 2358"/>
                <a:gd name="T102" fmla="*/ 2147483647 w 1956"/>
                <a:gd name="T103" fmla="*/ 2147483647 h 2358"/>
                <a:gd name="T104" fmla="*/ 2147483647 w 1956"/>
                <a:gd name="T105" fmla="*/ 2147483647 h 2358"/>
                <a:gd name="T106" fmla="*/ 2147483647 w 1956"/>
                <a:gd name="T107" fmla="*/ 2147483647 h 2358"/>
                <a:gd name="T108" fmla="*/ 2147483647 w 1956"/>
                <a:gd name="T109" fmla="*/ 2147483647 h 2358"/>
                <a:gd name="T110" fmla="*/ 2147483647 w 1956"/>
                <a:gd name="T111" fmla="*/ 2147483647 h 2358"/>
                <a:gd name="T112" fmla="*/ 2147483647 w 1956"/>
                <a:gd name="T113" fmla="*/ 2147483647 h 2358"/>
                <a:gd name="T114" fmla="*/ 2147483647 w 1956"/>
                <a:gd name="T115" fmla="*/ 2147483647 h 2358"/>
                <a:gd name="T116" fmla="*/ 2147483647 w 1956"/>
                <a:gd name="T117" fmla="*/ 2147483647 h 2358"/>
                <a:gd name="T118" fmla="*/ 2147483647 w 1956"/>
                <a:gd name="T119" fmla="*/ 2147483647 h 235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956"/>
                <a:gd name="T181" fmla="*/ 0 h 2358"/>
                <a:gd name="T182" fmla="*/ 1956 w 1956"/>
                <a:gd name="T183" fmla="*/ 2358 h 235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956" h="2358">
                  <a:moveTo>
                    <a:pt x="1806" y="1788"/>
                  </a:moveTo>
                  <a:lnTo>
                    <a:pt x="1794" y="1800"/>
                  </a:lnTo>
                  <a:lnTo>
                    <a:pt x="1782" y="1824"/>
                  </a:lnTo>
                  <a:lnTo>
                    <a:pt x="1782" y="1884"/>
                  </a:lnTo>
                  <a:lnTo>
                    <a:pt x="1788" y="1980"/>
                  </a:lnTo>
                  <a:lnTo>
                    <a:pt x="1800" y="1950"/>
                  </a:lnTo>
                  <a:lnTo>
                    <a:pt x="1800" y="1848"/>
                  </a:lnTo>
                  <a:lnTo>
                    <a:pt x="1806" y="1836"/>
                  </a:lnTo>
                  <a:lnTo>
                    <a:pt x="1806" y="1830"/>
                  </a:lnTo>
                  <a:lnTo>
                    <a:pt x="1812" y="1818"/>
                  </a:lnTo>
                  <a:lnTo>
                    <a:pt x="1812" y="1806"/>
                  </a:lnTo>
                  <a:lnTo>
                    <a:pt x="1818" y="1800"/>
                  </a:lnTo>
                  <a:lnTo>
                    <a:pt x="1812" y="1788"/>
                  </a:lnTo>
                  <a:lnTo>
                    <a:pt x="1806" y="1788"/>
                  </a:lnTo>
                  <a:close/>
                  <a:moveTo>
                    <a:pt x="1794" y="2028"/>
                  </a:moveTo>
                  <a:lnTo>
                    <a:pt x="1788" y="2028"/>
                  </a:lnTo>
                  <a:lnTo>
                    <a:pt x="1782" y="2040"/>
                  </a:lnTo>
                  <a:lnTo>
                    <a:pt x="1782" y="2046"/>
                  </a:lnTo>
                  <a:lnTo>
                    <a:pt x="1788" y="2058"/>
                  </a:lnTo>
                  <a:lnTo>
                    <a:pt x="1788" y="2064"/>
                  </a:lnTo>
                  <a:lnTo>
                    <a:pt x="1794" y="2076"/>
                  </a:lnTo>
                  <a:lnTo>
                    <a:pt x="1800" y="2064"/>
                  </a:lnTo>
                  <a:lnTo>
                    <a:pt x="1800" y="2028"/>
                  </a:lnTo>
                  <a:lnTo>
                    <a:pt x="1794" y="2028"/>
                  </a:lnTo>
                  <a:close/>
                  <a:moveTo>
                    <a:pt x="1890" y="2310"/>
                  </a:moveTo>
                  <a:lnTo>
                    <a:pt x="1884" y="2316"/>
                  </a:lnTo>
                  <a:lnTo>
                    <a:pt x="1884" y="2334"/>
                  </a:lnTo>
                  <a:lnTo>
                    <a:pt x="1890" y="2346"/>
                  </a:lnTo>
                  <a:lnTo>
                    <a:pt x="1896" y="2352"/>
                  </a:lnTo>
                  <a:lnTo>
                    <a:pt x="1908" y="2358"/>
                  </a:lnTo>
                  <a:lnTo>
                    <a:pt x="1908" y="2346"/>
                  </a:lnTo>
                  <a:lnTo>
                    <a:pt x="1902" y="2334"/>
                  </a:lnTo>
                  <a:lnTo>
                    <a:pt x="1902" y="2322"/>
                  </a:lnTo>
                  <a:lnTo>
                    <a:pt x="1896" y="2310"/>
                  </a:lnTo>
                  <a:lnTo>
                    <a:pt x="1890" y="2310"/>
                  </a:lnTo>
                  <a:close/>
                  <a:moveTo>
                    <a:pt x="1920" y="672"/>
                  </a:moveTo>
                  <a:lnTo>
                    <a:pt x="1932" y="660"/>
                  </a:lnTo>
                  <a:lnTo>
                    <a:pt x="1944" y="654"/>
                  </a:lnTo>
                  <a:lnTo>
                    <a:pt x="1950" y="648"/>
                  </a:lnTo>
                  <a:lnTo>
                    <a:pt x="1956" y="648"/>
                  </a:lnTo>
                  <a:lnTo>
                    <a:pt x="1956" y="618"/>
                  </a:lnTo>
                  <a:lnTo>
                    <a:pt x="1950" y="618"/>
                  </a:lnTo>
                  <a:lnTo>
                    <a:pt x="1944" y="612"/>
                  </a:lnTo>
                  <a:lnTo>
                    <a:pt x="1878" y="612"/>
                  </a:lnTo>
                  <a:lnTo>
                    <a:pt x="1878" y="606"/>
                  </a:lnTo>
                  <a:lnTo>
                    <a:pt x="1890" y="594"/>
                  </a:lnTo>
                  <a:lnTo>
                    <a:pt x="1896" y="594"/>
                  </a:lnTo>
                  <a:lnTo>
                    <a:pt x="1878" y="564"/>
                  </a:lnTo>
                  <a:lnTo>
                    <a:pt x="1848" y="564"/>
                  </a:lnTo>
                  <a:lnTo>
                    <a:pt x="1842" y="558"/>
                  </a:lnTo>
                  <a:lnTo>
                    <a:pt x="1848" y="558"/>
                  </a:lnTo>
                  <a:lnTo>
                    <a:pt x="1860" y="546"/>
                  </a:lnTo>
                  <a:lnTo>
                    <a:pt x="1854" y="540"/>
                  </a:lnTo>
                  <a:lnTo>
                    <a:pt x="1818" y="522"/>
                  </a:lnTo>
                  <a:lnTo>
                    <a:pt x="1806" y="534"/>
                  </a:lnTo>
                  <a:lnTo>
                    <a:pt x="1806" y="558"/>
                  </a:lnTo>
                  <a:lnTo>
                    <a:pt x="1788" y="558"/>
                  </a:lnTo>
                  <a:lnTo>
                    <a:pt x="1770" y="546"/>
                  </a:lnTo>
                  <a:lnTo>
                    <a:pt x="1758" y="540"/>
                  </a:lnTo>
                  <a:lnTo>
                    <a:pt x="1740" y="540"/>
                  </a:lnTo>
                  <a:lnTo>
                    <a:pt x="1728" y="552"/>
                  </a:lnTo>
                  <a:lnTo>
                    <a:pt x="1716" y="558"/>
                  </a:lnTo>
                  <a:lnTo>
                    <a:pt x="1692" y="582"/>
                  </a:lnTo>
                  <a:lnTo>
                    <a:pt x="1656" y="582"/>
                  </a:lnTo>
                  <a:lnTo>
                    <a:pt x="1656" y="588"/>
                  </a:lnTo>
                  <a:lnTo>
                    <a:pt x="1662" y="594"/>
                  </a:lnTo>
                  <a:lnTo>
                    <a:pt x="1662" y="618"/>
                  </a:lnTo>
                  <a:lnTo>
                    <a:pt x="1656" y="624"/>
                  </a:lnTo>
                  <a:lnTo>
                    <a:pt x="1626" y="624"/>
                  </a:lnTo>
                  <a:lnTo>
                    <a:pt x="1632" y="636"/>
                  </a:lnTo>
                  <a:lnTo>
                    <a:pt x="1632" y="654"/>
                  </a:lnTo>
                  <a:lnTo>
                    <a:pt x="1620" y="666"/>
                  </a:lnTo>
                  <a:lnTo>
                    <a:pt x="1566" y="666"/>
                  </a:lnTo>
                  <a:lnTo>
                    <a:pt x="1566" y="684"/>
                  </a:lnTo>
                  <a:lnTo>
                    <a:pt x="1572" y="690"/>
                  </a:lnTo>
                  <a:lnTo>
                    <a:pt x="1596" y="690"/>
                  </a:lnTo>
                  <a:lnTo>
                    <a:pt x="1596" y="714"/>
                  </a:lnTo>
                  <a:lnTo>
                    <a:pt x="1608" y="726"/>
                  </a:lnTo>
                  <a:lnTo>
                    <a:pt x="1608" y="732"/>
                  </a:lnTo>
                  <a:lnTo>
                    <a:pt x="1584" y="744"/>
                  </a:lnTo>
                  <a:lnTo>
                    <a:pt x="1572" y="744"/>
                  </a:lnTo>
                  <a:lnTo>
                    <a:pt x="1566" y="738"/>
                  </a:lnTo>
                  <a:lnTo>
                    <a:pt x="1554" y="738"/>
                  </a:lnTo>
                  <a:lnTo>
                    <a:pt x="1542" y="744"/>
                  </a:lnTo>
                  <a:lnTo>
                    <a:pt x="1512" y="744"/>
                  </a:lnTo>
                  <a:lnTo>
                    <a:pt x="1500" y="738"/>
                  </a:lnTo>
                  <a:lnTo>
                    <a:pt x="1482" y="738"/>
                  </a:lnTo>
                  <a:lnTo>
                    <a:pt x="1476" y="744"/>
                  </a:lnTo>
                  <a:lnTo>
                    <a:pt x="1464" y="750"/>
                  </a:lnTo>
                  <a:lnTo>
                    <a:pt x="1440" y="750"/>
                  </a:lnTo>
                  <a:lnTo>
                    <a:pt x="1428" y="738"/>
                  </a:lnTo>
                  <a:lnTo>
                    <a:pt x="1428" y="732"/>
                  </a:lnTo>
                  <a:lnTo>
                    <a:pt x="1428" y="738"/>
                  </a:lnTo>
                  <a:lnTo>
                    <a:pt x="1416" y="738"/>
                  </a:lnTo>
                  <a:lnTo>
                    <a:pt x="1392" y="726"/>
                  </a:lnTo>
                  <a:lnTo>
                    <a:pt x="1374" y="708"/>
                  </a:lnTo>
                  <a:lnTo>
                    <a:pt x="1374" y="696"/>
                  </a:lnTo>
                  <a:lnTo>
                    <a:pt x="1380" y="696"/>
                  </a:lnTo>
                  <a:lnTo>
                    <a:pt x="1374" y="696"/>
                  </a:lnTo>
                  <a:lnTo>
                    <a:pt x="1368" y="690"/>
                  </a:lnTo>
                  <a:lnTo>
                    <a:pt x="1368" y="642"/>
                  </a:lnTo>
                  <a:lnTo>
                    <a:pt x="1362" y="636"/>
                  </a:lnTo>
                  <a:lnTo>
                    <a:pt x="1350" y="630"/>
                  </a:lnTo>
                  <a:lnTo>
                    <a:pt x="1338" y="630"/>
                  </a:lnTo>
                  <a:lnTo>
                    <a:pt x="1326" y="642"/>
                  </a:lnTo>
                  <a:lnTo>
                    <a:pt x="1314" y="648"/>
                  </a:lnTo>
                  <a:lnTo>
                    <a:pt x="1326" y="666"/>
                  </a:lnTo>
                  <a:lnTo>
                    <a:pt x="1326" y="714"/>
                  </a:lnTo>
                  <a:lnTo>
                    <a:pt x="1338" y="738"/>
                  </a:lnTo>
                  <a:lnTo>
                    <a:pt x="1338" y="774"/>
                  </a:lnTo>
                  <a:lnTo>
                    <a:pt x="1272" y="774"/>
                  </a:lnTo>
                  <a:lnTo>
                    <a:pt x="1272" y="762"/>
                  </a:lnTo>
                  <a:lnTo>
                    <a:pt x="1266" y="756"/>
                  </a:lnTo>
                  <a:lnTo>
                    <a:pt x="1260" y="756"/>
                  </a:lnTo>
                  <a:lnTo>
                    <a:pt x="1248" y="762"/>
                  </a:lnTo>
                  <a:lnTo>
                    <a:pt x="1242" y="774"/>
                  </a:lnTo>
                  <a:lnTo>
                    <a:pt x="1236" y="762"/>
                  </a:lnTo>
                  <a:lnTo>
                    <a:pt x="1224" y="756"/>
                  </a:lnTo>
                  <a:lnTo>
                    <a:pt x="1206" y="750"/>
                  </a:lnTo>
                  <a:lnTo>
                    <a:pt x="1188" y="750"/>
                  </a:lnTo>
                  <a:lnTo>
                    <a:pt x="1182" y="756"/>
                  </a:lnTo>
                  <a:lnTo>
                    <a:pt x="1152" y="738"/>
                  </a:lnTo>
                  <a:lnTo>
                    <a:pt x="1134" y="750"/>
                  </a:lnTo>
                  <a:lnTo>
                    <a:pt x="1080" y="696"/>
                  </a:lnTo>
                  <a:lnTo>
                    <a:pt x="1056" y="696"/>
                  </a:lnTo>
                  <a:lnTo>
                    <a:pt x="1056" y="690"/>
                  </a:lnTo>
                  <a:lnTo>
                    <a:pt x="1044" y="678"/>
                  </a:lnTo>
                  <a:lnTo>
                    <a:pt x="1038" y="678"/>
                  </a:lnTo>
                  <a:lnTo>
                    <a:pt x="1032" y="684"/>
                  </a:lnTo>
                  <a:lnTo>
                    <a:pt x="1032" y="702"/>
                  </a:lnTo>
                  <a:lnTo>
                    <a:pt x="1032" y="696"/>
                  </a:lnTo>
                  <a:lnTo>
                    <a:pt x="1026" y="690"/>
                  </a:lnTo>
                  <a:lnTo>
                    <a:pt x="1008" y="690"/>
                  </a:lnTo>
                  <a:lnTo>
                    <a:pt x="996" y="702"/>
                  </a:lnTo>
                  <a:lnTo>
                    <a:pt x="990" y="690"/>
                  </a:lnTo>
                  <a:lnTo>
                    <a:pt x="984" y="684"/>
                  </a:lnTo>
                  <a:lnTo>
                    <a:pt x="960" y="684"/>
                  </a:lnTo>
                  <a:lnTo>
                    <a:pt x="954" y="678"/>
                  </a:lnTo>
                  <a:lnTo>
                    <a:pt x="954" y="666"/>
                  </a:lnTo>
                  <a:lnTo>
                    <a:pt x="942" y="666"/>
                  </a:lnTo>
                  <a:lnTo>
                    <a:pt x="936" y="672"/>
                  </a:lnTo>
                  <a:lnTo>
                    <a:pt x="918" y="672"/>
                  </a:lnTo>
                  <a:lnTo>
                    <a:pt x="912" y="666"/>
                  </a:lnTo>
                  <a:lnTo>
                    <a:pt x="906" y="654"/>
                  </a:lnTo>
                  <a:lnTo>
                    <a:pt x="900" y="648"/>
                  </a:lnTo>
                  <a:lnTo>
                    <a:pt x="888" y="648"/>
                  </a:lnTo>
                  <a:lnTo>
                    <a:pt x="846" y="630"/>
                  </a:lnTo>
                  <a:lnTo>
                    <a:pt x="834" y="612"/>
                  </a:lnTo>
                  <a:lnTo>
                    <a:pt x="810" y="612"/>
                  </a:lnTo>
                  <a:lnTo>
                    <a:pt x="792" y="588"/>
                  </a:lnTo>
                  <a:lnTo>
                    <a:pt x="780" y="594"/>
                  </a:lnTo>
                  <a:lnTo>
                    <a:pt x="750" y="564"/>
                  </a:lnTo>
                  <a:lnTo>
                    <a:pt x="750" y="552"/>
                  </a:lnTo>
                  <a:lnTo>
                    <a:pt x="762" y="540"/>
                  </a:lnTo>
                  <a:lnTo>
                    <a:pt x="768" y="540"/>
                  </a:lnTo>
                  <a:lnTo>
                    <a:pt x="756" y="528"/>
                  </a:lnTo>
                  <a:lnTo>
                    <a:pt x="756" y="522"/>
                  </a:lnTo>
                  <a:lnTo>
                    <a:pt x="762" y="516"/>
                  </a:lnTo>
                  <a:lnTo>
                    <a:pt x="756" y="504"/>
                  </a:lnTo>
                  <a:lnTo>
                    <a:pt x="780" y="480"/>
                  </a:lnTo>
                  <a:lnTo>
                    <a:pt x="786" y="456"/>
                  </a:lnTo>
                  <a:lnTo>
                    <a:pt x="762" y="438"/>
                  </a:lnTo>
                  <a:lnTo>
                    <a:pt x="750" y="438"/>
                  </a:lnTo>
                  <a:lnTo>
                    <a:pt x="738" y="432"/>
                  </a:lnTo>
                  <a:lnTo>
                    <a:pt x="738" y="414"/>
                  </a:lnTo>
                  <a:lnTo>
                    <a:pt x="720" y="420"/>
                  </a:lnTo>
                  <a:lnTo>
                    <a:pt x="702" y="402"/>
                  </a:lnTo>
                  <a:lnTo>
                    <a:pt x="696" y="402"/>
                  </a:lnTo>
                  <a:lnTo>
                    <a:pt x="690" y="396"/>
                  </a:lnTo>
                  <a:lnTo>
                    <a:pt x="678" y="396"/>
                  </a:lnTo>
                  <a:lnTo>
                    <a:pt x="666" y="390"/>
                  </a:lnTo>
                  <a:lnTo>
                    <a:pt x="654" y="378"/>
                  </a:lnTo>
                  <a:lnTo>
                    <a:pt x="648" y="366"/>
                  </a:lnTo>
                  <a:lnTo>
                    <a:pt x="618" y="366"/>
                  </a:lnTo>
                  <a:lnTo>
                    <a:pt x="612" y="360"/>
                  </a:lnTo>
                  <a:lnTo>
                    <a:pt x="612" y="342"/>
                  </a:lnTo>
                  <a:lnTo>
                    <a:pt x="618" y="336"/>
                  </a:lnTo>
                  <a:lnTo>
                    <a:pt x="618" y="324"/>
                  </a:lnTo>
                  <a:lnTo>
                    <a:pt x="612" y="324"/>
                  </a:lnTo>
                  <a:lnTo>
                    <a:pt x="600" y="312"/>
                  </a:lnTo>
                  <a:lnTo>
                    <a:pt x="594" y="300"/>
                  </a:lnTo>
                  <a:lnTo>
                    <a:pt x="588" y="294"/>
                  </a:lnTo>
                  <a:lnTo>
                    <a:pt x="588" y="276"/>
                  </a:lnTo>
                  <a:lnTo>
                    <a:pt x="594" y="276"/>
                  </a:lnTo>
                  <a:lnTo>
                    <a:pt x="600" y="270"/>
                  </a:lnTo>
                  <a:lnTo>
                    <a:pt x="612" y="270"/>
                  </a:lnTo>
                  <a:lnTo>
                    <a:pt x="612" y="288"/>
                  </a:lnTo>
                  <a:lnTo>
                    <a:pt x="624" y="300"/>
                  </a:lnTo>
                  <a:lnTo>
                    <a:pt x="636" y="282"/>
                  </a:lnTo>
                  <a:lnTo>
                    <a:pt x="642" y="282"/>
                  </a:lnTo>
                  <a:lnTo>
                    <a:pt x="648" y="276"/>
                  </a:lnTo>
                  <a:lnTo>
                    <a:pt x="660" y="270"/>
                  </a:lnTo>
                  <a:lnTo>
                    <a:pt x="660" y="258"/>
                  </a:lnTo>
                  <a:lnTo>
                    <a:pt x="642" y="240"/>
                  </a:lnTo>
                  <a:lnTo>
                    <a:pt x="636" y="228"/>
                  </a:lnTo>
                  <a:lnTo>
                    <a:pt x="630" y="222"/>
                  </a:lnTo>
                  <a:lnTo>
                    <a:pt x="618" y="222"/>
                  </a:lnTo>
                  <a:lnTo>
                    <a:pt x="594" y="210"/>
                  </a:lnTo>
                  <a:lnTo>
                    <a:pt x="594" y="186"/>
                  </a:lnTo>
                  <a:lnTo>
                    <a:pt x="612" y="180"/>
                  </a:lnTo>
                  <a:lnTo>
                    <a:pt x="594" y="156"/>
                  </a:lnTo>
                  <a:lnTo>
                    <a:pt x="624" y="156"/>
                  </a:lnTo>
                  <a:lnTo>
                    <a:pt x="636" y="150"/>
                  </a:lnTo>
                  <a:lnTo>
                    <a:pt x="642" y="138"/>
                  </a:lnTo>
                  <a:lnTo>
                    <a:pt x="642" y="114"/>
                  </a:lnTo>
                  <a:lnTo>
                    <a:pt x="636" y="108"/>
                  </a:lnTo>
                  <a:lnTo>
                    <a:pt x="636" y="102"/>
                  </a:lnTo>
                  <a:lnTo>
                    <a:pt x="654" y="102"/>
                  </a:lnTo>
                  <a:lnTo>
                    <a:pt x="660" y="96"/>
                  </a:lnTo>
                  <a:lnTo>
                    <a:pt x="660" y="36"/>
                  </a:lnTo>
                  <a:lnTo>
                    <a:pt x="618" y="36"/>
                  </a:lnTo>
                  <a:lnTo>
                    <a:pt x="594" y="12"/>
                  </a:lnTo>
                  <a:lnTo>
                    <a:pt x="576" y="0"/>
                  </a:lnTo>
                  <a:lnTo>
                    <a:pt x="564" y="0"/>
                  </a:lnTo>
                  <a:lnTo>
                    <a:pt x="540" y="12"/>
                  </a:lnTo>
                  <a:lnTo>
                    <a:pt x="522" y="18"/>
                  </a:lnTo>
                  <a:lnTo>
                    <a:pt x="516" y="30"/>
                  </a:lnTo>
                  <a:lnTo>
                    <a:pt x="504" y="36"/>
                  </a:lnTo>
                  <a:lnTo>
                    <a:pt x="480" y="36"/>
                  </a:lnTo>
                  <a:lnTo>
                    <a:pt x="456" y="72"/>
                  </a:lnTo>
                  <a:lnTo>
                    <a:pt x="432" y="78"/>
                  </a:lnTo>
                  <a:lnTo>
                    <a:pt x="432" y="96"/>
                  </a:lnTo>
                  <a:lnTo>
                    <a:pt x="408" y="96"/>
                  </a:lnTo>
                  <a:lnTo>
                    <a:pt x="402" y="102"/>
                  </a:lnTo>
                  <a:lnTo>
                    <a:pt x="396" y="96"/>
                  </a:lnTo>
                  <a:lnTo>
                    <a:pt x="390" y="102"/>
                  </a:lnTo>
                  <a:lnTo>
                    <a:pt x="378" y="108"/>
                  </a:lnTo>
                  <a:lnTo>
                    <a:pt x="372" y="114"/>
                  </a:lnTo>
                  <a:lnTo>
                    <a:pt x="360" y="120"/>
                  </a:lnTo>
                  <a:lnTo>
                    <a:pt x="348" y="120"/>
                  </a:lnTo>
                  <a:lnTo>
                    <a:pt x="348" y="108"/>
                  </a:lnTo>
                  <a:lnTo>
                    <a:pt x="342" y="102"/>
                  </a:lnTo>
                  <a:lnTo>
                    <a:pt x="324" y="102"/>
                  </a:lnTo>
                  <a:lnTo>
                    <a:pt x="306" y="96"/>
                  </a:lnTo>
                  <a:lnTo>
                    <a:pt x="264" y="96"/>
                  </a:lnTo>
                  <a:lnTo>
                    <a:pt x="240" y="108"/>
                  </a:lnTo>
                  <a:lnTo>
                    <a:pt x="234" y="120"/>
                  </a:lnTo>
                  <a:lnTo>
                    <a:pt x="234" y="126"/>
                  </a:lnTo>
                  <a:lnTo>
                    <a:pt x="258" y="144"/>
                  </a:lnTo>
                  <a:lnTo>
                    <a:pt x="252" y="156"/>
                  </a:lnTo>
                  <a:lnTo>
                    <a:pt x="282" y="162"/>
                  </a:lnTo>
                  <a:lnTo>
                    <a:pt x="276" y="168"/>
                  </a:lnTo>
                  <a:lnTo>
                    <a:pt x="270" y="180"/>
                  </a:lnTo>
                  <a:lnTo>
                    <a:pt x="264" y="186"/>
                  </a:lnTo>
                  <a:lnTo>
                    <a:pt x="264" y="192"/>
                  </a:lnTo>
                  <a:lnTo>
                    <a:pt x="276" y="204"/>
                  </a:lnTo>
                  <a:lnTo>
                    <a:pt x="282" y="204"/>
                  </a:lnTo>
                  <a:lnTo>
                    <a:pt x="282" y="210"/>
                  </a:lnTo>
                  <a:lnTo>
                    <a:pt x="276" y="222"/>
                  </a:lnTo>
                  <a:lnTo>
                    <a:pt x="276" y="234"/>
                  </a:lnTo>
                  <a:lnTo>
                    <a:pt x="294" y="234"/>
                  </a:lnTo>
                  <a:lnTo>
                    <a:pt x="306" y="252"/>
                  </a:lnTo>
                  <a:lnTo>
                    <a:pt x="324" y="252"/>
                  </a:lnTo>
                  <a:lnTo>
                    <a:pt x="330" y="288"/>
                  </a:lnTo>
                  <a:lnTo>
                    <a:pt x="366" y="288"/>
                  </a:lnTo>
                  <a:lnTo>
                    <a:pt x="378" y="294"/>
                  </a:lnTo>
                  <a:lnTo>
                    <a:pt x="384" y="300"/>
                  </a:lnTo>
                  <a:lnTo>
                    <a:pt x="384" y="306"/>
                  </a:lnTo>
                  <a:lnTo>
                    <a:pt x="378" y="312"/>
                  </a:lnTo>
                  <a:lnTo>
                    <a:pt x="354" y="324"/>
                  </a:lnTo>
                  <a:lnTo>
                    <a:pt x="342" y="324"/>
                  </a:lnTo>
                  <a:lnTo>
                    <a:pt x="336" y="330"/>
                  </a:lnTo>
                  <a:lnTo>
                    <a:pt x="336" y="366"/>
                  </a:lnTo>
                  <a:lnTo>
                    <a:pt x="342" y="378"/>
                  </a:lnTo>
                  <a:lnTo>
                    <a:pt x="354" y="390"/>
                  </a:lnTo>
                  <a:lnTo>
                    <a:pt x="354" y="396"/>
                  </a:lnTo>
                  <a:lnTo>
                    <a:pt x="324" y="414"/>
                  </a:lnTo>
                  <a:lnTo>
                    <a:pt x="300" y="450"/>
                  </a:lnTo>
                  <a:lnTo>
                    <a:pt x="318" y="474"/>
                  </a:lnTo>
                  <a:lnTo>
                    <a:pt x="306" y="474"/>
                  </a:lnTo>
                  <a:lnTo>
                    <a:pt x="300" y="480"/>
                  </a:lnTo>
                  <a:lnTo>
                    <a:pt x="288" y="486"/>
                  </a:lnTo>
                  <a:lnTo>
                    <a:pt x="282" y="492"/>
                  </a:lnTo>
                  <a:lnTo>
                    <a:pt x="282" y="504"/>
                  </a:lnTo>
                  <a:lnTo>
                    <a:pt x="276" y="522"/>
                  </a:lnTo>
                  <a:lnTo>
                    <a:pt x="276" y="534"/>
                  </a:lnTo>
                  <a:lnTo>
                    <a:pt x="270" y="552"/>
                  </a:lnTo>
                  <a:lnTo>
                    <a:pt x="258" y="564"/>
                  </a:lnTo>
                  <a:lnTo>
                    <a:pt x="234" y="576"/>
                  </a:lnTo>
                  <a:lnTo>
                    <a:pt x="228" y="582"/>
                  </a:lnTo>
                  <a:lnTo>
                    <a:pt x="228" y="588"/>
                  </a:lnTo>
                  <a:lnTo>
                    <a:pt x="222" y="594"/>
                  </a:lnTo>
                  <a:lnTo>
                    <a:pt x="222" y="612"/>
                  </a:lnTo>
                  <a:lnTo>
                    <a:pt x="204" y="624"/>
                  </a:lnTo>
                  <a:lnTo>
                    <a:pt x="204" y="630"/>
                  </a:lnTo>
                  <a:lnTo>
                    <a:pt x="198" y="636"/>
                  </a:lnTo>
                  <a:lnTo>
                    <a:pt x="192" y="648"/>
                  </a:lnTo>
                  <a:lnTo>
                    <a:pt x="186" y="654"/>
                  </a:lnTo>
                  <a:lnTo>
                    <a:pt x="168" y="654"/>
                  </a:lnTo>
                  <a:lnTo>
                    <a:pt x="162" y="648"/>
                  </a:lnTo>
                  <a:lnTo>
                    <a:pt x="156" y="654"/>
                  </a:lnTo>
                  <a:lnTo>
                    <a:pt x="132" y="666"/>
                  </a:lnTo>
                  <a:lnTo>
                    <a:pt x="126" y="666"/>
                  </a:lnTo>
                  <a:lnTo>
                    <a:pt x="120" y="660"/>
                  </a:lnTo>
                  <a:lnTo>
                    <a:pt x="120" y="648"/>
                  </a:lnTo>
                  <a:lnTo>
                    <a:pt x="114" y="642"/>
                  </a:lnTo>
                  <a:lnTo>
                    <a:pt x="108" y="642"/>
                  </a:lnTo>
                  <a:lnTo>
                    <a:pt x="96" y="648"/>
                  </a:lnTo>
                  <a:lnTo>
                    <a:pt x="84" y="660"/>
                  </a:lnTo>
                  <a:lnTo>
                    <a:pt x="84" y="666"/>
                  </a:lnTo>
                  <a:lnTo>
                    <a:pt x="78" y="678"/>
                  </a:lnTo>
                  <a:lnTo>
                    <a:pt x="72" y="684"/>
                  </a:lnTo>
                  <a:lnTo>
                    <a:pt x="66" y="696"/>
                  </a:lnTo>
                  <a:lnTo>
                    <a:pt x="54" y="708"/>
                  </a:lnTo>
                  <a:lnTo>
                    <a:pt x="48" y="720"/>
                  </a:lnTo>
                  <a:lnTo>
                    <a:pt x="48" y="744"/>
                  </a:lnTo>
                  <a:lnTo>
                    <a:pt x="54" y="750"/>
                  </a:lnTo>
                  <a:lnTo>
                    <a:pt x="66" y="756"/>
                  </a:lnTo>
                  <a:lnTo>
                    <a:pt x="72" y="756"/>
                  </a:lnTo>
                  <a:lnTo>
                    <a:pt x="102" y="750"/>
                  </a:lnTo>
                  <a:lnTo>
                    <a:pt x="102" y="768"/>
                  </a:lnTo>
                  <a:lnTo>
                    <a:pt x="96" y="798"/>
                  </a:lnTo>
                  <a:lnTo>
                    <a:pt x="102" y="804"/>
                  </a:lnTo>
                  <a:lnTo>
                    <a:pt x="108" y="816"/>
                  </a:lnTo>
                  <a:lnTo>
                    <a:pt x="120" y="828"/>
                  </a:lnTo>
                  <a:lnTo>
                    <a:pt x="144" y="828"/>
                  </a:lnTo>
                  <a:lnTo>
                    <a:pt x="144" y="852"/>
                  </a:lnTo>
                  <a:lnTo>
                    <a:pt x="168" y="894"/>
                  </a:lnTo>
                  <a:lnTo>
                    <a:pt x="174" y="906"/>
                  </a:lnTo>
                  <a:lnTo>
                    <a:pt x="180" y="912"/>
                  </a:lnTo>
                  <a:lnTo>
                    <a:pt x="180" y="936"/>
                  </a:lnTo>
                  <a:lnTo>
                    <a:pt x="168" y="942"/>
                  </a:lnTo>
                  <a:lnTo>
                    <a:pt x="162" y="948"/>
                  </a:lnTo>
                  <a:lnTo>
                    <a:pt x="144" y="948"/>
                  </a:lnTo>
                  <a:lnTo>
                    <a:pt x="138" y="942"/>
                  </a:lnTo>
                  <a:lnTo>
                    <a:pt x="138" y="930"/>
                  </a:lnTo>
                  <a:lnTo>
                    <a:pt x="132" y="930"/>
                  </a:lnTo>
                  <a:lnTo>
                    <a:pt x="120" y="936"/>
                  </a:lnTo>
                  <a:lnTo>
                    <a:pt x="108" y="948"/>
                  </a:lnTo>
                  <a:lnTo>
                    <a:pt x="84" y="948"/>
                  </a:lnTo>
                  <a:lnTo>
                    <a:pt x="78" y="942"/>
                  </a:lnTo>
                  <a:lnTo>
                    <a:pt x="78" y="936"/>
                  </a:lnTo>
                  <a:lnTo>
                    <a:pt x="54" y="948"/>
                  </a:lnTo>
                  <a:lnTo>
                    <a:pt x="48" y="942"/>
                  </a:lnTo>
                  <a:lnTo>
                    <a:pt x="36" y="936"/>
                  </a:lnTo>
                  <a:lnTo>
                    <a:pt x="24" y="936"/>
                  </a:lnTo>
                  <a:lnTo>
                    <a:pt x="12" y="948"/>
                  </a:lnTo>
                  <a:lnTo>
                    <a:pt x="12" y="960"/>
                  </a:lnTo>
                  <a:lnTo>
                    <a:pt x="18" y="966"/>
                  </a:lnTo>
                  <a:lnTo>
                    <a:pt x="0" y="972"/>
                  </a:lnTo>
                  <a:lnTo>
                    <a:pt x="36" y="972"/>
                  </a:lnTo>
                  <a:lnTo>
                    <a:pt x="30" y="984"/>
                  </a:lnTo>
                  <a:lnTo>
                    <a:pt x="30" y="1014"/>
                  </a:lnTo>
                  <a:lnTo>
                    <a:pt x="36" y="1026"/>
                  </a:lnTo>
                  <a:lnTo>
                    <a:pt x="48" y="1032"/>
                  </a:lnTo>
                  <a:lnTo>
                    <a:pt x="66" y="1038"/>
                  </a:lnTo>
                  <a:lnTo>
                    <a:pt x="120" y="1038"/>
                  </a:lnTo>
                  <a:lnTo>
                    <a:pt x="132" y="1032"/>
                  </a:lnTo>
                  <a:lnTo>
                    <a:pt x="150" y="1014"/>
                  </a:lnTo>
                  <a:lnTo>
                    <a:pt x="162" y="1008"/>
                  </a:lnTo>
                  <a:lnTo>
                    <a:pt x="168" y="1020"/>
                  </a:lnTo>
                  <a:lnTo>
                    <a:pt x="168" y="1026"/>
                  </a:lnTo>
                  <a:lnTo>
                    <a:pt x="162" y="1038"/>
                  </a:lnTo>
                  <a:lnTo>
                    <a:pt x="144" y="1056"/>
                  </a:lnTo>
                  <a:lnTo>
                    <a:pt x="120" y="1068"/>
                  </a:lnTo>
                  <a:lnTo>
                    <a:pt x="114" y="1074"/>
                  </a:lnTo>
                  <a:lnTo>
                    <a:pt x="90" y="1074"/>
                  </a:lnTo>
                  <a:lnTo>
                    <a:pt x="78" y="1080"/>
                  </a:lnTo>
                  <a:lnTo>
                    <a:pt x="60" y="1086"/>
                  </a:lnTo>
                  <a:lnTo>
                    <a:pt x="48" y="1092"/>
                  </a:lnTo>
                  <a:lnTo>
                    <a:pt x="42" y="1098"/>
                  </a:lnTo>
                  <a:lnTo>
                    <a:pt x="54" y="1122"/>
                  </a:lnTo>
                  <a:lnTo>
                    <a:pt x="66" y="1128"/>
                  </a:lnTo>
                  <a:lnTo>
                    <a:pt x="78" y="1140"/>
                  </a:lnTo>
                  <a:lnTo>
                    <a:pt x="96" y="1152"/>
                  </a:lnTo>
                  <a:lnTo>
                    <a:pt x="108" y="1164"/>
                  </a:lnTo>
                  <a:lnTo>
                    <a:pt x="132" y="1182"/>
                  </a:lnTo>
                  <a:lnTo>
                    <a:pt x="162" y="1206"/>
                  </a:lnTo>
                  <a:lnTo>
                    <a:pt x="204" y="1224"/>
                  </a:lnTo>
                  <a:lnTo>
                    <a:pt x="240" y="1218"/>
                  </a:lnTo>
                  <a:lnTo>
                    <a:pt x="270" y="1200"/>
                  </a:lnTo>
                  <a:lnTo>
                    <a:pt x="294" y="1176"/>
                  </a:lnTo>
                  <a:lnTo>
                    <a:pt x="300" y="1158"/>
                  </a:lnTo>
                  <a:lnTo>
                    <a:pt x="300" y="1128"/>
                  </a:lnTo>
                  <a:lnTo>
                    <a:pt x="306" y="1116"/>
                  </a:lnTo>
                  <a:lnTo>
                    <a:pt x="318" y="1104"/>
                  </a:lnTo>
                  <a:lnTo>
                    <a:pt x="324" y="1092"/>
                  </a:lnTo>
                  <a:lnTo>
                    <a:pt x="330" y="1086"/>
                  </a:lnTo>
                  <a:lnTo>
                    <a:pt x="342" y="1086"/>
                  </a:lnTo>
                  <a:lnTo>
                    <a:pt x="348" y="1080"/>
                  </a:lnTo>
                  <a:lnTo>
                    <a:pt x="354" y="1080"/>
                  </a:lnTo>
                  <a:lnTo>
                    <a:pt x="360" y="1086"/>
                  </a:lnTo>
                  <a:lnTo>
                    <a:pt x="360" y="1098"/>
                  </a:lnTo>
                  <a:lnTo>
                    <a:pt x="348" y="1110"/>
                  </a:lnTo>
                  <a:lnTo>
                    <a:pt x="336" y="1128"/>
                  </a:lnTo>
                  <a:lnTo>
                    <a:pt x="324" y="1140"/>
                  </a:lnTo>
                  <a:lnTo>
                    <a:pt x="318" y="1152"/>
                  </a:lnTo>
                  <a:lnTo>
                    <a:pt x="318" y="1164"/>
                  </a:lnTo>
                  <a:lnTo>
                    <a:pt x="324" y="1176"/>
                  </a:lnTo>
                  <a:lnTo>
                    <a:pt x="336" y="1182"/>
                  </a:lnTo>
                  <a:lnTo>
                    <a:pt x="342" y="1182"/>
                  </a:lnTo>
                  <a:lnTo>
                    <a:pt x="354" y="1194"/>
                  </a:lnTo>
                  <a:lnTo>
                    <a:pt x="354" y="1206"/>
                  </a:lnTo>
                  <a:lnTo>
                    <a:pt x="348" y="1242"/>
                  </a:lnTo>
                  <a:lnTo>
                    <a:pt x="342" y="1284"/>
                  </a:lnTo>
                  <a:lnTo>
                    <a:pt x="336" y="1338"/>
                  </a:lnTo>
                  <a:lnTo>
                    <a:pt x="342" y="1398"/>
                  </a:lnTo>
                  <a:lnTo>
                    <a:pt x="354" y="1446"/>
                  </a:lnTo>
                  <a:lnTo>
                    <a:pt x="384" y="1536"/>
                  </a:lnTo>
                  <a:lnTo>
                    <a:pt x="402" y="1554"/>
                  </a:lnTo>
                  <a:lnTo>
                    <a:pt x="402" y="1596"/>
                  </a:lnTo>
                  <a:lnTo>
                    <a:pt x="414" y="1620"/>
                  </a:lnTo>
                  <a:lnTo>
                    <a:pt x="426" y="1626"/>
                  </a:lnTo>
                  <a:lnTo>
                    <a:pt x="438" y="1626"/>
                  </a:lnTo>
                  <a:lnTo>
                    <a:pt x="444" y="1632"/>
                  </a:lnTo>
                  <a:lnTo>
                    <a:pt x="450" y="1632"/>
                  </a:lnTo>
                  <a:lnTo>
                    <a:pt x="450" y="1644"/>
                  </a:lnTo>
                  <a:lnTo>
                    <a:pt x="456" y="1656"/>
                  </a:lnTo>
                  <a:lnTo>
                    <a:pt x="456" y="1674"/>
                  </a:lnTo>
                  <a:lnTo>
                    <a:pt x="474" y="1710"/>
                  </a:lnTo>
                  <a:lnTo>
                    <a:pt x="498" y="1722"/>
                  </a:lnTo>
                  <a:lnTo>
                    <a:pt x="504" y="1728"/>
                  </a:lnTo>
                  <a:lnTo>
                    <a:pt x="510" y="1728"/>
                  </a:lnTo>
                  <a:lnTo>
                    <a:pt x="510" y="1746"/>
                  </a:lnTo>
                  <a:lnTo>
                    <a:pt x="516" y="1782"/>
                  </a:lnTo>
                  <a:lnTo>
                    <a:pt x="522" y="1830"/>
                  </a:lnTo>
                  <a:lnTo>
                    <a:pt x="534" y="1872"/>
                  </a:lnTo>
                  <a:lnTo>
                    <a:pt x="552" y="1908"/>
                  </a:lnTo>
                  <a:lnTo>
                    <a:pt x="576" y="1944"/>
                  </a:lnTo>
                  <a:lnTo>
                    <a:pt x="600" y="1974"/>
                  </a:lnTo>
                  <a:lnTo>
                    <a:pt x="612" y="1998"/>
                  </a:lnTo>
                  <a:lnTo>
                    <a:pt x="618" y="2016"/>
                  </a:lnTo>
                  <a:lnTo>
                    <a:pt x="618" y="2070"/>
                  </a:lnTo>
                  <a:lnTo>
                    <a:pt x="624" y="2094"/>
                  </a:lnTo>
                  <a:lnTo>
                    <a:pt x="642" y="2124"/>
                  </a:lnTo>
                  <a:lnTo>
                    <a:pt x="672" y="2166"/>
                  </a:lnTo>
                  <a:lnTo>
                    <a:pt x="696" y="2202"/>
                  </a:lnTo>
                  <a:lnTo>
                    <a:pt x="714" y="2232"/>
                  </a:lnTo>
                  <a:lnTo>
                    <a:pt x="720" y="2244"/>
                  </a:lnTo>
                  <a:lnTo>
                    <a:pt x="726" y="2244"/>
                  </a:lnTo>
                  <a:lnTo>
                    <a:pt x="732" y="2238"/>
                  </a:lnTo>
                  <a:lnTo>
                    <a:pt x="744" y="2238"/>
                  </a:lnTo>
                  <a:lnTo>
                    <a:pt x="768" y="2226"/>
                  </a:lnTo>
                  <a:lnTo>
                    <a:pt x="774" y="2220"/>
                  </a:lnTo>
                  <a:lnTo>
                    <a:pt x="780" y="2208"/>
                  </a:lnTo>
                  <a:lnTo>
                    <a:pt x="780" y="2172"/>
                  </a:lnTo>
                  <a:lnTo>
                    <a:pt x="786" y="2160"/>
                  </a:lnTo>
                  <a:lnTo>
                    <a:pt x="798" y="2154"/>
                  </a:lnTo>
                  <a:lnTo>
                    <a:pt x="804" y="2154"/>
                  </a:lnTo>
                  <a:lnTo>
                    <a:pt x="810" y="2160"/>
                  </a:lnTo>
                  <a:lnTo>
                    <a:pt x="828" y="2160"/>
                  </a:lnTo>
                  <a:lnTo>
                    <a:pt x="834" y="2154"/>
                  </a:lnTo>
                  <a:lnTo>
                    <a:pt x="846" y="2148"/>
                  </a:lnTo>
                  <a:lnTo>
                    <a:pt x="852" y="2142"/>
                  </a:lnTo>
                  <a:lnTo>
                    <a:pt x="864" y="2136"/>
                  </a:lnTo>
                  <a:lnTo>
                    <a:pt x="852" y="2136"/>
                  </a:lnTo>
                  <a:lnTo>
                    <a:pt x="846" y="2130"/>
                  </a:lnTo>
                  <a:lnTo>
                    <a:pt x="846" y="2118"/>
                  </a:lnTo>
                  <a:lnTo>
                    <a:pt x="852" y="2100"/>
                  </a:lnTo>
                  <a:lnTo>
                    <a:pt x="858" y="2088"/>
                  </a:lnTo>
                  <a:lnTo>
                    <a:pt x="906" y="2064"/>
                  </a:lnTo>
                  <a:lnTo>
                    <a:pt x="918" y="2052"/>
                  </a:lnTo>
                  <a:lnTo>
                    <a:pt x="918" y="2040"/>
                  </a:lnTo>
                  <a:lnTo>
                    <a:pt x="912" y="2028"/>
                  </a:lnTo>
                  <a:lnTo>
                    <a:pt x="912" y="2010"/>
                  </a:lnTo>
                  <a:lnTo>
                    <a:pt x="900" y="1974"/>
                  </a:lnTo>
                  <a:lnTo>
                    <a:pt x="900" y="1908"/>
                  </a:lnTo>
                  <a:lnTo>
                    <a:pt x="906" y="1890"/>
                  </a:lnTo>
                  <a:lnTo>
                    <a:pt x="906" y="1884"/>
                  </a:lnTo>
                  <a:lnTo>
                    <a:pt x="912" y="1878"/>
                  </a:lnTo>
                  <a:lnTo>
                    <a:pt x="912" y="1860"/>
                  </a:lnTo>
                  <a:lnTo>
                    <a:pt x="918" y="1842"/>
                  </a:lnTo>
                  <a:lnTo>
                    <a:pt x="918" y="1800"/>
                  </a:lnTo>
                  <a:lnTo>
                    <a:pt x="906" y="1776"/>
                  </a:lnTo>
                  <a:lnTo>
                    <a:pt x="888" y="1758"/>
                  </a:lnTo>
                  <a:lnTo>
                    <a:pt x="888" y="1728"/>
                  </a:lnTo>
                  <a:lnTo>
                    <a:pt x="894" y="1722"/>
                  </a:lnTo>
                  <a:lnTo>
                    <a:pt x="900" y="1710"/>
                  </a:lnTo>
                  <a:lnTo>
                    <a:pt x="900" y="1698"/>
                  </a:lnTo>
                  <a:lnTo>
                    <a:pt x="894" y="1686"/>
                  </a:lnTo>
                  <a:lnTo>
                    <a:pt x="894" y="1644"/>
                  </a:lnTo>
                  <a:lnTo>
                    <a:pt x="918" y="1632"/>
                  </a:lnTo>
                  <a:lnTo>
                    <a:pt x="924" y="1632"/>
                  </a:lnTo>
                  <a:lnTo>
                    <a:pt x="948" y="1620"/>
                  </a:lnTo>
                  <a:lnTo>
                    <a:pt x="948" y="1596"/>
                  </a:lnTo>
                  <a:lnTo>
                    <a:pt x="954" y="1584"/>
                  </a:lnTo>
                  <a:lnTo>
                    <a:pt x="960" y="1578"/>
                  </a:lnTo>
                  <a:lnTo>
                    <a:pt x="972" y="1572"/>
                  </a:lnTo>
                  <a:lnTo>
                    <a:pt x="990" y="1572"/>
                  </a:lnTo>
                  <a:lnTo>
                    <a:pt x="996" y="1560"/>
                  </a:lnTo>
                  <a:lnTo>
                    <a:pt x="1002" y="1566"/>
                  </a:lnTo>
                  <a:lnTo>
                    <a:pt x="1032" y="1566"/>
                  </a:lnTo>
                  <a:lnTo>
                    <a:pt x="1032" y="1548"/>
                  </a:lnTo>
                  <a:lnTo>
                    <a:pt x="1038" y="1530"/>
                  </a:lnTo>
                  <a:lnTo>
                    <a:pt x="1050" y="1518"/>
                  </a:lnTo>
                  <a:lnTo>
                    <a:pt x="1056" y="1500"/>
                  </a:lnTo>
                  <a:lnTo>
                    <a:pt x="1068" y="1488"/>
                  </a:lnTo>
                  <a:lnTo>
                    <a:pt x="1074" y="1476"/>
                  </a:lnTo>
                  <a:lnTo>
                    <a:pt x="1086" y="1470"/>
                  </a:lnTo>
                  <a:lnTo>
                    <a:pt x="1092" y="1464"/>
                  </a:lnTo>
                  <a:lnTo>
                    <a:pt x="1110" y="1458"/>
                  </a:lnTo>
                  <a:lnTo>
                    <a:pt x="1116" y="1452"/>
                  </a:lnTo>
                  <a:lnTo>
                    <a:pt x="1128" y="1446"/>
                  </a:lnTo>
                  <a:lnTo>
                    <a:pt x="1134" y="1428"/>
                  </a:lnTo>
                  <a:lnTo>
                    <a:pt x="1158" y="1380"/>
                  </a:lnTo>
                  <a:lnTo>
                    <a:pt x="1176" y="1362"/>
                  </a:lnTo>
                  <a:lnTo>
                    <a:pt x="1188" y="1356"/>
                  </a:lnTo>
                  <a:lnTo>
                    <a:pt x="1206" y="1344"/>
                  </a:lnTo>
                  <a:lnTo>
                    <a:pt x="1218" y="1338"/>
                  </a:lnTo>
                  <a:lnTo>
                    <a:pt x="1236" y="1320"/>
                  </a:lnTo>
                  <a:lnTo>
                    <a:pt x="1242" y="1320"/>
                  </a:lnTo>
                  <a:lnTo>
                    <a:pt x="1230" y="1290"/>
                  </a:lnTo>
                  <a:lnTo>
                    <a:pt x="1236" y="1284"/>
                  </a:lnTo>
                  <a:lnTo>
                    <a:pt x="1260" y="1314"/>
                  </a:lnTo>
                  <a:lnTo>
                    <a:pt x="1320" y="1254"/>
                  </a:lnTo>
                  <a:lnTo>
                    <a:pt x="1332" y="1230"/>
                  </a:lnTo>
                  <a:lnTo>
                    <a:pt x="1326" y="1224"/>
                  </a:lnTo>
                  <a:lnTo>
                    <a:pt x="1320" y="1212"/>
                  </a:lnTo>
                  <a:lnTo>
                    <a:pt x="1314" y="1206"/>
                  </a:lnTo>
                  <a:lnTo>
                    <a:pt x="1308" y="1194"/>
                  </a:lnTo>
                  <a:lnTo>
                    <a:pt x="1308" y="1182"/>
                  </a:lnTo>
                  <a:lnTo>
                    <a:pt x="1320" y="1176"/>
                  </a:lnTo>
                  <a:lnTo>
                    <a:pt x="1326" y="1170"/>
                  </a:lnTo>
                  <a:lnTo>
                    <a:pt x="1338" y="1170"/>
                  </a:lnTo>
                  <a:lnTo>
                    <a:pt x="1350" y="1164"/>
                  </a:lnTo>
                  <a:lnTo>
                    <a:pt x="1362" y="1152"/>
                  </a:lnTo>
                  <a:lnTo>
                    <a:pt x="1374" y="1134"/>
                  </a:lnTo>
                  <a:lnTo>
                    <a:pt x="1374" y="1110"/>
                  </a:lnTo>
                  <a:lnTo>
                    <a:pt x="1392" y="1116"/>
                  </a:lnTo>
                  <a:lnTo>
                    <a:pt x="1398" y="1146"/>
                  </a:lnTo>
                  <a:lnTo>
                    <a:pt x="1416" y="1110"/>
                  </a:lnTo>
                  <a:lnTo>
                    <a:pt x="1416" y="1128"/>
                  </a:lnTo>
                  <a:lnTo>
                    <a:pt x="1422" y="1140"/>
                  </a:lnTo>
                  <a:lnTo>
                    <a:pt x="1422" y="1158"/>
                  </a:lnTo>
                  <a:lnTo>
                    <a:pt x="1428" y="1170"/>
                  </a:lnTo>
                  <a:lnTo>
                    <a:pt x="1434" y="1176"/>
                  </a:lnTo>
                  <a:lnTo>
                    <a:pt x="1440" y="1176"/>
                  </a:lnTo>
                  <a:lnTo>
                    <a:pt x="1446" y="1170"/>
                  </a:lnTo>
                  <a:lnTo>
                    <a:pt x="1446" y="1158"/>
                  </a:lnTo>
                  <a:lnTo>
                    <a:pt x="1452" y="1152"/>
                  </a:lnTo>
                  <a:lnTo>
                    <a:pt x="1452" y="1140"/>
                  </a:lnTo>
                  <a:lnTo>
                    <a:pt x="1458" y="1110"/>
                  </a:lnTo>
                  <a:lnTo>
                    <a:pt x="1440" y="1068"/>
                  </a:lnTo>
                  <a:lnTo>
                    <a:pt x="1440" y="1038"/>
                  </a:lnTo>
                  <a:lnTo>
                    <a:pt x="1410" y="1014"/>
                  </a:lnTo>
                  <a:lnTo>
                    <a:pt x="1398" y="984"/>
                  </a:lnTo>
                  <a:lnTo>
                    <a:pt x="1404" y="972"/>
                  </a:lnTo>
                  <a:lnTo>
                    <a:pt x="1410" y="966"/>
                  </a:lnTo>
                  <a:lnTo>
                    <a:pt x="1416" y="948"/>
                  </a:lnTo>
                  <a:lnTo>
                    <a:pt x="1416" y="942"/>
                  </a:lnTo>
                  <a:lnTo>
                    <a:pt x="1410" y="936"/>
                  </a:lnTo>
                  <a:lnTo>
                    <a:pt x="1398" y="930"/>
                  </a:lnTo>
                  <a:lnTo>
                    <a:pt x="1380" y="930"/>
                  </a:lnTo>
                  <a:lnTo>
                    <a:pt x="1368" y="924"/>
                  </a:lnTo>
                  <a:lnTo>
                    <a:pt x="1356" y="912"/>
                  </a:lnTo>
                  <a:lnTo>
                    <a:pt x="1368" y="900"/>
                  </a:lnTo>
                  <a:lnTo>
                    <a:pt x="1374" y="900"/>
                  </a:lnTo>
                  <a:lnTo>
                    <a:pt x="1374" y="870"/>
                  </a:lnTo>
                  <a:lnTo>
                    <a:pt x="1410" y="870"/>
                  </a:lnTo>
                  <a:lnTo>
                    <a:pt x="1410" y="858"/>
                  </a:lnTo>
                  <a:lnTo>
                    <a:pt x="1380" y="840"/>
                  </a:lnTo>
                  <a:lnTo>
                    <a:pt x="1374" y="840"/>
                  </a:lnTo>
                  <a:lnTo>
                    <a:pt x="1362" y="828"/>
                  </a:lnTo>
                  <a:lnTo>
                    <a:pt x="1350" y="822"/>
                  </a:lnTo>
                  <a:lnTo>
                    <a:pt x="1344" y="810"/>
                  </a:lnTo>
                  <a:lnTo>
                    <a:pt x="1344" y="804"/>
                  </a:lnTo>
                  <a:lnTo>
                    <a:pt x="1350" y="792"/>
                  </a:lnTo>
                  <a:lnTo>
                    <a:pt x="1362" y="780"/>
                  </a:lnTo>
                  <a:lnTo>
                    <a:pt x="1350" y="762"/>
                  </a:lnTo>
                  <a:lnTo>
                    <a:pt x="1368" y="762"/>
                  </a:lnTo>
                  <a:lnTo>
                    <a:pt x="1392" y="774"/>
                  </a:lnTo>
                  <a:lnTo>
                    <a:pt x="1386" y="768"/>
                  </a:lnTo>
                  <a:lnTo>
                    <a:pt x="1404" y="762"/>
                  </a:lnTo>
                  <a:lnTo>
                    <a:pt x="1410" y="774"/>
                  </a:lnTo>
                  <a:lnTo>
                    <a:pt x="1410" y="780"/>
                  </a:lnTo>
                  <a:lnTo>
                    <a:pt x="1416" y="792"/>
                  </a:lnTo>
                  <a:lnTo>
                    <a:pt x="1422" y="798"/>
                  </a:lnTo>
                  <a:lnTo>
                    <a:pt x="1434" y="798"/>
                  </a:lnTo>
                  <a:lnTo>
                    <a:pt x="1440" y="804"/>
                  </a:lnTo>
                  <a:lnTo>
                    <a:pt x="1446" y="786"/>
                  </a:lnTo>
                  <a:lnTo>
                    <a:pt x="1452" y="792"/>
                  </a:lnTo>
                  <a:lnTo>
                    <a:pt x="1458" y="792"/>
                  </a:lnTo>
                  <a:lnTo>
                    <a:pt x="1464" y="798"/>
                  </a:lnTo>
                  <a:lnTo>
                    <a:pt x="1464" y="828"/>
                  </a:lnTo>
                  <a:lnTo>
                    <a:pt x="1470" y="828"/>
                  </a:lnTo>
                  <a:lnTo>
                    <a:pt x="1470" y="864"/>
                  </a:lnTo>
                  <a:lnTo>
                    <a:pt x="1476" y="864"/>
                  </a:lnTo>
                  <a:lnTo>
                    <a:pt x="1482" y="870"/>
                  </a:lnTo>
                  <a:lnTo>
                    <a:pt x="1542" y="870"/>
                  </a:lnTo>
                  <a:lnTo>
                    <a:pt x="1554" y="876"/>
                  </a:lnTo>
                  <a:lnTo>
                    <a:pt x="1572" y="876"/>
                  </a:lnTo>
                  <a:lnTo>
                    <a:pt x="1620" y="864"/>
                  </a:lnTo>
                  <a:lnTo>
                    <a:pt x="1626" y="864"/>
                  </a:lnTo>
                  <a:lnTo>
                    <a:pt x="1650" y="888"/>
                  </a:lnTo>
                  <a:lnTo>
                    <a:pt x="1650" y="894"/>
                  </a:lnTo>
                  <a:lnTo>
                    <a:pt x="1644" y="900"/>
                  </a:lnTo>
                  <a:lnTo>
                    <a:pt x="1638" y="900"/>
                  </a:lnTo>
                  <a:lnTo>
                    <a:pt x="1638" y="912"/>
                  </a:lnTo>
                  <a:lnTo>
                    <a:pt x="1632" y="930"/>
                  </a:lnTo>
                  <a:lnTo>
                    <a:pt x="1626" y="942"/>
                  </a:lnTo>
                  <a:lnTo>
                    <a:pt x="1620" y="948"/>
                  </a:lnTo>
                  <a:lnTo>
                    <a:pt x="1614" y="948"/>
                  </a:lnTo>
                  <a:lnTo>
                    <a:pt x="1602" y="954"/>
                  </a:lnTo>
                  <a:lnTo>
                    <a:pt x="1596" y="954"/>
                  </a:lnTo>
                  <a:lnTo>
                    <a:pt x="1584" y="966"/>
                  </a:lnTo>
                  <a:lnTo>
                    <a:pt x="1578" y="978"/>
                  </a:lnTo>
                  <a:lnTo>
                    <a:pt x="1578" y="996"/>
                  </a:lnTo>
                  <a:lnTo>
                    <a:pt x="1584" y="1008"/>
                  </a:lnTo>
                  <a:lnTo>
                    <a:pt x="1602" y="1026"/>
                  </a:lnTo>
                  <a:lnTo>
                    <a:pt x="1608" y="1026"/>
                  </a:lnTo>
                  <a:lnTo>
                    <a:pt x="1626" y="1050"/>
                  </a:lnTo>
                  <a:lnTo>
                    <a:pt x="1632" y="1014"/>
                  </a:lnTo>
                  <a:lnTo>
                    <a:pt x="1632" y="990"/>
                  </a:lnTo>
                  <a:lnTo>
                    <a:pt x="1650" y="990"/>
                  </a:lnTo>
                  <a:lnTo>
                    <a:pt x="1662" y="996"/>
                  </a:lnTo>
                  <a:lnTo>
                    <a:pt x="1668" y="1002"/>
                  </a:lnTo>
                  <a:lnTo>
                    <a:pt x="1668" y="1020"/>
                  </a:lnTo>
                  <a:lnTo>
                    <a:pt x="1674" y="1032"/>
                  </a:lnTo>
                  <a:lnTo>
                    <a:pt x="1674" y="1038"/>
                  </a:lnTo>
                  <a:lnTo>
                    <a:pt x="1680" y="1050"/>
                  </a:lnTo>
                  <a:lnTo>
                    <a:pt x="1680" y="1062"/>
                  </a:lnTo>
                  <a:lnTo>
                    <a:pt x="1686" y="1074"/>
                  </a:lnTo>
                  <a:lnTo>
                    <a:pt x="1692" y="1092"/>
                  </a:lnTo>
                  <a:lnTo>
                    <a:pt x="1698" y="1104"/>
                  </a:lnTo>
                  <a:lnTo>
                    <a:pt x="1704" y="1110"/>
                  </a:lnTo>
                  <a:lnTo>
                    <a:pt x="1704" y="1116"/>
                  </a:lnTo>
                  <a:lnTo>
                    <a:pt x="1722" y="1134"/>
                  </a:lnTo>
                  <a:lnTo>
                    <a:pt x="1722" y="1110"/>
                  </a:lnTo>
                  <a:lnTo>
                    <a:pt x="1728" y="1110"/>
                  </a:lnTo>
                  <a:lnTo>
                    <a:pt x="1734" y="1116"/>
                  </a:lnTo>
                  <a:lnTo>
                    <a:pt x="1746" y="1116"/>
                  </a:lnTo>
                  <a:lnTo>
                    <a:pt x="1746" y="1104"/>
                  </a:lnTo>
                  <a:lnTo>
                    <a:pt x="1728" y="1086"/>
                  </a:lnTo>
                  <a:lnTo>
                    <a:pt x="1728" y="1062"/>
                  </a:lnTo>
                  <a:lnTo>
                    <a:pt x="1722" y="1050"/>
                  </a:lnTo>
                  <a:lnTo>
                    <a:pt x="1740" y="1032"/>
                  </a:lnTo>
                  <a:lnTo>
                    <a:pt x="1746" y="1032"/>
                  </a:lnTo>
                  <a:lnTo>
                    <a:pt x="1740" y="984"/>
                  </a:lnTo>
                  <a:lnTo>
                    <a:pt x="1722" y="966"/>
                  </a:lnTo>
                  <a:lnTo>
                    <a:pt x="1716" y="966"/>
                  </a:lnTo>
                  <a:lnTo>
                    <a:pt x="1770" y="966"/>
                  </a:lnTo>
                  <a:lnTo>
                    <a:pt x="1782" y="972"/>
                  </a:lnTo>
                  <a:lnTo>
                    <a:pt x="1794" y="972"/>
                  </a:lnTo>
                  <a:lnTo>
                    <a:pt x="1794" y="936"/>
                  </a:lnTo>
                  <a:lnTo>
                    <a:pt x="1812" y="882"/>
                  </a:lnTo>
                  <a:lnTo>
                    <a:pt x="1806" y="876"/>
                  </a:lnTo>
                  <a:lnTo>
                    <a:pt x="1800" y="864"/>
                  </a:lnTo>
                  <a:lnTo>
                    <a:pt x="1800" y="846"/>
                  </a:lnTo>
                  <a:lnTo>
                    <a:pt x="1812" y="840"/>
                  </a:lnTo>
                  <a:lnTo>
                    <a:pt x="1818" y="834"/>
                  </a:lnTo>
                  <a:lnTo>
                    <a:pt x="1836" y="804"/>
                  </a:lnTo>
                  <a:lnTo>
                    <a:pt x="1836" y="792"/>
                  </a:lnTo>
                  <a:lnTo>
                    <a:pt x="1830" y="786"/>
                  </a:lnTo>
                  <a:lnTo>
                    <a:pt x="1830" y="780"/>
                  </a:lnTo>
                  <a:lnTo>
                    <a:pt x="1824" y="774"/>
                  </a:lnTo>
                  <a:lnTo>
                    <a:pt x="1824" y="750"/>
                  </a:lnTo>
                  <a:lnTo>
                    <a:pt x="1830" y="750"/>
                  </a:lnTo>
                  <a:lnTo>
                    <a:pt x="1836" y="744"/>
                  </a:lnTo>
                  <a:lnTo>
                    <a:pt x="1848" y="744"/>
                  </a:lnTo>
                  <a:lnTo>
                    <a:pt x="1860" y="738"/>
                  </a:lnTo>
                  <a:lnTo>
                    <a:pt x="1872" y="726"/>
                  </a:lnTo>
                  <a:lnTo>
                    <a:pt x="1872" y="708"/>
                  </a:lnTo>
                  <a:lnTo>
                    <a:pt x="1878" y="708"/>
                  </a:lnTo>
                  <a:lnTo>
                    <a:pt x="1890" y="702"/>
                  </a:lnTo>
                  <a:lnTo>
                    <a:pt x="1926" y="702"/>
                  </a:lnTo>
                  <a:lnTo>
                    <a:pt x="1932" y="708"/>
                  </a:lnTo>
                  <a:lnTo>
                    <a:pt x="1950" y="708"/>
                  </a:lnTo>
                  <a:lnTo>
                    <a:pt x="1950" y="702"/>
                  </a:lnTo>
                  <a:lnTo>
                    <a:pt x="1944" y="696"/>
                  </a:lnTo>
                  <a:lnTo>
                    <a:pt x="1932" y="690"/>
                  </a:lnTo>
                  <a:lnTo>
                    <a:pt x="1926" y="684"/>
                  </a:lnTo>
                  <a:lnTo>
                    <a:pt x="1920" y="672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>
                <a:solidFill>
                  <a:schemeClr val="lt1"/>
                </a:solidFill>
              </a:endParaRPr>
            </a:p>
          </p:txBody>
        </p:sp>
        <p:pic>
          <p:nvPicPr>
            <p:cNvPr id="47" name="Graphique 46">
              <a:extLst>
                <a:ext uri="{FF2B5EF4-FFF2-40B4-BE49-F238E27FC236}">
                  <a16:creationId xmlns:a16="http://schemas.microsoft.com/office/drawing/2014/main" id="{B3FFE68E-409E-4D20-AE35-515F7A8A9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9175877" y="4656192"/>
              <a:ext cx="971092" cy="1033695"/>
            </a:xfrm>
            <a:prstGeom prst="rect">
              <a:avLst/>
            </a:prstGeom>
          </p:spPr>
        </p:pic>
        <p:sp>
          <p:nvSpPr>
            <p:cNvPr id="50" name="!!Rectangle 5">
              <a:extLst>
                <a:ext uri="{FF2B5EF4-FFF2-40B4-BE49-F238E27FC236}">
                  <a16:creationId xmlns:a16="http://schemas.microsoft.com/office/drawing/2014/main" id="{90A73399-7EE2-44E1-9FD0-4B924188380C}"/>
                </a:ext>
              </a:extLst>
            </p:cNvPr>
            <p:cNvSpPr/>
            <p:nvPr/>
          </p:nvSpPr>
          <p:spPr>
            <a:xfrm>
              <a:off x="9348615" y="4996370"/>
              <a:ext cx="847843" cy="14007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bg1"/>
                  </a:solidFill>
                </a:rPr>
                <a:t>AHMEDABAD</a:t>
              </a:r>
              <a:endParaRPr lang="en-GB" sz="700" dirty="0"/>
            </a:p>
          </p:txBody>
        </p:sp>
        <p:pic>
          <p:nvPicPr>
            <p:cNvPr id="49" name="Graphique 48" descr="Marqueur">
              <a:extLst>
                <a:ext uri="{FF2B5EF4-FFF2-40B4-BE49-F238E27FC236}">
                  <a16:creationId xmlns:a16="http://schemas.microsoft.com/office/drawing/2014/main" id="{DC46EC27-B4CD-42FE-B79E-15735EAC4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9126387" y="4746793"/>
              <a:ext cx="453801" cy="453801"/>
            </a:xfrm>
            <a:prstGeom prst="rect">
              <a:avLst/>
            </a:prstGeom>
            <a:effectLst>
              <a:outerShdw blurRad="38100" sx="80000" sy="80000" kx="-1200000" algn="bl" rotWithShape="0">
                <a:prstClr val="black">
                  <a:alpha val="20000"/>
                </a:prstClr>
              </a:outerShdw>
            </a:effectLst>
          </p:spPr>
        </p:pic>
      </p:grp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6DF617B4-652C-4F82-B582-115F64E6B024}"/>
              </a:ext>
            </a:extLst>
          </p:cNvPr>
          <p:cNvCxnSpPr>
            <a:cxnSpLocks/>
          </p:cNvCxnSpPr>
          <p:nvPr/>
        </p:nvCxnSpPr>
        <p:spPr>
          <a:xfrm>
            <a:off x="8157689" y="4156089"/>
            <a:ext cx="264091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!!ZoneTexte 34">
            <a:extLst>
              <a:ext uri="{FF2B5EF4-FFF2-40B4-BE49-F238E27FC236}">
                <a16:creationId xmlns:a16="http://schemas.microsoft.com/office/drawing/2014/main" id="{3F72A242-EFD3-4E12-BB1B-7EBEDA7A6897}"/>
              </a:ext>
            </a:extLst>
          </p:cNvPr>
          <p:cNvSpPr txBox="1"/>
          <p:nvPr/>
        </p:nvSpPr>
        <p:spPr>
          <a:xfrm>
            <a:off x="387458" y="-1058569"/>
            <a:ext cx="1141708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accent3"/>
                </a:solidFill>
                <a:latin typeface="Arial" panose="020B0604020202020204" pitchFamily="34" charset="0"/>
              </a:rPr>
              <a:t>OUR MAIN NATURAL GUMS</a:t>
            </a:r>
            <a:endParaRPr lang="fr-FR" sz="5000" b="1" dirty="0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2170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C98F815-C400-4D12-8016-5BBB424A87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732A3-3298-4B17-ABD6-6B679B23A20D}" type="slidenum">
              <a:rPr lang="en-GB" smtClean="0"/>
              <a:pPr/>
              <a:t>9</a:t>
            </a:fld>
            <a:endParaRPr lang="en-GB" dirty="0"/>
          </a:p>
        </p:txBody>
      </p:sp>
      <p:pic>
        <p:nvPicPr>
          <p:cNvPr id="61" name="!!Photo 2">
            <a:extLst>
              <a:ext uri="{FF2B5EF4-FFF2-40B4-BE49-F238E27FC236}">
                <a16:creationId xmlns:a16="http://schemas.microsoft.com/office/drawing/2014/main" id="{CE3E883B-23A2-4125-9EC1-EE23417697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341" y="9162074"/>
            <a:ext cx="3915432" cy="2342710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DCEA704-73B8-4BB3-8272-94E3A894BAD3}"/>
              </a:ext>
            </a:extLst>
          </p:cNvPr>
          <p:cNvSpPr txBox="1"/>
          <p:nvPr/>
        </p:nvSpPr>
        <p:spPr>
          <a:xfrm>
            <a:off x="387453" y="-1090264"/>
            <a:ext cx="114512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chemeClr val="accent3"/>
                </a:solidFill>
                <a:latin typeface="Arial" panose="020B0604020202020204" pitchFamily="34" charset="0"/>
              </a:rPr>
              <a:t>SINCE 2018</a:t>
            </a:r>
            <a:endParaRPr lang="fr-FR" sz="5400" dirty="0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!!Image 11">
            <a:extLst>
              <a:ext uri="{FF2B5EF4-FFF2-40B4-BE49-F238E27FC236}">
                <a16:creationId xmlns:a16="http://schemas.microsoft.com/office/drawing/2014/main" id="{FD037048-BBF1-4144-AC5F-6E8ACAB0E0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4790" y="8704688"/>
            <a:ext cx="4974449" cy="2806080"/>
          </a:xfrm>
          <a:prstGeom prst="rect">
            <a:avLst/>
          </a:prstGeom>
        </p:spPr>
      </p:pic>
      <p:pic>
        <p:nvPicPr>
          <p:cNvPr id="8" name="!!Image 7">
            <a:extLst>
              <a:ext uri="{FF2B5EF4-FFF2-40B4-BE49-F238E27FC236}">
                <a16:creationId xmlns:a16="http://schemas.microsoft.com/office/drawing/2014/main" id="{D11ACEE5-9437-481F-A9D3-B0C7E203B0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468" y="6989048"/>
            <a:ext cx="2402758" cy="1607420"/>
          </a:xfrm>
          <a:prstGeom prst="rect">
            <a:avLst/>
          </a:prstGeom>
        </p:spPr>
      </p:pic>
      <p:pic>
        <p:nvPicPr>
          <p:cNvPr id="14" name="!!Image 13">
            <a:extLst>
              <a:ext uri="{FF2B5EF4-FFF2-40B4-BE49-F238E27FC236}">
                <a16:creationId xmlns:a16="http://schemas.microsoft.com/office/drawing/2014/main" id="{3A711AFE-8A1A-40D1-9573-35E255DFC76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553"/>
          <a:stretch/>
        </p:blipFill>
        <p:spPr>
          <a:xfrm>
            <a:off x="610341" y="6987793"/>
            <a:ext cx="3915432" cy="2045357"/>
          </a:xfrm>
          <a:prstGeom prst="rect">
            <a:avLst/>
          </a:prstGeom>
        </p:spPr>
      </p:pic>
      <p:pic>
        <p:nvPicPr>
          <p:cNvPr id="16" name="!!Icon maison" descr="École">
            <a:extLst>
              <a:ext uri="{FF2B5EF4-FFF2-40B4-BE49-F238E27FC236}">
                <a16:creationId xmlns:a16="http://schemas.microsoft.com/office/drawing/2014/main" id="{1B7A104D-4B80-4129-BDCD-F10174321F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42037" y="7097269"/>
            <a:ext cx="1607419" cy="160741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3468C1-032C-498F-B502-0444301059BD}"/>
              </a:ext>
            </a:extLst>
          </p:cNvPr>
          <p:cNvSpPr/>
          <p:nvPr/>
        </p:nvSpPr>
        <p:spPr>
          <a:xfrm>
            <a:off x="617718" y="1452642"/>
            <a:ext cx="2682910" cy="421025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6F9583F-4B8D-4F76-9728-7380A4AA6D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84" y="2006466"/>
            <a:ext cx="2231071" cy="1147637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EB3AD63D-7C5A-4958-9D8C-93405C24DFE4}"/>
              </a:ext>
            </a:extLst>
          </p:cNvPr>
          <p:cNvSpPr txBox="1"/>
          <p:nvPr/>
        </p:nvSpPr>
        <p:spPr>
          <a:xfrm>
            <a:off x="845682" y="3482529"/>
            <a:ext cx="2226982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fr-FR" sz="3200" b="1">
                <a:solidFill>
                  <a:schemeClr val="tx2"/>
                </a:solidFill>
              </a:rPr>
              <a:t>BRC 9 </a:t>
            </a:r>
            <a:endParaRPr lang="fr-FR" sz="3200" b="1" dirty="0">
              <a:solidFill>
                <a:schemeClr val="tx2"/>
              </a:solidFill>
            </a:endParaRPr>
          </a:p>
          <a:p>
            <a:pPr algn="ctr">
              <a:lnSpc>
                <a:spcPts val="3200"/>
              </a:lnSpc>
            </a:pPr>
            <a:r>
              <a:rPr lang="fr-FR" sz="3200" b="1" dirty="0">
                <a:solidFill>
                  <a:schemeClr val="tx2"/>
                </a:solidFill>
              </a:rPr>
              <a:t>H.A.C.C.P</a:t>
            </a:r>
            <a:endParaRPr lang="en-GB" sz="3200" dirty="0">
              <a:solidFill>
                <a:schemeClr val="tx2"/>
              </a:solidFill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AA6148B-AE08-47C0-A0B9-CF14FC80111A}"/>
              </a:ext>
            </a:extLst>
          </p:cNvPr>
          <p:cNvSpPr txBox="1"/>
          <p:nvPr/>
        </p:nvSpPr>
        <p:spPr>
          <a:xfrm>
            <a:off x="617718" y="4572811"/>
            <a:ext cx="268291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GB" sz="1600" dirty="0">
                <a:solidFill>
                  <a:schemeClr val="tx2"/>
                </a:solidFill>
              </a:rPr>
              <a:t>To certify </a:t>
            </a:r>
            <a:r>
              <a:rPr lang="en-GB" sz="1600" b="1" dirty="0">
                <a:solidFill>
                  <a:schemeClr val="tx2"/>
                </a:solidFill>
              </a:rPr>
              <a:t>quality</a:t>
            </a:r>
          </a:p>
          <a:p>
            <a:pPr algn="ctr">
              <a:lnSpc>
                <a:spcPts val="2000"/>
              </a:lnSpc>
            </a:pPr>
            <a:r>
              <a:rPr lang="en-GB" sz="1600" dirty="0">
                <a:solidFill>
                  <a:schemeClr val="tx2"/>
                </a:solidFill>
              </a:rPr>
              <a:t>and </a:t>
            </a:r>
            <a:r>
              <a:rPr lang="en-GB" sz="1600" b="1" dirty="0">
                <a:solidFill>
                  <a:schemeClr val="tx2"/>
                </a:solidFill>
              </a:rPr>
              <a:t>safety</a:t>
            </a:r>
            <a:r>
              <a:rPr lang="en-GB" sz="1600" dirty="0">
                <a:solidFill>
                  <a:schemeClr val="tx2"/>
                </a:solidFill>
              </a:rPr>
              <a:t>, and </a:t>
            </a:r>
            <a:r>
              <a:rPr lang="en-GB" sz="1600" b="1" dirty="0">
                <a:solidFill>
                  <a:schemeClr val="tx2"/>
                </a:solidFill>
              </a:rPr>
              <a:t>protect</a:t>
            </a:r>
          </a:p>
          <a:p>
            <a:pPr algn="ctr">
              <a:lnSpc>
                <a:spcPts val="2000"/>
              </a:lnSpc>
            </a:pPr>
            <a:r>
              <a:rPr lang="en-GB" sz="1600" dirty="0">
                <a:solidFill>
                  <a:schemeClr val="tx2"/>
                </a:solidFill>
              </a:rPr>
              <a:t>the end consumer 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F59A3548-A58B-4AF3-8E73-AC481F892284}"/>
              </a:ext>
            </a:extLst>
          </p:cNvPr>
          <p:cNvCxnSpPr>
            <a:cxnSpLocks/>
          </p:cNvCxnSpPr>
          <p:nvPr/>
        </p:nvCxnSpPr>
        <p:spPr>
          <a:xfrm>
            <a:off x="1054821" y="3424317"/>
            <a:ext cx="180870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BE00E67D-7276-44BE-83AB-188B873B0B05}"/>
              </a:ext>
            </a:extLst>
          </p:cNvPr>
          <p:cNvCxnSpPr>
            <a:cxnSpLocks/>
          </p:cNvCxnSpPr>
          <p:nvPr/>
        </p:nvCxnSpPr>
        <p:spPr>
          <a:xfrm>
            <a:off x="1054821" y="4393256"/>
            <a:ext cx="180870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!!Groupe 19">
            <a:extLst>
              <a:ext uri="{FF2B5EF4-FFF2-40B4-BE49-F238E27FC236}">
                <a16:creationId xmlns:a16="http://schemas.microsoft.com/office/drawing/2014/main" id="{0ACE0DEA-B0A7-4041-9162-F9A3FC856205}"/>
              </a:ext>
            </a:extLst>
          </p:cNvPr>
          <p:cNvGrpSpPr/>
          <p:nvPr/>
        </p:nvGrpSpPr>
        <p:grpSpPr>
          <a:xfrm>
            <a:off x="3509767" y="1196191"/>
            <a:ext cx="2700116" cy="4466710"/>
            <a:chOff x="4746910" y="1602494"/>
            <a:chExt cx="2700116" cy="4466710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445254A-2124-4DE8-A3CE-57F07971EDC7}"/>
                </a:ext>
              </a:extLst>
            </p:cNvPr>
            <p:cNvSpPr/>
            <p:nvPr/>
          </p:nvSpPr>
          <p:spPr>
            <a:xfrm>
              <a:off x="4754286" y="1858945"/>
              <a:ext cx="2682910" cy="42102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1E964FED-5C6E-49EC-A71C-C86E9542B797}"/>
                </a:ext>
              </a:extLst>
            </p:cNvPr>
            <p:cNvSpPr txBox="1"/>
            <p:nvPr/>
          </p:nvSpPr>
          <p:spPr>
            <a:xfrm>
              <a:off x="4982250" y="3649023"/>
              <a:ext cx="2226982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fr-FR" sz="3200" b="1" dirty="0">
                  <a:solidFill>
                    <a:schemeClr val="tx2"/>
                  </a:solidFill>
                </a:rPr>
                <a:t>ANSM</a:t>
              </a:r>
              <a:endParaRPr lang="en-GB" sz="3200" dirty="0">
                <a:solidFill>
                  <a:schemeClr val="tx2"/>
                </a:solidFill>
              </a:endParaRPr>
            </a:p>
          </p:txBody>
        </p: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D707ACF5-3125-4B3C-8E46-DF2767D7F2E7}"/>
                </a:ext>
              </a:extLst>
            </p:cNvPr>
            <p:cNvSpPr txBox="1"/>
            <p:nvPr/>
          </p:nvSpPr>
          <p:spPr>
            <a:xfrm>
              <a:off x="4754286" y="4287236"/>
              <a:ext cx="2682910" cy="1613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GB" sz="1600" dirty="0">
                  <a:solidFill>
                    <a:schemeClr val="tx2"/>
                  </a:solidFill>
                </a:rPr>
                <a:t>Ensure that </a:t>
              </a:r>
              <a:r>
                <a:rPr lang="en-GB" sz="1600" b="1" dirty="0">
                  <a:solidFill>
                    <a:schemeClr val="tx2"/>
                  </a:solidFill>
                </a:rPr>
                <a:t>Alland &amp; Robert</a:t>
              </a:r>
              <a:r>
                <a:rPr lang="en-GB" sz="1600" dirty="0">
                  <a:solidFill>
                    <a:schemeClr val="tx2"/>
                  </a:solidFill>
                </a:rPr>
                <a:t> </a:t>
              </a:r>
              <a:r>
                <a:rPr lang="en-GB" sz="1600" b="1" dirty="0">
                  <a:solidFill>
                    <a:schemeClr val="tx2"/>
                  </a:solidFill>
                </a:rPr>
                <a:t>can supply both excipients and active ingredients</a:t>
              </a:r>
            </a:p>
            <a:p>
              <a:pPr algn="ctr">
                <a:lnSpc>
                  <a:spcPts val="2000"/>
                </a:lnSpc>
              </a:pPr>
              <a:r>
                <a:rPr lang="en-GB" sz="1600" dirty="0">
                  <a:solidFill>
                    <a:schemeClr val="tx2"/>
                  </a:solidFill>
                </a:rPr>
                <a:t>to pharmaceutical</a:t>
              </a:r>
            </a:p>
            <a:p>
              <a:pPr algn="ctr">
                <a:lnSpc>
                  <a:spcPts val="2000"/>
                </a:lnSpc>
              </a:pPr>
              <a:r>
                <a:rPr lang="en-GB" sz="1600" dirty="0">
                  <a:solidFill>
                    <a:schemeClr val="tx2"/>
                  </a:solidFill>
                </a:rPr>
                <a:t>companies</a:t>
              </a:r>
            </a:p>
          </p:txBody>
        </p:sp>
        <p:cxnSp>
          <p:nvCxnSpPr>
            <p:cNvPr id="44" name="Connecteur droit 43">
              <a:extLst>
                <a:ext uri="{FF2B5EF4-FFF2-40B4-BE49-F238E27FC236}">
                  <a16:creationId xmlns:a16="http://schemas.microsoft.com/office/drawing/2014/main" id="{008CF3F6-6174-4186-A07E-F5D1DC66AFEB}"/>
                </a:ext>
              </a:extLst>
            </p:cNvPr>
            <p:cNvCxnSpPr>
              <a:cxnSpLocks/>
            </p:cNvCxnSpPr>
            <p:nvPr/>
          </p:nvCxnSpPr>
          <p:spPr>
            <a:xfrm>
              <a:off x="5191389" y="3546272"/>
              <a:ext cx="1808703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>
              <a:extLst>
                <a:ext uri="{FF2B5EF4-FFF2-40B4-BE49-F238E27FC236}">
                  <a16:creationId xmlns:a16="http://schemas.microsoft.com/office/drawing/2014/main" id="{143E7703-5C88-4504-B515-82E65B147973}"/>
                </a:ext>
              </a:extLst>
            </p:cNvPr>
            <p:cNvCxnSpPr>
              <a:cxnSpLocks/>
            </p:cNvCxnSpPr>
            <p:nvPr/>
          </p:nvCxnSpPr>
          <p:spPr>
            <a:xfrm>
              <a:off x="5191389" y="4158311"/>
              <a:ext cx="1808703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!!Rectangle 40">
              <a:extLst>
                <a:ext uri="{FF2B5EF4-FFF2-40B4-BE49-F238E27FC236}">
                  <a16:creationId xmlns:a16="http://schemas.microsoft.com/office/drawing/2014/main" id="{87F64CFD-1340-4DBA-BE1C-B4D6DD9B22F9}"/>
                </a:ext>
              </a:extLst>
            </p:cNvPr>
            <p:cNvSpPr/>
            <p:nvPr/>
          </p:nvSpPr>
          <p:spPr>
            <a:xfrm>
              <a:off x="4746910" y="1602494"/>
              <a:ext cx="2700116" cy="732052"/>
            </a:xfrm>
            <a:prstGeom prst="rect">
              <a:avLst/>
            </a:prstGeom>
            <a:solidFill>
              <a:schemeClr val="accent1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200"/>
                </a:lnSpc>
              </a:pPr>
              <a:r>
                <a:rPr lang="en-GB" sz="2000" b="1" dirty="0">
                  <a:solidFill>
                    <a:schemeClr val="bg1"/>
                  </a:solidFill>
                </a:rPr>
                <a:t>PHARMACEUTICAL</a:t>
              </a:r>
            </a:p>
            <a:p>
              <a:pPr algn="ctr">
                <a:lnSpc>
                  <a:spcPts val="2200"/>
                </a:lnSpc>
              </a:pPr>
              <a:r>
                <a:rPr lang="en-GB" sz="2000" b="1" dirty="0">
                  <a:solidFill>
                    <a:schemeClr val="bg1"/>
                  </a:solidFill>
                </a:rPr>
                <a:t>SAFETY</a:t>
              </a:r>
            </a:p>
          </p:txBody>
        </p:sp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928A0EF7-DFE6-4059-8057-CE0E4C1EC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1389" y="2757039"/>
              <a:ext cx="1913986" cy="554690"/>
            </a:xfrm>
            <a:prstGeom prst="rect">
              <a:avLst/>
            </a:prstGeom>
          </p:spPr>
        </p:pic>
      </p:grpSp>
      <p:grpSp>
        <p:nvGrpSpPr>
          <p:cNvPr id="21" name="!!Groupe 20">
            <a:extLst>
              <a:ext uri="{FF2B5EF4-FFF2-40B4-BE49-F238E27FC236}">
                <a16:creationId xmlns:a16="http://schemas.microsoft.com/office/drawing/2014/main" id="{9AF0B126-D216-4DA0-9B3F-A7D63EAC23CB}"/>
              </a:ext>
            </a:extLst>
          </p:cNvPr>
          <p:cNvGrpSpPr/>
          <p:nvPr/>
        </p:nvGrpSpPr>
        <p:grpSpPr>
          <a:xfrm>
            <a:off x="6409193" y="1196190"/>
            <a:ext cx="2694834" cy="4554999"/>
            <a:chOff x="8015228" y="1602493"/>
            <a:chExt cx="2694834" cy="4554999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1B8DBB23-7438-4185-AB1C-8CE114C2F747}"/>
                </a:ext>
              </a:extLst>
            </p:cNvPr>
            <p:cNvSpPr/>
            <p:nvPr/>
          </p:nvSpPr>
          <p:spPr>
            <a:xfrm>
              <a:off x="8020143" y="1858945"/>
              <a:ext cx="2682910" cy="42102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C3EDB699-A6FC-4467-B3BF-3D1C79A3CFDE}"/>
                </a:ext>
              </a:extLst>
            </p:cNvPr>
            <p:cNvSpPr txBox="1"/>
            <p:nvPr/>
          </p:nvSpPr>
          <p:spPr>
            <a:xfrm>
              <a:off x="8248107" y="3649023"/>
              <a:ext cx="2226982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fr-FR" sz="3200" b="1" dirty="0">
                  <a:solidFill>
                    <a:schemeClr val="tx2"/>
                  </a:solidFill>
                </a:rPr>
                <a:t>ISO 9001</a:t>
              </a:r>
              <a:endParaRPr lang="en-GB" sz="3200" dirty="0">
                <a:solidFill>
                  <a:schemeClr val="tx2"/>
                </a:solidFill>
              </a:endParaRPr>
            </a:p>
          </p:txBody>
        </p:sp>
        <p:cxnSp>
          <p:nvCxnSpPr>
            <p:cNvPr id="50" name="Connecteur droit 49">
              <a:extLst>
                <a:ext uri="{FF2B5EF4-FFF2-40B4-BE49-F238E27FC236}">
                  <a16:creationId xmlns:a16="http://schemas.microsoft.com/office/drawing/2014/main" id="{0EFF7014-3499-4F05-B3D8-A1408548903C}"/>
                </a:ext>
              </a:extLst>
            </p:cNvPr>
            <p:cNvCxnSpPr>
              <a:cxnSpLocks/>
            </p:cNvCxnSpPr>
            <p:nvPr/>
          </p:nvCxnSpPr>
          <p:spPr>
            <a:xfrm>
              <a:off x="8457247" y="4158311"/>
              <a:ext cx="1808703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!!Rectangle 40">
              <a:extLst>
                <a:ext uri="{FF2B5EF4-FFF2-40B4-BE49-F238E27FC236}">
                  <a16:creationId xmlns:a16="http://schemas.microsoft.com/office/drawing/2014/main" id="{423ADDF7-C103-4148-97F5-EC7376940855}"/>
                </a:ext>
              </a:extLst>
            </p:cNvPr>
            <p:cNvSpPr/>
            <p:nvPr/>
          </p:nvSpPr>
          <p:spPr>
            <a:xfrm>
              <a:off x="8015228" y="1602493"/>
              <a:ext cx="2694834" cy="732047"/>
            </a:xfrm>
            <a:prstGeom prst="rect">
              <a:avLst/>
            </a:prstGeom>
            <a:solidFill>
              <a:schemeClr val="accent1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200"/>
                </a:lnSpc>
              </a:pPr>
              <a:r>
                <a:rPr lang="en-GB" sz="2000" b="1" dirty="0">
                  <a:solidFill>
                    <a:schemeClr val="bg1"/>
                  </a:solidFill>
                </a:rPr>
                <a:t>QUALITY SYSTEM</a:t>
              </a:r>
            </a:p>
            <a:p>
              <a:pPr algn="ctr">
                <a:lnSpc>
                  <a:spcPts val="2200"/>
                </a:lnSpc>
              </a:pPr>
              <a:r>
                <a:rPr lang="en-GB" sz="2000" b="1" dirty="0">
                  <a:solidFill>
                    <a:schemeClr val="bg1"/>
                  </a:solidFill>
                </a:rPr>
                <a:t>CERTIFICATIONS</a:t>
              </a:r>
            </a:p>
          </p:txBody>
        </p: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E075E0FF-4F37-443C-B066-C78209CB7F75}"/>
                </a:ext>
              </a:extLst>
            </p:cNvPr>
            <p:cNvSpPr txBox="1"/>
            <p:nvPr/>
          </p:nvSpPr>
          <p:spPr>
            <a:xfrm>
              <a:off x="8020143" y="4287236"/>
              <a:ext cx="2682910" cy="1870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GB" sz="1600" dirty="0">
                  <a:solidFill>
                    <a:schemeClr val="tx2"/>
                  </a:solidFill>
                </a:rPr>
                <a:t>Ensure that </a:t>
              </a:r>
            </a:p>
            <a:p>
              <a:pPr algn="ctr">
                <a:lnSpc>
                  <a:spcPts val="2000"/>
                </a:lnSpc>
              </a:pPr>
              <a:r>
                <a:rPr lang="en-GB" sz="1600" b="1" dirty="0">
                  <a:solidFill>
                    <a:schemeClr val="tx2"/>
                  </a:solidFill>
                </a:rPr>
                <a:t>Alland &amp; Robert meet</a:t>
              </a:r>
            </a:p>
            <a:p>
              <a:pPr algn="ctr">
                <a:lnSpc>
                  <a:spcPts val="2000"/>
                </a:lnSpc>
              </a:pPr>
              <a:r>
                <a:rPr lang="en-GB" sz="1600" b="1" dirty="0">
                  <a:solidFill>
                    <a:schemeClr val="tx2"/>
                  </a:solidFill>
                </a:rPr>
                <a:t>the needs of customers and other stakeholders</a:t>
              </a:r>
              <a:r>
                <a:rPr lang="en-GB" sz="1600" dirty="0">
                  <a:solidFill>
                    <a:schemeClr val="tx2"/>
                  </a:solidFill>
                </a:rPr>
                <a:t> while meeting statutory and regulatory requirements</a:t>
              </a:r>
            </a:p>
            <a:p>
              <a:pPr algn="ctr">
                <a:lnSpc>
                  <a:spcPts val="2000"/>
                </a:lnSpc>
              </a:pPr>
              <a:endParaRPr lang="en-GB" sz="1600" dirty="0">
                <a:solidFill>
                  <a:schemeClr val="tx2"/>
                </a:solidFill>
              </a:endParaRPr>
            </a:p>
          </p:txBody>
        </p:sp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F0109C46-D877-4D73-A441-242F74397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3966" y="2334545"/>
              <a:ext cx="975264" cy="992914"/>
            </a:xfrm>
            <a:prstGeom prst="rect">
              <a:avLst/>
            </a:prstGeom>
          </p:spPr>
        </p:pic>
        <p:cxnSp>
          <p:nvCxnSpPr>
            <p:cNvPr id="49" name="Connecteur droit 48">
              <a:extLst>
                <a:ext uri="{FF2B5EF4-FFF2-40B4-BE49-F238E27FC236}">
                  <a16:creationId xmlns:a16="http://schemas.microsoft.com/office/drawing/2014/main" id="{6022DB90-CD86-49E0-A6F1-81BEC93D5BE7}"/>
                </a:ext>
              </a:extLst>
            </p:cNvPr>
            <p:cNvCxnSpPr>
              <a:cxnSpLocks/>
            </p:cNvCxnSpPr>
            <p:nvPr/>
          </p:nvCxnSpPr>
          <p:spPr>
            <a:xfrm>
              <a:off x="8457247" y="3546272"/>
              <a:ext cx="1808703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!!Rectangle 33">
            <a:extLst>
              <a:ext uri="{FF2B5EF4-FFF2-40B4-BE49-F238E27FC236}">
                <a16:creationId xmlns:a16="http://schemas.microsoft.com/office/drawing/2014/main" id="{137BAE74-1F8C-4E8F-9A42-23C33A1C0BF0}"/>
              </a:ext>
            </a:extLst>
          </p:cNvPr>
          <p:cNvSpPr/>
          <p:nvPr/>
        </p:nvSpPr>
        <p:spPr>
          <a:xfrm>
            <a:off x="610341" y="1196191"/>
            <a:ext cx="2700117" cy="596540"/>
          </a:xfrm>
          <a:prstGeom prst="rect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500"/>
              </a:lnSpc>
            </a:pPr>
            <a:r>
              <a:rPr lang="en-GB" sz="2000" b="1" dirty="0">
                <a:solidFill>
                  <a:schemeClr val="bg1"/>
                </a:solidFill>
              </a:rPr>
              <a:t>FOOD SAFETY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58" name="!!Image 57">
            <a:extLst>
              <a:ext uri="{FF2B5EF4-FFF2-40B4-BE49-F238E27FC236}">
                <a16:creationId xmlns:a16="http://schemas.microsoft.com/office/drawing/2014/main" id="{F02C440E-1559-4F6A-8B55-ECB8C143832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157"/>
          <a:stretch/>
        </p:blipFill>
        <p:spPr>
          <a:xfrm>
            <a:off x="9298787" y="1196190"/>
            <a:ext cx="2282872" cy="2228127"/>
          </a:xfrm>
          <a:prstGeom prst="rect">
            <a:avLst/>
          </a:prstGeom>
        </p:spPr>
      </p:pic>
      <p:pic>
        <p:nvPicPr>
          <p:cNvPr id="59" name="Image 58">
            <a:extLst>
              <a:ext uri="{FF2B5EF4-FFF2-40B4-BE49-F238E27FC236}">
                <a16:creationId xmlns:a16="http://schemas.microsoft.com/office/drawing/2014/main" id="{3387E0EA-0286-484C-84F1-B1537D29B5B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8787" y="3506017"/>
            <a:ext cx="2282872" cy="2155793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5F45AAD4-BEE7-4BDA-B716-C10514533AE1}"/>
              </a:ext>
            </a:extLst>
          </p:cNvPr>
          <p:cNvSpPr/>
          <p:nvPr/>
        </p:nvSpPr>
        <p:spPr>
          <a:xfrm>
            <a:off x="9150211" y="1039717"/>
            <a:ext cx="312946" cy="31294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7" name="!!Q">
            <a:extLst>
              <a:ext uri="{FF2B5EF4-FFF2-40B4-BE49-F238E27FC236}">
                <a16:creationId xmlns:a16="http://schemas.microsoft.com/office/drawing/2014/main" id="{74EC6DC8-5A53-431D-A371-4C1CFF29052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937670" y="1381999"/>
            <a:ext cx="3443123" cy="432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5293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decel="9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7" presetClass="path" presetSubtype="0" accel="11000" decel="89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1.25E-6 4.44444E-6 L 0.18672 4.44444E-6 L 0.18672 0.65115 L -1.25E-6 0.65115 L -1.25E-6 4.44444E-6 Z " pathEditMode="relative" rAng="0" ptsTypes="AAAAA">
                                      <p:cBhvr>
                                        <p:cTn id="28" dur="5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36" y="3254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4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0" grpId="1" animBg="1"/>
      <p:bldP spid="60" grpId="2" animBg="1"/>
    </p:bldLst>
  </p:timing>
</p:sld>
</file>

<file path=ppt/theme/theme1.xml><?xml version="1.0" encoding="utf-8"?>
<a:theme xmlns:a="http://schemas.openxmlformats.org/drawingml/2006/main" name="Thème Office">
  <a:themeElements>
    <a:clrScheme name="Alland&amp;Robert">
      <a:dk1>
        <a:sysClr val="windowText" lastClr="000000"/>
      </a:dk1>
      <a:lt1>
        <a:srgbClr val="FFFFFF"/>
      </a:lt1>
      <a:dk2>
        <a:srgbClr val="474442"/>
      </a:dk2>
      <a:lt2>
        <a:srgbClr val="EFE6DF"/>
      </a:lt2>
      <a:accent1>
        <a:srgbClr val="CE3538"/>
      </a:accent1>
      <a:accent2>
        <a:srgbClr val="FBF8F2"/>
      </a:accent2>
      <a:accent3>
        <a:srgbClr val="C6AE93"/>
      </a:accent3>
      <a:accent4>
        <a:srgbClr val="1A958C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1451</Words>
  <Application>Microsoft Office PowerPoint</Application>
  <PresentationFormat>Grand écran</PresentationFormat>
  <Paragraphs>579</Paragraphs>
  <Slides>34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39" baseType="lpstr">
      <vt:lpstr>Arial</vt:lpstr>
      <vt:lpstr>Arial Black</vt:lpstr>
      <vt:lpstr>Calibri</vt:lpstr>
      <vt:lpstr>D-DIN Condensed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Violaine FAUVARQUE</cp:lastModifiedBy>
  <cp:revision>3</cp:revision>
  <dcterms:created xsi:type="dcterms:W3CDTF">2021-07-12T12:39:03Z</dcterms:created>
  <dcterms:modified xsi:type="dcterms:W3CDTF">2026-03-04T10:05:42Z</dcterms:modified>
</cp:coreProperties>
</file>