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4" r:id="rId5"/>
    <p:sldId id="265" r:id="rId6"/>
    <p:sldId id="266" r:id="rId7"/>
    <p:sldId id="267" r:id="rId8"/>
    <p:sldId id="328" r:id="rId9"/>
    <p:sldId id="278" r:id="rId10"/>
    <p:sldId id="279" r:id="rId11"/>
    <p:sldId id="287" r:id="rId12"/>
    <p:sldId id="297" r:id="rId13"/>
    <p:sldId id="319" r:id="rId14"/>
    <p:sldId id="298" r:id="rId15"/>
    <p:sldId id="288" r:id="rId16"/>
    <p:sldId id="329" r:id="rId17"/>
    <p:sldId id="258" r:id="rId18"/>
    <p:sldId id="263" r:id="rId19"/>
    <p:sldId id="330" r:id="rId20"/>
    <p:sldId id="261" r:id="rId21"/>
    <p:sldId id="321" r:id="rId22"/>
    <p:sldId id="322" r:id="rId23"/>
    <p:sldId id="327" r:id="rId24"/>
    <p:sldId id="331" r:id="rId25"/>
    <p:sldId id="262" r:id="rId26"/>
    <p:sldId id="323" r:id="rId27"/>
    <p:sldId id="325" r:id="rId28"/>
    <p:sldId id="275" r:id="rId29"/>
    <p:sldId id="326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DA580C2-CB81-4EF2-AA56-764C1FB89899}">
          <p14:sldIdLst>
            <p14:sldId id="256"/>
            <p14:sldId id="257"/>
            <p14:sldId id="259"/>
            <p14:sldId id="264"/>
            <p14:sldId id="265"/>
            <p14:sldId id="266"/>
            <p14:sldId id="267"/>
            <p14:sldId id="328"/>
            <p14:sldId id="278"/>
            <p14:sldId id="279"/>
            <p14:sldId id="287"/>
            <p14:sldId id="297"/>
            <p14:sldId id="319"/>
            <p14:sldId id="298"/>
            <p14:sldId id="288"/>
            <p14:sldId id="329"/>
            <p14:sldId id="258"/>
            <p14:sldId id="263"/>
            <p14:sldId id="330"/>
            <p14:sldId id="261"/>
            <p14:sldId id="321"/>
            <p14:sldId id="322"/>
            <p14:sldId id="327"/>
            <p14:sldId id="331"/>
            <p14:sldId id="262"/>
            <p14:sldId id="323"/>
            <p14:sldId id="325"/>
            <p14:sldId id="275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51"/>
    <a:srgbClr val="DC4928"/>
    <a:srgbClr val="FEF3E8"/>
    <a:srgbClr val="64847E"/>
    <a:srgbClr val="37545A"/>
    <a:srgbClr val="7BADB5"/>
    <a:srgbClr val="EAF6FB"/>
    <a:srgbClr val="751D1F"/>
    <a:srgbClr val="C94121"/>
    <a:srgbClr val="1C4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BF87B8-417B-4740-A574-C8CCED726D1F}" v="8" dt="2023-10-27T15:01:58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olaine FAUVARQUE" userId="e74a702c-90a9-4e47-acc7-fe3f8b443da1" providerId="ADAL" clId="{AEBF87B8-417B-4740-A574-C8CCED726D1F}"/>
    <pc:docChg chg="custSel modSld">
      <pc:chgData name="Violaine FAUVARQUE" userId="e74a702c-90a9-4e47-acc7-fe3f8b443da1" providerId="ADAL" clId="{AEBF87B8-417B-4740-A574-C8CCED726D1F}" dt="2023-10-27T15:02:11.299" v="69" actId="1076"/>
      <pc:docMkLst>
        <pc:docMk/>
      </pc:docMkLst>
      <pc:sldChg chg="addSp delSp modSp mod">
        <pc:chgData name="Violaine FAUVARQUE" userId="e74a702c-90a9-4e47-acc7-fe3f8b443da1" providerId="ADAL" clId="{AEBF87B8-417B-4740-A574-C8CCED726D1F}" dt="2023-10-27T15:02:11.299" v="69" actId="1076"/>
        <pc:sldMkLst>
          <pc:docMk/>
          <pc:sldMk cId="4048438572" sldId="262"/>
        </pc:sldMkLst>
        <pc:grpChg chg="mod">
          <ac:chgData name="Violaine FAUVARQUE" userId="e74a702c-90a9-4e47-acc7-fe3f8b443da1" providerId="ADAL" clId="{AEBF87B8-417B-4740-A574-C8CCED726D1F}" dt="2023-10-27T15:01:00.215" v="61" actId="1076"/>
          <ac:grpSpMkLst>
            <pc:docMk/>
            <pc:sldMk cId="4048438572" sldId="262"/>
            <ac:grpSpMk id="25" creationId="{A19836AC-41D4-4B1E-B1BC-B2643BD815D9}"/>
          </ac:grpSpMkLst>
        </pc:grpChg>
        <pc:picChg chg="add del mod">
          <ac:chgData name="Violaine FAUVARQUE" userId="e74a702c-90a9-4e47-acc7-fe3f8b443da1" providerId="ADAL" clId="{AEBF87B8-417B-4740-A574-C8CCED726D1F}" dt="2023-10-27T15:01:22.161" v="64" actId="478"/>
          <ac:picMkLst>
            <pc:docMk/>
            <pc:sldMk cId="4048438572" sldId="262"/>
            <ac:picMk id="5" creationId="{E34BD956-576C-864E-93E6-B38A3C84B893}"/>
          </ac:picMkLst>
        </pc:picChg>
        <pc:picChg chg="add mod">
          <ac:chgData name="Violaine FAUVARQUE" userId="e74a702c-90a9-4e47-acc7-fe3f8b443da1" providerId="ADAL" clId="{AEBF87B8-417B-4740-A574-C8CCED726D1F}" dt="2023-10-27T15:02:11.299" v="69" actId="1076"/>
          <ac:picMkLst>
            <pc:docMk/>
            <pc:sldMk cId="4048438572" sldId="262"/>
            <ac:picMk id="7" creationId="{DC7C9296-84CD-B43E-E1A1-A1B653C85528}"/>
          </ac:picMkLst>
        </pc:picChg>
      </pc:sldChg>
      <pc:sldChg chg="modSp mod">
        <pc:chgData name="Violaine FAUVARQUE" userId="e74a702c-90a9-4e47-acc7-fe3f8b443da1" providerId="ADAL" clId="{AEBF87B8-417B-4740-A574-C8CCED726D1F}" dt="2023-10-27T14:58:05.289" v="5" actId="20577"/>
        <pc:sldMkLst>
          <pc:docMk/>
          <pc:sldMk cId="732617923" sldId="264"/>
        </pc:sldMkLst>
        <pc:spChg chg="mod">
          <ac:chgData name="Violaine FAUVARQUE" userId="e74a702c-90a9-4e47-acc7-fe3f8b443da1" providerId="ADAL" clId="{AEBF87B8-417B-4740-A574-C8CCED726D1F}" dt="2023-10-27T14:58:05.289" v="5" actId="20577"/>
          <ac:spMkLst>
            <pc:docMk/>
            <pc:sldMk cId="732617923" sldId="264"/>
            <ac:spMk id="27" creationId="{5DBB8139-987C-4B84-AC4B-B8D4B33695E0}"/>
          </ac:spMkLst>
        </pc:spChg>
        <pc:spChg chg="mod">
          <ac:chgData name="Violaine FAUVARQUE" userId="e74a702c-90a9-4e47-acc7-fe3f8b443da1" providerId="ADAL" clId="{AEBF87B8-417B-4740-A574-C8CCED726D1F}" dt="2023-10-27T14:58:02.958" v="3" actId="20577"/>
          <ac:spMkLst>
            <pc:docMk/>
            <pc:sldMk cId="732617923" sldId="264"/>
            <ac:spMk id="30" creationId="{A31A3719-07DD-4032-88E6-7E9259725924}"/>
          </ac:spMkLst>
        </pc:spChg>
      </pc:sldChg>
      <pc:sldChg chg="modSp mod">
        <pc:chgData name="Violaine FAUVARQUE" userId="e74a702c-90a9-4e47-acc7-fe3f8b443da1" providerId="ADAL" clId="{AEBF87B8-417B-4740-A574-C8CCED726D1F}" dt="2023-10-27T14:57:54.152" v="1" actId="20577"/>
        <pc:sldMkLst>
          <pc:docMk/>
          <pc:sldMk cId="2222687452" sldId="265"/>
        </pc:sldMkLst>
        <pc:spChg chg="mod">
          <ac:chgData name="Violaine FAUVARQUE" userId="e74a702c-90a9-4e47-acc7-fe3f8b443da1" providerId="ADAL" clId="{AEBF87B8-417B-4740-A574-C8CCED726D1F}" dt="2023-10-27T14:57:54.152" v="1" actId="20577"/>
          <ac:spMkLst>
            <pc:docMk/>
            <pc:sldMk cId="2222687452" sldId="265"/>
            <ac:spMk id="30" creationId="{A31A3719-07DD-4032-88E6-7E9259725924}"/>
          </ac:spMkLst>
        </pc:spChg>
      </pc:sldChg>
      <pc:sldChg chg="modSp">
        <pc:chgData name="Violaine FAUVARQUE" userId="e74a702c-90a9-4e47-acc7-fe3f8b443da1" providerId="ADAL" clId="{AEBF87B8-417B-4740-A574-C8CCED726D1F}" dt="2023-10-27T14:58:24.292" v="9" actId="20577"/>
        <pc:sldMkLst>
          <pc:docMk/>
          <pc:sldMk cId="3269664644" sldId="266"/>
        </pc:sldMkLst>
        <pc:spChg chg="mod">
          <ac:chgData name="Violaine FAUVARQUE" userId="e74a702c-90a9-4e47-acc7-fe3f8b443da1" providerId="ADAL" clId="{AEBF87B8-417B-4740-A574-C8CCED726D1F}" dt="2023-10-27T14:58:24.292" v="9" actId="20577"/>
          <ac:spMkLst>
            <pc:docMk/>
            <pc:sldMk cId="3269664644" sldId="266"/>
            <ac:spMk id="12" creationId="{4E883C70-27D6-41AB-BABA-339679F5D68E}"/>
          </ac:spMkLst>
        </pc:spChg>
        <pc:spChg chg="mod">
          <ac:chgData name="Violaine FAUVARQUE" userId="e74a702c-90a9-4e47-acc7-fe3f8b443da1" providerId="ADAL" clId="{AEBF87B8-417B-4740-A574-C8CCED726D1F}" dt="2023-10-27T14:58:20.451" v="7" actId="20577"/>
          <ac:spMkLst>
            <pc:docMk/>
            <pc:sldMk cId="3269664644" sldId="266"/>
            <ac:spMk id="28" creationId="{4FCD439B-FBB2-418B-AD30-CF906226B4EE}"/>
          </ac:spMkLst>
        </pc:spChg>
      </pc:sldChg>
      <pc:sldChg chg="modSp mod">
        <pc:chgData name="Violaine FAUVARQUE" userId="e74a702c-90a9-4e47-acc7-fe3f8b443da1" providerId="ADAL" clId="{AEBF87B8-417B-4740-A574-C8CCED726D1F}" dt="2023-10-27T15:00:39.115" v="60" actId="313"/>
        <pc:sldMkLst>
          <pc:docMk/>
          <pc:sldMk cId="186221248" sldId="323"/>
        </pc:sldMkLst>
        <pc:spChg chg="mod">
          <ac:chgData name="Violaine FAUVARQUE" userId="e74a702c-90a9-4e47-acc7-fe3f8b443da1" providerId="ADAL" clId="{AEBF87B8-417B-4740-A574-C8CCED726D1F}" dt="2023-10-27T15:00:39.115" v="60" actId="313"/>
          <ac:spMkLst>
            <pc:docMk/>
            <pc:sldMk cId="186221248" sldId="323"/>
            <ac:spMk id="22" creationId="{5A699B34-D0C9-4108-A600-B0BE45FE5F72}"/>
          </ac:spMkLst>
        </pc:spChg>
        <pc:spChg chg="mod">
          <ac:chgData name="Violaine FAUVARQUE" userId="e74a702c-90a9-4e47-acc7-fe3f8b443da1" providerId="ADAL" clId="{AEBF87B8-417B-4740-A574-C8CCED726D1F}" dt="2023-10-27T14:59:52.319" v="17" actId="1076"/>
          <ac:spMkLst>
            <pc:docMk/>
            <pc:sldMk cId="186221248" sldId="323"/>
            <ac:spMk id="24" creationId="{2F9CC114-178B-4EAA-8B6E-035643773FBC}"/>
          </ac:spMkLst>
        </pc:spChg>
        <pc:spChg chg="mod">
          <ac:chgData name="Violaine FAUVARQUE" userId="e74a702c-90a9-4e47-acc7-fe3f8b443da1" providerId="ADAL" clId="{AEBF87B8-417B-4740-A574-C8CCED726D1F}" dt="2023-10-27T15:00:05.469" v="23" actId="1076"/>
          <ac:spMkLst>
            <pc:docMk/>
            <pc:sldMk cId="186221248" sldId="323"/>
            <ac:spMk id="26" creationId="{921733CA-8003-46FF-9E81-8945A386AC9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A6-44D3-ABBF-072951BD258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CA6-44D3-ABBF-072951BD258D}"/>
              </c:ext>
            </c:extLst>
          </c:dPt>
          <c:dPt>
            <c:idx val="2"/>
            <c:invertIfNegative val="0"/>
            <c:bubble3D val="0"/>
            <c:spPr>
              <a:solidFill>
                <a:srgbClr val="00A6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A6-44D3-ABBF-072951BD258D}"/>
              </c:ext>
            </c:extLst>
          </c:dPt>
          <c:cat>
            <c:strRef>
              <c:f>Feuil1!$A$2:$A$4</c:f>
              <c:strCache>
                <c:ptCount val="3"/>
                <c:pt idx="0">
                  <c:v>Spraydried gum acacia</c:v>
                </c:pt>
                <c:pt idx="1">
                  <c:v>Instant soluble gum acacia</c:v>
                </c:pt>
                <c:pt idx="2">
                  <c:v>Granulated gum acacia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16</c:v>
                </c:pt>
                <c:pt idx="1">
                  <c:v>66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A6-44D3-ABBF-072951BD258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Feuil1!$A$2:$A$4</c:f>
              <c:strCache>
                <c:ptCount val="3"/>
                <c:pt idx="0">
                  <c:v>Spraydried gum acacia</c:v>
                </c:pt>
                <c:pt idx="1">
                  <c:v>Instant soluble gum acacia</c:v>
                </c:pt>
                <c:pt idx="2">
                  <c:v>Granulated gum acacia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BCA6-44D3-ABBF-072951BD258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Feuil1!$A$2:$A$4</c:f>
              <c:strCache>
                <c:ptCount val="3"/>
                <c:pt idx="0">
                  <c:v>Spraydried gum acacia</c:v>
                </c:pt>
                <c:pt idx="1">
                  <c:v>Instant soluble gum acacia</c:v>
                </c:pt>
                <c:pt idx="2">
                  <c:v>Granulated gum acacia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BCA6-44D3-ABBF-072951BD2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1"/>
        <c:axId val="1951300144"/>
        <c:axId val="212149728"/>
      </c:barChart>
      <c:catAx>
        <c:axId val="1951300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149728"/>
        <c:crosses val="autoZero"/>
        <c:auto val="1"/>
        <c:lblAlgn val="ctr"/>
        <c:lblOffset val="100"/>
        <c:noMultiLvlLbl val="0"/>
      </c:catAx>
      <c:valAx>
        <c:axId val="212149728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5130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94A10-56EB-4685-BE83-7C631D9CC7EE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08C32-84A3-4BE5-B98C-1B49B425D0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15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4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0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4F82A7-3946-4FA7-842C-A02B86940B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6EB978-7643-44A8-AA39-184AC8B3EA1A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FED46A4-5846-4D54-89BF-B7577AAF73FC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9D5D2BDE-FCE5-43A9-B1AF-888AB4D9FB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51E3F4B-B343-4FF5-873A-4DC98C7D5524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9" name="Connecteur droit 8">
                  <a:extLst>
                    <a:ext uri="{FF2B5EF4-FFF2-40B4-BE49-F238E27FC236}">
                      <a16:creationId xmlns:a16="http://schemas.microsoft.com/office/drawing/2014/main" id="{578BF8AB-74F0-48F5-92C6-646407CD0481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430B8E78-E82E-43B2-BB35-4B0D0FDDD44D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4DE4AA61-D0B1-4CF9-A517-7F82236FA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44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ical excell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chemeClr val="tx2"/>
                  </a:solidFill>
                </a:rPr>
                <a:t>Technological </a:t>
              </a:r>
              <a:r>
                <a:rPr lang="en-GB" sz="1200" b="1" dirty="0">
                  <a:solidFill>
                    <a:schemeClr val="tx2"/>
                  </a:solidFill>
                </a:rPr>
                <a:t>excellence</a:t>
              </a:r>
              <a:r>
                <a:rPr lang="en-GB" sz="1200" b="0" dirty="0">
                  <a:solidFill>
                    <a:schemeClr val="tx2"/>
                  </a:solidFill>
                </a:rPr>
                <a:t> 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carbon range Fond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rgbClr val="FEF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Low carbon </a:t>
              </a:r>
              <a:r>
                <a:rPr lang="en-GB" sz="1200" b="0" dirty="0">
                  <a:solidFill>
                    <a:schemeClr val="tx2"/>
                  </a:solidFill>
                </a:rPr>
                <a:t>range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776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carbon 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Low carbon </a:t>
              </a:r>
              <a:r>
                <a:rPr lang="en-GB" sz="1200" b="0" dirty="0">
                  <a:solidFill>
                    <a:schemeClr val="tx2"/>
                  </a:solidFill>
                </a:rPr>
                <a:t>range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01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w carbon 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93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_FULL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827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G_FULL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326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G_FULL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2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4F82A7-3946-4FA7-842C-A02B86940B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2AF7E3-2A0E-4456-AD7E-C90A489645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422" y="181628"/>
            <a:ext cx="1084985" cy="985020"/>
          </a:xfrm>
          <a:prstGeom prst="rect">
            <a:avLst/>
          </a:prstGeom>
        </p:spPr>
      </p:pic>
      <p:sp>
        <p:nvSpPr>
          <p:cNvPr id="3" name="Graphique 1">
            <a:extLst>
              <a:ext uri="{FF2B5EF4-FFF2-40B4-BE49-F238E27FC236}">
                <a16:creationId xmlns:a16="http://schemas.microsoft.com/office/drawing/2014/main" id="{F3277BEF-679E-45BB-9229-F941CE62D386}"/>
              </a:ext>
            </a:extLst>
          </p:cNvPr>
          <p:cNvSpPr/>
          <p:nvPr/>
        </p:nvSpPr>
        <p:spPr>
          <a:xfrm>
            <a:off x="125442" y="204150"/>
            <a:ext cx="11882621" cy="6475601"/>
          </a:xfrm>
          <a:custGeom>
            <a:avLst/>
            <a:gdLst>
              <a:gd name="connsiteX0" fmla="*/ 1043724 w 11882620"/>
              <a:gd name="connsiteY0" fmla="*/ 17887 h 6475600"/>
              <a:gd name="connsiteX1" fmla="*/ 4402595 w 11882620"/>
              <a:gd name="connsiteY1" fmla="*/ 60630 h 6475600"/>
              <a:gd name="connsiteX2" fmla="*/ 7761359 w 11882620"/>
              <a:gd name="connsiteY2" fmla="*/ 17887 h 6475600"/>
              <a:gd name="connsiteX3" fmla="*/ 11120229 w 11882620"/>
              <a:gd name="connsiteY3" fmla="*/ 60630 h 6475600"/>
              <a:gd name="connsiteX4" fmla="*/ 11495622 w 11882620"/>
              <a:gd name="connsiteY4" fmla="*/ 119295 h 6475600"/>
              <a:gd name="connsiteX5" fmla="*/ 11733809 w 11882620"/>
              <a:gd name="connsiteY5" fmla="*/ 415505 h 6475600"/>
              <a:gd name="connsiteX6" fmla="*/ 11871656 w 11882620"/>
              <a:gd name="connsiteY6" fmla="*/ 769633 h 6475600"/>
              <a:gd name="connsiteX7" fmla="*/ 11828913 w 11882620"/>
              <a:gd name="connsiteY7" fmla="*/ 2417492 h 6475600"/>
              <a:gd name="connsiteX8" fmla="*/ 11871656 w 11882620"/>
              <a:gd name="connsiteY8" fmla="*/ 4065564 h 6475600"/>
              <a:gd name="connsiteX9" fmla="*/ 11828913 w 11882620"/>
              <a:gd name="connsiteY9" fmla="*/ 5713530 h 6475600"/>
              <a:gd name="connsiteX10" fmla="*/ 11770248 w 11882620"/>
              <a:gd name="connsiteY10" fmla="*/ 6088922 h 6475600"/>
              <a:gd name="connsiteX11" fmla="*/ 11473929 w 11882620"/>
              <a:gd name="connsiteY11" fmla="*/ 6327109 h 6475600"/>
              <a:gd name="connsiteX12" fmla="*/ 11119908 w 11882620"/>
              <a:gd name="connsiteY12" fmla="*/ 6465064 h 6475600"/>
              <a:gd name="connsiteX13" fmla="*/ 7669568 w 11882620"/>
              <a:gd name="connsiteY13" fmla="*/ 6422320 h 6475600"/>
              <a:gd name="connsiteX14" fmla="*/ 4219227 w 11882620"/>
              <a:gd name="connsiteY14" fmla="*/ 6465064 h 6475600"/>
              <a:gd name="connsiteX15" fmla="*/ 768885 w 11882620"/>
              <a:gd name="connsiteY15" fmla="*/ 6422320 h 6475600"/>
              <a:gd name="connsiteX16" fmla="*/ 393493 w 11882620"/>
              <a:gd name="connsiteY16" fmla="*/ 6363654 h 6475600"/>
              <a:gd name="connsiteX17" fmla="*/ 155413 w 11882620"/>
              <a:gd name="connsiteY17" fmla="*/ 6067444 h 6475600"/>
              <a:gd name="connsiteX18" fmla="*/ 17887 w 11882620"/>
              <a:gd name="connsiteY18" fmla="*/ 5713316 h 6475600"/>
              <a:gd name="connsiteX19" fmla="*/ 60630 w 11882620"/>
              <a:gd name="connsiteY19" fmla="*/ 4065457 h 6475600"/>
              <a:gd name="connsiteX20" fmla="*/ 17887 w 11882620"/>
              <a:gd name="connsiteY20" fmla="*/ 2417385 h 6475600"/>
              <a:gd name="connsiteX21" fmla="*/ 60630 w 11882620"/>
              <a:gd name="connsiteY21" fmla="*/ 769419 h 647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882620" h="6475600">
                <a:moveTo>
                  <a:pt x="1043724" y="17887"/>
                </a:moveTo>
                <a:cubicBezTo>
                  <a:pt x="2723106" y="17887"/>
                  <a:pt x="2723106" y="60630"/>
                  <a:pt x="4402595" y="60630"/>
                </a:cubicBezTo>
                <a:cubicBezTo>
                  <a:pt x="6082084" y="60630"/>
                  <a:pt x="6081977" y="17887"/>
                  <a:pt x="7761359" y="17887"/>
                </a:cubicBezTo>
                <a:cubicBezTo>
                  <a:pt x="9440741" y="17887"/>
                  <a:pt x="9440848" y="60630"/>
                  <a:pt x="11120229" y="60630"/>
                </a:cubicBezTo>
                <a:cubicBezTo>
                  <a:pt x="11252841" y="60630"/>
                  <a:pt x="11388123" y="56889"/>
                  <a:pt x="11495622" y="119295"/>
                </a:cubicBezTo>
                <a:cubicBezTo>
                  <a:pt x="11606220" y="183410"/>
                  <a:pt x="11669587" y="305014"/>
                  <a:pt x="11733809" y="415505"/>
                </a:cubicBezTo>
                <a:cubicBezTo>
                  <a:pt x="11796214" y="523004"/>
                  <a:pt x="11871656" y="637022"/>
                  <a:pt x="11871656" y="769633"/>
                </a:cubicBezTo>
                <a:cubicBezTo>
                  <a:pt x="11871656" y="1593616"/>
                  <a:pt x="11828913" y="1593616"/>
                  <a:pt x="11828913" y="2417492"/>
                </a:cubicBezTo>
                <a:cubicBezTo>
                  <a:pt x="11828913" y="3241368"/>
                  <a:pt x="11871656" y="3241582"/>
                  <a:pt x="11871656" y="4065564"/>
                </a:cubicBezTo>
                <a:cubicBezTo>
                  <a:pt x="11871656" y="4889547"/>
                  <a:pt x="11828913" y="4889547"/>
                  <a:pt x="11828913" y="5713530"/>
                </a:cubicBezTo>
                <a:cubicBezTo>
                  <a:pt x="11828913" y="5846141"/>
                  <a:pt x="11832653" y="5981531"/>
                  <a:pt x="11770248" y="6088922"/>
                </a:cubicBezTo>
                <a:cubicBezTo>
                  <a:pt x="11706133" y="6199520"/>
                  <a:pt x="11584528" y="6262888"/>
                  <a:pt x="11473929" y="6327109"/>
                </a:cubicBezTo>
                <a:cubicBezTo>
                  <a:pt x="11367071" y="6389514"/>
                  <a:pt x="11252520" y="6465064"/>
                  <a:pt x="11119908" y="6465064"/>
                </a:cubicBezTo>
                <a:cubicBezTo>
                  <a:pt x="9394792" y="6465064"/>
                  <a:pt x="9394792" y="6422320"/>
                  <a:pt x="7669568" y="6422320"/>
                </a:cubicBezTo>
                <a:cubicBezTo>
                  <a:pt x="5944344" y="6422320"/>
                  <a:pt x="5944451" y="6465064"/>
                  <a:pt x="4219227" y="6465064"/>
                </a:cubicBezTo>
                <a:cubicBezTo>
                  <a:pt x="2494003" y="6465064"/>
                  <a:pt x="2494110" y="6422320"/>
                  <a:pt x="768885" y="6422320"/>
                </a:cubicBezTo>
                <a:cubicBezTo>
                  <a:pt x="636381" y="6422320"/>
                  <a:pt x="500992" y="6426060"/>
                  <a:pt x="393493" y="6363654"/>
                </a:cubicBezTo>
                <a:cubicBezTo>
                  <a:pt x="283001" y="6299539"/>
                  <a:pt x="219635" y="6177936"/>
                  <a:pt x="155413" y="6067444"/>
                </a:cubicBezTo>
                <a:cubicBezTo>
                  <a:pt x="93222" y="5959945"/>
                  <a:pt x="17887" y="5845927"/>
                  <a:pt x="17887" y="5713316"/>
                </a:cubicBezTo>
                <a:cubicBezTo>
                  <a:pt x="17887" y="4889333"/>
                  <a:pt x="60630" y="4889333"/>
                  <a:pt x="60630" y="4065457"/>
                </a:cubicBezTo>
                <a:cubicBezTo>
                  <a:pt x="60630" y="3241582"/>
                  <a:pt x="17887" y="3241368"/>
                  <a:pt x="17887" y="2417385"/>
                </a:cubicBezTo>
                <a:cubicBezTo>
                  <a:pt x="17887" y="1593402"/>
                  <a:pt x="60630" y="1593402"/>
                  <a:pt x="60630" y="769419"/>
                </a:cubicBezTo>
              </a:path>
            </a:pathLst>
          </a:custGeom>
          <a:noFill/>
          <a:ln w="21258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B2A3C95F-DDFE-45E4-B886-D5D095D51D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A1A8E5-FBB5-4DBB-A846-1A56426BF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7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eige +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4F82A7-3946-4FA7-842C-A02B86940B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1FB27DA-2A15-4494-95EE-F45FF91E0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B47EF3-D8DB-48B3-9828-FAC362379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ACC89A7-FDEA-4E7F-999E-E4944B1EAA21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18A0F9D-86FD-483F-B612-049C17FCE8EF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18" name="Graphique 17">
                <a:extLst>
                  <a:ext uri="{FF2B5EF4-FFF2-40B4-BE49-F238E27FC236}">
                    <a16:creationId xmlns:a16="http://schemas.microsoft.com/office/drawing/2014/main" id="{D48128C2-08E7-442E-8EC1-C05A458597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E977F4BC-B54B-4DFC-8365-CCCD87F5B28D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E24E0DBE-D4E2-4B2F-9F50-8B81C964C3F6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F4108A60-32B2-4A37-8B92-8656EE85987C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9B009B7D-22C3-4F3D-9C2A-584740AB59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20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About A&amp;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que 14">
            <a:extLst>
              <a:ext uri="{FF2B5EF4-FFF2-40B4-BE49-F238E27FC236}">
                <a16:creationId xmlns:a16="http://schemas.microsoft.com/office/drawing/2014/main" id="{5984034A-C85D-409B-9798-78AA2C2DC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271F35-FD46-4156-BEEB-2DA503F4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E52DCF0-3070-412E-888A-A5D75E1C3F6C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1EFAF31-C143-4F3F-9C0A-5DA381899BE0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tx2"/>
                  </a:solidFill>
                </a:rPr>
                <a:t>About </a:t>
              </a:r>
              <a:r>
                <a:rPr lang="en-GB" sz="1200" b="1" dirty="0">
                  <a:solidFill>
                    <a:schemeClr val="tx2"/>
                  </a:solidFill>
                </a:rPr>
                <a:t>Alland &amp; Robert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0A2471B-118F-428B-854A-7D0368FBFF55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67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_2_ACACIA gum Fond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rgbClr val="FEF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D9FFD5E-A0BE-4DB8-A830-EDB1FAE8278F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E179B52-9ECB-48AB-A118-34B23628A7B8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Acacia</a:t>
              </a:r>
              <a:r>
                <a:rPr lang="en-GB" sz="1200" dirty="0">
                  <a:solidFill>
                    <a:schemeClr val="tx2"/>
                  </a:solidFill>
                </a:rPr>
                <a:t> gum 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7D51F9C-585B-4EF7-8804-7D3177F7649E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6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_ACACIA g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4D9FFD5E-A0BE-4DB8-A830-EDB1FAE8278F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E179B52-9ECB-48AB-A118-34B23628A7B8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Acacia</a:t>
              </a:r>
              <a:r>
                <a:rPr lang="en-GB" sz="1200" dirty="0">
                  <a:solidFill>
                    <a:schemeClr val="tx2"/>
                  </a:solidFill>
                </a:rPr>
                <a:t> gum 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7D51F9C-585B-4EF7-8804-7D3177F7649E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 Beyo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rgbClr val="FEF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chemeClr val="tx2"/>
                  </a:solidFill>
                </a:rPr>
                <a:t>Introducing</a:t>
              </a:r>
              <a:r>
                <a:rPr lang="en-GB" sz="1200" b="1" dirty="0">
                  <a:solidFill>
                    <a:schemeClr val="tx2"/>
                  </a:solidFill>
                </a:rPr>
                <a:t> Beyond Acacia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74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ro Beyo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chemeClr val="tx2"/>
                  </a:solidFill>
                </a:rPr>
                <a:t>Introducing</a:t>
              </a:r>
              <a:r>
                <a:rPr lang="en-GB" sz="1200" b="1" dirty="0">
                  <a:solidFill>
                    <a:schemeClr val="tx2"/>
                  </a:solidFill>
                </a:rPr>
                <a:t> Beyond Acacia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81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ical excellence Fond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rgbClr val="FEF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chemeClr val="tx2"/>
                  </a:solidFill>
                </a:rPr>
                <a:t>Technological </a:t>
              </a:r>
              <a:r>
                <a:rPr lang="en-GB" sz="1200" b="1" dirty="0">
                  <a:solidFill>
                    <a:schemeClr val="tx2"/>
                  </a:solidFill>
                </a:rPr>
                <a:t>excellence</a:t>
              </a:r>
              <a:r>
                <a:rPr lang="en-GB" sz="1200" b="0" dirty="0">
                  <a:solidFill>
                    <a:schemeClr val="tx2"/>
                  </a:solidFill>
                </a:rPr>
                <a:t> </a:t>
              </a:r>
              <a:endParaRPr lang="fr-FR" sz="1200" b="1" cap="all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02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1094EFE-ED21-4120-9235-702CC2568C0D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D6BC8442-665C-4810-8D16-7D1B6E818733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5" name="Graphique 4">
                <a:extLst>
                  <a:ext uri="{FF2B5EF4-FFF2-40B4-BE49-F238E27FC236}">
                    <a16:creationId xmlns:a16="http://schemas.microsoft.com/office/drawing/2014/main" id="{F0824C09-0ED3-4569-975E-2DEFED2EE0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A8AD9313-005B-43B2-81C0-3D0095E04F79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7" name="Connecteur droit 6">
                  <a:extLst>
                    <a:ext uri="{FF2B5EF4-FFF2-40B4-BE49-F238E27FC236}">
                      <a16:creationId xmlns:a16="http://schemas.microsoft.com/office/drawing/2014/main" id="{E59043B2-AB60-4DEF-8D20-2CE20E8142C1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4EA8C1CD-173E-4A6E-9955-BA7AE9A5199A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FF6F58D4-3C30-45D2-80DE-2893A5B87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19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  <p:sldLayoutId id="2147483668" r:id="rId3"/>
    <p:sldLayoutId id="2147483666" r:id="rId4"/>
    <p:sldLayoutId id="2147483662" r:id="rId5"/>
    <p:sldLayoutId id="2147483671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18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1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.pn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25.svg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24.png"/><Relationship Id="rId9" Type="http://schemas.openxmlformats.org/officeDocument/2006/relationships/image" Target="../media/image73.svg"/><Relationship Id="rId1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3" Type="http://schemas.openxmlformats.org/officeDocument/2006/relationships/image" Target="../media/image79.jpe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21.svg"/><Relationship Id="rId5" Type="http://schemas.openxmlformats.org/officeDocument/2006/relationships/image" Target="../media/image81.svg"/><Relationship Id="rId1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1.svg"/><Relationship Id="rId7" Type="http://schemas.microsoft.com/office/2007/relationships/hdphoto" Target="../media/hdphoto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11" Type="http://schemas.openxmlformats.org/officeDocument/2006/relationships/image" Target="../media/image78.svg"/><Relationship Id="rId5" Type="http://schemas.openxmlformats.org/officeDocument/2006/relationships/image" Target="../media/image93.svg"/><Relationship Id="rId10" Type="http://schemas.openxmlformats.org/officeDocument/2006/relationships/image" Target="../media/image77.png"/><Relationship Id="rId4" Type="http://schemas.openxmlformats.org/officeDocument/2006/relationships/image" Target="../media/image92.png"/><Relationship Id="rId9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6.png"/><Relationship Id="rId3" Type="http://schemas.openxmlformats.org/officeDocument/2006/relationships/image" Target="../media/image95.pn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jpe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7.svg"/><Relationship Id="rId4" Type="http://schemas.openxmlformats.org/officeDocument/2006/relationships/image" Target="../media/image96.sv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7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svg"/><Relationship Id="rId11" Type="http://schemas.openxmlformats.org/officeDocument/2006/relationships/image" Target="../media/image16.png"/><Relationship Id="rId5" Type="http://schemas.openxmlformats.org/officeDocument/2006/relationships/image" Target="../media/image113.png"/><Relationship Id="rId10" Type="http://schemas.openxmlformats.org/officeDocument/2006/relationships/image" Target="../media/image40.svg"/><Relationship Id="rId4" Type="http://schemas.openxmlformats.org/officeDocument/2006/relationships/image" Target="../media/image112.sv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127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png"/><Relationship Id="rId11" Type="http://schemas.openxmlformats.org/officeDocument/2006/relationships/image" Target="../media/image17.svg"/><Relationship Id="rId5" Type="http://schemas.openxmlformats.org/officeDocument/2006/relationships/image" Target="../media/image122.svg"/><Relationship Id="rId10" Type="http://schemas.openxmlformats.org/officeDocument/2006/relationships/image" Target="../media/image16.png"/><Relationship Id="rId4" Type="http://schemas.openxmlformats.org/officeDocument/2006/relationships/image" Target="../media/image121.png"/><Relationship Id="rId9" Type="http://schemas.openxmlformats.org/officeDocument/2006/relationships/image" Target="../media/image1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67.sv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139.svg"/><Relationship Id="rId2" Type="http://schemas.openxmlformats.org/officeDocument/2006/relationships/image" Target="../media/image66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5" Type="http://schemas.openxmlformats.org/officeDocument/2006/relationships/image" Target="../media/image17.svg"/><Relationship Id="rId15" Type="http://schemas.openxmlformats.org/officeDocument/2006/relationships/image" Target="../media/image137.png"/><Relationship Id="rId10" Type="http://schemas.openxmlformats.org/officeDocument/2006/relationships/image" Target="../media/image132.svg"/><Relationship Id="rId19" Type="http://schemas.openxmlformats.org/officeDocument/2006/relationships/image" Target="../media/image141.svg"/><Relationship Id="rId4" Type="http://schemas.openxmlformats.org/officeDocument/2006/relationships/image" Target="../media/image16.pn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20.png"/><Relationship Id="rId18" Type="http://schemas.openxmlformats.org/officeDocument/2006/relationships/image" Target="../media/image126.sv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svg"/><Relationship Id="rId17" Type="http://schemas.openxmlformats.org/officeDocument/2006/relationships/image" Target="../media/image125.png"/><Relationship Id="rId2" Type="http://schemas.openxmlformats.org/officeDocument/2006/relationships/image" Target="../media/image142.png"/><Relationship Id="rId16" Type="http://schemas.openxmlformats.org/officeDocument/2006/relationships/image" Target="../media/image89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6.sv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88.png"/><Relationship Id="rId10" Type="http://schemas.openxmlformats.org/officeDocument/2006/relationships/image" Target="../media/image150.svg"/><Relationship Id="rId19" Type="http://schemas.openxmlformats.org/officeDocument/2006/relationships/image" Target="../media/image16.png"/><Relationship Id="rId4" Type="http://schemas.openxmlformats.org/officeDocument/2006/relationships/image" Target="../media/image144.svg"/><Relationship Id="rId9" Type="http://schemas.openxmlformats.org/officeDocument/2006/relationships/image" Target="../media/image149.png"/><Relationship Id="rId1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8.png"/><Relationship Id="rId7" Type="http://schemas.openxmlformats.org/officeDocument/2006/relationships/chart" Target="../charts/chart1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89.svg"/><Relationship Id="rId9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7.svg"/><Relationship Id="rId3" Type="http://schemas.openxmlformats.org/officeDocument/2006/relationships/image" Target="../media/image155.svg"/><Relationship Id="rId7" Type="http://schemas.openxmlformats.org/officeDocument/2006/relationships/image" Target="../media/image159.svg"/><Relationship Id="rId12" Type="http://schemas.openxmlformats.org/officeDocument/2006/relationships/image" Target="../media/image1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8.png"/><Relationship Id="rId11" Type="http://schemas.openxmlformats.org/officeDocument/2006/relationships/image" Target="../media/image126.svg"/><Relationship Id="rId5" Type="http://schemas.openxmlformats.org/officeDocument/2006/relationships/image" Target="../media/image157.svg"/><Relationship Id="rId15" Type="http://schemas.openxmlformats.org/officeDocument/2006/relationships/image" Target="../media/image58.svg"/><Relationship Id="rId10" Type="http://schemas.openxmlformats.org/officeDocument/2006/relationships/image" Target="../media/image125.png"/><Relationship Id="rId4" Type="http://schemas.openxmlformats.org/officeDocument/2006/relationships/image" Target="../media/image156.png"/><Relationship Id="rId9" Type="http://schemas.openxmlformats.org/officeDocument/2006/relationships/image" Target="../media/image161.sv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24.svg"/><Relationship Id="rId7" Type="http://schemas.openxmlformats.org/officeDocument/2006/relationships/image" Target="../media/image67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11" Type="http://schemas.openxmlformats.org/officeDocument/2006/relationships/image" Target="../media/image165.svg"/><Relationship Id="rId5" Type="http://schemas.openxmlformats.org/officeDocument/2006/relationships/image" Target="../media/image17.svg"/><Relationship Id="rId10" Type="http://schemas.openxmlformats.org/officeDocument/2006/relationships/image" Target="../media/image164.png"/><Relationship Id="rId4" Type="http://schemas.openxmlformats.org/officeDocument/2006/relationships/image" Target="../media/image16.png"/><Relationship Id="rId9" Type="http://schemas.openxmlformats.org/officeDocument/2006/relationships/image" Target="../media/image16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sv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9.svg"/><Relationship Id="rId7" Type="http://schemas.openxmlformats.org/officeDocument/2006/relationships/image" Target="../media/image17.svg"/><Relationship Id="rId12" Type="http://schemas.openxmlformats.org/officeDocument/2006/relationships/image" Target="../media/image17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173.svg"/><Relationship Id="rId5" Type="http://schemas.openxmlformats.org/officeDocument/2006/relationships/image" Target="../media/image87.sv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image" Target="../media/image86.png"/><Relationship Id="rId9" Type="http://schemas.openxmlformats.org/officeDocument/2006/relationships/image" Target="../media/image171.svg"/><Relationship Id="rId14" Type="http://schemas.openxmlformats.org/officeDocument/2006/relationships/image" Target="../media/image17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9.svg"/><Relationship Id="rId7" Type="http://schemas.openxmlformats.org/officeDocument/2006/relationships/image" Target="../media/image126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png"/><Relationship Id="rId11" Type="http://schemas.openxmlformats.org/officeDocument/2006/relationships/image" Target="../media/image37.svg"/><Relationship Id="rId5" Type="http://schemas.openxmlformats.org/officeDocument/2006/relationships/image" Target="../media/image78.svg"/><Relationship Id="rId10" Type="http://schemas.openxmlformats.org/officeDocument/2006/relationships/image" Target="../media/image36.png"/><Relationship Id="rId4" Type="http://schemas.openxmlformats.org/officeDocument/2006/relationships/image" Target="../media/image77.png"/><Relationship Id="rId9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81.svg"/><Relationship Id="rId7" Type="http://schemas.openxmlformats.org/officeDocument/2006/relationships/image" Target="../media/image1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184.svg"/><Relationship Id="rId4" Type="http://schemas.openxmlformats.org/officeDocument/2006/relationships/image" Target="../media/image182.png"/><Relationship Id="rId9" Type="http://schemas.openxmlformats.org/officeDocument/2006/relationships/image" Target="../media/image1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6.png"/><Relationship Id="rId7" Type="http://schemas.openxmlformats.org/officeDocument/2006/relationships/image" Target="../media/image37.sv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17.svg"/><Relationship Id="rId5" Type="http://schemas.openxmlformats.org/officeDocument/2006/relationships/image" Target="../media/image78.svg"/><Relationship Id="rId10" Type="http://schemas.openxmlformats.org/officeDocument/2006/relationships/image" Target="../media/image16.png"/><Relationship Id="rId4" Type="http://schemas.openxmlformats.org/officeDocument/2006/relationships/image" Target="../media/image77.png"/><Relationship Id="rId9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8.pn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12" Type="http://schemas.openxmlformats.org/officeDocument/2006/relationships/image" Target="../media/image21.svg"/><Relationship Id="rId17" Type="http://schemas.openxmlformats.org/officeDocument/2006/relationships/hyperlink" Target="https://www.linkedin.com/company/alland-et-robert/" TargetMode="External"/><Relationship Id="rId2" Type="http://schemas.openxmlformats.org/officeDocument/2006/relationships/image" Target="../media/image16.png"/><Relationship Id="rId16" Type="http://schemas.openxmlformats.org/officeDocument/2006/relationships/hyperlink" Target="https://www.instagram.com/allandrobert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svg"/><Relationship Id="rId15" Type="http://schemas.openxmlformats.org/officeDocument/2006/relationships/hyperlink" Target="https://twitter.com/alland_robert?lang=en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2.svg"/><Relationship Id="rId14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5.svg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8.svg"/><Relationship Id="rId7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1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12" Type="http://schemas.openxmlformats.org/officeDocument/2006/relationships/image" Target="../media/image46.svg"/><Relationship Id="rId2" Type="http://schemas.openxmlformats.org/officeDocument/2006/relationships/image" Target="../media/image38.jpe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4.png"/><Relationship Id="rId7" Type="http://schemas.openxmlformats.org/officeDocument/2006/relationships/image" Target="../media/image1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58.svg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D39676-D1DC-409C-AFBC-CAD8A20207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B3AD501C-A65F-4A7B-BED0-C4674AA8FD49}"/>
              </a:ext>
            </a:extLst>
          </p:cNvPr>
          <p:cNvSpPr/>
          <p:nvPr/>
        </p:nvSpPr>
        <p:spPr>
          <a:xfrm>
            <a:off x="7485520" y="-6493"/>
            <a:ext cx="4706480" cy="4045204"/>
          </a:xfrm>
          <a:custGeom>
            <a:avLst/>
            <a:gdLst>
              <a:gd name="connsiteX0" fmla="*/ 95530 w 4407948"/>
              <a:gd name="connsiteY0" fmla="*/ 0 h 3788617"/>
              <a:gd name="connsiteX1" fmla="*/ 4407948 w 4407948"/>
              <a:gd name="connsiteY1" fmla="*/ 0 h 3788617"/>
              <a:gd name="connsiteX2" fmla="*/ 4407948 w 4407948"/>
              <a:gd name="connsiteY2" fmla="*/ 3642170 h 3788617"/>
              <a:gd name="connsiteX3" fmla="*/ 4273515 w 4407948"/>
              <a:gd name="connsiteY3" fmla="*/ 3703685 h 3788617"/>
              <a:gd name="connsiteX4" fmla="*/ 3716897 w 4407948"/>
              <a:gd name="connsiteY4" fmla="*/ 3777205 h 3788617"/>
              <a:gd name="connsiteX5" fmla="*/ 3009070 w 4407948"/>
              <a:gd name="connsiteY5" fmla="*/ 3375419 h 3788617"/>
              <a:gd name="connsiteX6" fmla="*/ 1347281 w 4407948"/>
              <a:gd name="connsiteY6" fmla="*/ 2056657 h 3788617"/>
              <a:gd name="connsiteX7" fmla="*/ 513399 w 4407948"/>
              <a:gd name="connsiteY7" fmla="*/ 1616236 h 3788617"/>
              <a:gd name="connsiteX8" fmla="*/ 110355 w 4407948"/>
              <a:gd name="connsiteY8" fmla="*/ 1062131 h 3788617"/>
              <a:gd name="connsiteX9" fmla="*/ 93585 w 4407948"/>
              <a:gd name="connsiteY9" fmla="*/ 4425 h 378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7948" h="3788617">
                <a:moveTo>
                  <a:pt x="95530" y="0"/>
                </a:moveTo>
                <a:lnTo>
                  <a:pt x="4407948" y="0"/>
                </a:lnTo>
                <a:lnTo>
                  <a:pt x="4407948" y="3642170"/>
                </a:lnTo>
                <a:lnTo>
                  <a:pt x="4273515" y="3703685"/>
                </a:lnTo>
                <a:cubicBezTo>
                  <a:pt x="4104236" y="3768866"/>
                  <a:pt x="3911471" y="3809725"/>
                  <a:pt x="3716897" y="3777205"/>
                </a:cubicBezTo>
                <a:cubicBezTo>
                  <a:pt x="3443662" y="3731758"/>
                  <a:pt x="3212121" y="3552893"/>
                  <a:pt x="3009070" y="3375419"/>
                </a:cubicBezTo>
                <a:cubicBezTo>
                  <a:pt x="2478026" y="2911372"/>
                  <a:pt x="1995069" y="2384507"/>
                  <a:pt x="1347281" y="2056657"/>
                </a:cubicBezTo>
                <a:cubicBezTo>
                  <a:pt x="1065152" y="1914205"/>
                  <a:pt x="753557" y="1809972"/>
                  <a:pt x="513399" y="1616236"/>
                </a:cubicBezTo>
                <a:cubicBezTo>
                  <a:pt x="325359" y="1464055"/>
                  <a:pt x="194579" y="1266012"/>
                  <a:pt x="110355" y="1062131"/>
                </a:cubicBezTo>
                <a:cubicBezTo>
                  <a:pt x="-37606" y="704298"/>
                  <a:pt x="-30290" y="336087"/>
                  <a:pt x="93585" y="4425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774" t="-90393" r="-9316" b="-13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A70AF914-75EA-4ADF-9B27-3B6003A9D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285" y="613482"/>
            <a:ext cx="4241069" cy="78102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7F921A0-F88F-4897-BD51-419E92F63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9748" t="-9749" r="32444" b="22048"/>
          <a:stretch/>
        </p:blipFill>
        <p:spPr>
          <a:xfrm flipH="1">
            <a:off x="-2" y="2107581"/>
            <a:ext cx="3651171" cy="4750419"/>
          </a:xfrm>
          <a:prstGeom prst="rect">
            <a:avLst/>
          </a:prstGeom>
        </p:spPr>
      </p:pic>
      <p:pic>
        <p:nvPicPr>
          <p:cNvPr id="15" name="!!Bulle Blanche">
            <a:extLst>
              <a:ext uri="{FF2B5EF4-FFF2-40B4-BE49-F238E27FC236}">
                <a16:creationId xmlns:a16="http://schemas.microsoft.com/office/drawing/2014/main" id="{6A517DD5-E2AE-4B97-B8FE-6572BC275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9027" b="1"/>
          <a:stretch/>
        </p:blipFill>
        <p:spPr>
          <a:xfrm>
            <a:off x="216815" y="-9427"/>
            <a:ext cx="1143000" cy="51904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8207C57C-3549-4F5D-9C80-E54D8966C8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44" t="3663" r="-6970" b="11317"/>
          <a:stretch/>
        </p:blipFill>
        <p:spPr>
          <a:xfrm rot="10800000">
            <a:off x="8194117" y="-9428"/>
            <a:ext cx="4009034" cy="6869149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3DF53F16-4042-4EC4-A519-C61C1DB8CC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7010" y="1683304"/>
            <a:ext cx="5067650" cy="44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8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que 47">
            <a:extLst>
              <a:ext uri="{FF2B5EF4-FFF2-40B4-BE49-F238E27FC236}">
                <a16:creationId xmlns:a16="http://schemas.microsoft.com/office/drawing/2014/main" id="{FAC76543-30E6-4816-9123-16C541680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488" r="17262"/>
          <a:stretch/>
        </p:blipFill>
        <p:spPr>
          <a:xfrm rot="10800000">
            <a:off x="-2" y="4275048"/>
            <a:ext cx="4427649" cy="2582952"/>
          </a:xfrm>
          <a:prstGeom prst="rect">
            <a:avLst/>
          </a:prstGeom>
        </p:spPr>
      </p:pic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46" y="1635942"/>
            <a:ext cx="6509304" cy="4361430"/>
          </a:xfrm>
          <a:prstGeom prst="roundRect">
            <a:avLst>
              <a:gd name="adj" fmla="val 19014"/>
            </a:avLst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C00128-EE9F-4CDD-889E-2A10F7816CAC}"/>
              </a:ext>
            </a:extLst>
          </p:cNvPr>
          <p:cNvSpPr txBox="1"/>
          <p:nvPr/>
        </p:nvSpPr>
        <p:spPr>
          <a:xfrm>
            <a:off x="387454" y="507633"/>
            <a:ext cx="114512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2"/>
                </a:solidFill>
                <a:latin typeface="Arial Black" panose="020B0A04020102020204" pitchFamily="34" charset="0"/>
              </a:rPr>
              <a:t>Sourced sustainably directly from nature!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014AA0-EF3B-418D-AAA8-418C5E2A3C20}"/>
              </a:ext>
            </a:extLst>
          </p:cNvPr>
          <p:cNvGrpSpPr/>
          <p:nvPr/>
        </p:nvGrpSpPr>
        <p:grpSpPr>
          <a:xfrm>
            <a:off x="2257036" y="1990114"/>
            <a:ext cx="2361733" cy="822846"/>
            <a:chOff x="2257036" y="1990114"/>
            <a:chExt cx="2361733" cy="822846"/>
          </a:xfrm>
        </p:grpSpPr>
        <p:sp>
          <p:nvSpPr>
            <p:cNvPr id="10" name="!!Rectangle 9">
              <a:extLst>
                <a:ext uri="{FF2B5EF4-FFF2-40B4-BE49-F238E27FC236}">
                  <a16:creationId xmlns:a16="http://schemas.microsoft.com/office/drawing/2014/main" id="{459B177D-D837-4B08-8D53-A561F1905A36}"/>
                </a:ext>
              </a:extLst>
            </p:cNvPr>
            <p:cNvSpPr/>
            <p:nvPr/>
          </p:nvSpPr>
          <p:spPr>
            <a:xfrm>
              <a:off x="2257036" y="1990114"/>
              <a:ext cx="2321785" cy="82284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1600" dist="76200" dir="558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fr-FR" sz="2000" dirty="0">
                <a:solidFill>
                  <a:schemeClr val="bg1"/>
                </a:solidFill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C92B880-EE0F-494D-A1AE-0B12FCE2B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99" y="2117157"/>
              <a:ext cx="540122" cy="560896"/>
            </a:xfrm>
            <a:prstGeom prst="rect">
              <a:avLst/>
            </a:prstGeom>
          </p:spPr>
        </p:pic>
        <p:sp>
          <p:nvSpPr>
            <p:cNvPr id="21" name="!!ZoneTexte 20">
              <a:extLst>
                <a:ext uri="{FF2B5EF4-FFF2-40B4-BE49-F238E27FC236}">
                  <a16:creationId xmlns:a16="http://schemas.microsoft.com/office/drawing/2014/main" id="{A6E75ADE-DE53-43E2-93F9-D0FAB1564F69}"/>
                </a:ext>
              </a:extLst>
            </p:cNvPr>
            <p:cNvSpPr txBox="1"/>
            <p:nvPr/>
          </p:nvSpPr>
          <p:spPr>
            <a:xfrm>
              <a:off x="3056881" y="2105107"/>
              <a:ext cx="15618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HAND MADE </a:t>
              </a:r>
            </a:p>
            <a:p>
              <a:r>
                <a:rPr lang="fr-FR" sz="1100" dirty="0">
                  <a:solidFill>
                    <a:schemeClr val="bg1"/>
                  </a:solidFill>
                </a:rPr>
                <a:t>HARVEST IN THE </a:t>
              </a:r>
            </a:p>
            <a:p>
              <a:r>
                <a:rPr lang="fr-FR" sz="1100" dirty="0">
                  <a:solidFill>
                    <a:schemeClr val="bg1"/>
                  </a:solidFill>
                </a:rPr>
                <a:t>GUM BELT 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8D50A5D-03B0-4D41-A9E1-480C6EC66822}"/>
                </a:ext>
              </a:extLst>
            </p:cNvPr>
            <p:cNvCxnSpPr/>
            <p:nvPr/>
          </p:nvCxnSpPr>
          <p:spPr>
            <a:xfrm>
              <a:off x="3021652" y="2113516"/>
              <a:ext cx="0" cy="572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A5EEA51-9465-4957-9F46-83449245F89E}"/>
              </a:ext>
            </a:extLst>
          </p:cNvPr>
          <p:cNvGrpSpPr/>
          <p:nvPr/>
        </p:nvGrpSpPr>
        <p:grpSpPr>
          <a:xfrm>
            <a:off x="2257036" y="3098110"/>
            <a:ext cx="2361733" cy="822846"/>
            <a:chOff x="2257036" y="3098110"/>
            <a:chExt cx="2361733" cy="822846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9C20315-79CE-4DE0-82AE-DA922E4E5633}"/>
                </a:ext>
              </a:extLst>
            </p:cNvPr>
            <p:cNvSpPr/>
            <p:nvPr/>
          </p:nvSpPr>
          <p:spPr>
            <a:xfrm>
              <a:off x="3964026" y="3294415"/>
              <a:ext cx="359923" cy="359923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!!Rectangle rouge">
              <a:extLst>
                <a:ext uri="{FF2B5EF4-FFF2-40B4-BE49-F238E27FC236}">
                  <a16:creationId xmlns:a16="http://schemas.microsoft.com/office/drawing/2014/main" id="{3E01A9BE-0A74-44CB-97C9-051D1DDF5CB2}"/>
                </a:ext>
              </a:extLst>
            </p:cNvPr>
            <p:cNvSpPr/>
            <p:nvPr/>
          </p:nvSpPr>
          <p:spPr>
            <a:xfrm>
              <a:off x="2257036" y="3098110"/>
              <a:ext cx="2321785" cy="822846"/>
            </a:xfrm>
            <a:prstGeom prst="rect">
              <a:avLst/>
            </a:prstGeom>
            <a:solidFill>
              <a:srgbClr val="C94121"/>
            </a:solidFill>
            <a:ln>
              <a:noFill/>
            </a:ln>
            <a:effectLst>
              <a:outerShdw blurRad="101600" dist="76200" dir="558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fr-FR" sz="2000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DE8262F-05A9-473B-AB83-BEE07BE5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99" y="3252032"/>
              <a:ext cx="540122" cy="507137"/>
            </a:xfrm>
            <a:prstGeom prst="rect">
              <a:avLst/>
            </a:prstGeom>
          </p:spPr>
        </p:pic>
        <p:sp>
          <p:nvSpPr>
            <p:cNvPr id="27" name="!!ZoneTexte Z">
              <a:extLst>
                <a:ext uri="{FF2B5EF4-FFF2-40B4-BE49-F238E27FC236}">
                  <a16:creationId xmlns:a16="http://schemas.microsoft.com/office/drawing/2014/main" id="{FBE75F04-E6C7-4A37-928D-477766B76AE2}"/>
                </a:ext>
              </a:extLst>
            </p:cNvPr>
            <p:cNvSpPr txBox="1"/>
            <p:nvPr/>
          </p:nvSpPr>
          <p:spPr>
            <a:xfrm>
              <a:off x="3056881" y="3301487"/>
              <a:ext cx="15618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PREVENT</a:t>
              </a:r>
            </a:p>
            <a:p>
              <a:r>
                <a:rPr lang="fr-FR" sz="1100" dirty="0">
                  <a:solidFill>
                    <a:schemeClr val="bg1"/>
                  </a:solidFill>
                </a:rPr>
                <a:t>DESERTIFICATION</a:t>
              </a: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4CA893E-2D58-4D5D-B4CE-C68DB9AB78BE}"/>
                </a:ext>
              </a:extLst>
            </p:cNvPr>
            <p:cNvCxnSpPr/>
            <p:nvPr/>
          </p:nvCxnSpPr>
          <p:spPr>
            <a:xfrm>
              <a:off x="3021652" y="3221512"/>
              <a:ext cx="0" cy="572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32BE4F9-1EB3-4675-9E76-E3C1339BE122}"/>
              </a:ext>
            </a:extLst>
          </p:cNvPr>
          <p:cNvGrpSpPr/>
          <p:nvPr/>
        </p:nvGrpSpPr>
        <p:grpSpPr>
          <a:xfrm>
            <a:off x="2257036" y="4199243"/>
            <a:ext cx="2446829" cy="822846"/>
            <a:chOff x="2257036" y="4199243"/>
            <a:chExt cx="2446829" cy="822846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79D540CE-0F47-4861-B1EE-0128F9873BEB}"/>
                </a:ext>
              </a:extLst>
            </p:cNvPr>
            <p:cNvSpPr/>
            <p:nvPr/>
          </p:nvSpPr>
          <p:spPr>
            <a:xfrm>
              <a:off x="3964026" y="4395548"/>
              <a:ext cx="359923" cy="359923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!!Rectangle 9">
              <a:extLst>
                <a:ext uri="{FF2B5EF4-FFF2-40B4-BE49-F238E27FC236}">
                  <a16:creationId xmlns:a16="http://schemas.microsoft.com/office/drawing/2014/main" id="{B99A94BF-8126-44DB-B0AF-CCF9608057CB}"/>
                </a:ext>
              </a:extLst>
            </p:cNvPr>
            <p:cNvSpPr/>
            <p:nvPr/>
          </p:nvSpPr>
          <p:spPr>
            <a:xfrm>
              <a:off x="2257036" y="4199243"/>
              <a:ext cx="2321785" cy="822846"/>
            </a:xfrm>
            <a:prstGeom prst="rect">
              <a:avLst/>
            </a:prstGeom>
            <a:solidFill>
              <a:srgbClr val="C94121"/>
            </a:solidFill>
            <a:ln>
              <a:noFill/>
            </a:ln>
            <a:effectLst>
              <a:outerShdw blurRad="101600" dist="76200" dir="558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fr-FR" sz="2000" dirty="0">
                <a:solidFill>
                  <a:schemeClr val="bg1"/>
                </a:solidFill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4B9353E-DD92-40D5-8715-08FB16088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355" y="4346401"/>
              <a:ext cx="540122" cy="540122"/>
            </a:xfrm>
            <a:prstGeom prst="rect">
              <a:avLst/>
            </a:prstGeom>
          </p:spPr>
        </p:pic>
        <p:sp>
          <p:nvSpPr>
            <p:cNvPr id="33" name="!!ZoneTexte 32">
              <a:extLst>
                <a:ext uri="{FF2B5EF4-FFF2-40B4-BE49-F238E27FC236}">
                  <a16:creationId xmlns:a16="http://schemas.microsoft.com/office/drawing/2014/main" id="{0E3F8893-BD43-47F0-9FD6-F7C1DDB3F757}"/>
                </a:ext>
              </a:extLst>
            </p:cNvPr>
            <p:cNvSpPr txBox="1"/>
            <p:nvPr/>
          </p:nvSpPr>
          <p:spPr>
            <a:xfrm>
              <a:off x="3056880" y="4308680"/>
              <a:ext cx="164698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chemeClr val="bg1"/>
                  </a:solidFill>
                </a:rPr>
                <a:t>USED BY MEN AS</a:t>
              </a:r>
            </a:p>
            <a:p>
              <a:r>
                <a:rPr lang="en-GB" sz="1100" dirty="0">
                  <a:solidFill>
                    <a:schemeClr val="bg1"/>
                  </a:solidFill>
                </a:rPr>
                <a:t>A FOOD RESOURCE</a:t>
              </a:r>
            </a:p>
            <a:p>
              <a:r>
                <a:rPr lang="en-GB" sz="1100" dirty="0">
                  <a:solidFill>
                    <a:schemeClr val="bg1"/>
                  </a:solidFill>
                </a:rPr>
                <a:t>FOR MILLENNIA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4724A42-624B-4246-87B1-E0FA20C863E7}"/>
                </a:ext>
              </a:extLst>
            </p:cNvPr>
            <p:cNvCxnSpPr/>
            <p:nvPr/>
          </p:nvCxnSpPr>
          <p:spPr>
            <a:xfrm>
              <a:off x="3021652" y="4322645"/>
              <a:ext cx="0" cy="572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BD4FDCA-CB8A-404C-B393-86B7F60264F4}"/>
              </a:ext>
            </a:extLst>
          </p:cNvPr>
          <p:cNvGrpSpPr/>
          <p:nvPr/>
        </p:nvGrpSpPr>
        <p:grpSpPr>
          <a:xfrm>
            <a:off x="7535270" y="4940109"/>
            <a:ext cx="2814960" cy="822846"/>
            <a:chOff x="7535270" y="4940109"/>
            <a:chExt cx="2814960" cy="822846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E99A5D6-7D56-4DEB-92A7-41B31DEDEA5B}"/>
                </a:ext>
              </a:extLst>
            </p:cNvPr>
            <p:cNvSpPr/>
            <p:nvPr/>
          </p:nvSpPr>
          <p:spPr>
            <a:xfrm>
              <a:off x="9242260" y="5136414"/>
              <a:ext cx="359923" cy="359923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!!Rectangle 9">
              <a:extLst>
                <a:ext uri="{FF2B5EF4-FFF2-40B4-BE49-F238E27FC236}">
                  <a16:creationId xmlns:a16="http://schemas.microsoft.com/office/drawing/2014/main" id="{53A2AEDC-3577-4317-8EC5-CE9725E9B2E0}"/>
                </a:ext>
              </a:extLst>
            </p:cNvPr>
            <p:cNvSpPr/>
            <p:nvPr/>
          </p:nvSpPr>
          <p:spPr>
            <a:xfrm>
              <a:off x="7535270" y="4940109"/>
              <a:ext cx="2416569" cy="8228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76200" dir="558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fr-FR" sz="2000" dirty="0">
                <a:solidFill>
                  <a:schemeClr val="bg1"/>
                </a:solidFill>
              </a:endParaRP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45AE293-2E05-4AFB-8CC6-2B5CDBEC4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589" y="5087267"/>
              <a:ext cx="540122" cy="540122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D534C8F-0704-4ED8-9835-2223DADD35F4}"/>
                </a:ext>
              </a:extLst>
            </p:cNvPr>
            <p:cNvSpPr txBox="1"/>
            <p:nvPr/>
          </p:nvSpPr>
          <p:spPr>
            <a:xfrm>
              <a:off x="8335115" y="4960993"/>
              <a:ext cx="20151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chemeClr val="bg1"/>
                  </a:solidFill>
                </a:rPr>
                <a:t>LOW CARBON</a:t>
              </a:r>
            </a:p>
            <a:p>
              <a:r>
                <a:rPr lang="en-GB" sz="1100" dirty="0">
                  <a:solidFill>
                    <a:schemeClr val="bg1"/>
                  </a:solidFill>
                </a:rPr>
                <a:t>PROCESS</a:t>
              </a:r>
            </a:p>
            <a:p>
              <a:r>
                <a:rPr lang="en-GB" sz="1100" dirty="0">
                  <a:solidFill>
                    <a:schemeClr val="bg1"/>
                  </a:solidFill>
                </a:rPr>
                <a:t>IN THE WHOLE</a:t>
              </a:r>
            </a:p>
            <a:p>
              <a:r>
                <a:rPr lang="en-GB" sz="1100" dirty="0">
                  <a:solidFill>
                    <a:schemeClr val="bg1"/>
                  </a:solidFill>
                </a:rPr>
                <a:t>PRODUCTION CHAIN</a:t>
              </a: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C9D0E4DC-D041-4067-BD80-0D95FC2DB7E0}"/>
                </a:ext>
              </a:extLst>
            </p:cNvPr>
            <p:cNvCxnSpPr/>
            <p:nvPr/>
          </p:nvCxnSpPr>
          <p:spPr>
            <a:xfrm>
              <a:off x="8299886" y="5063511"/>
              <a:ext cx="0" cy="572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F4D3252-FDA6-41A9-98B5-E5A2A098984C}"/>
              </a:ext>
            </a:extLst>
          </p:cNvPr>
          <p:cNvGrpSpPr/>
          <p:nvPr/>
        </p:nvGrpSpPr>
        <p:grpSpPr>
          <a:xfrm>
            <a:off x="7535270" y="2725260"/>
            <a:ext cx="2416569" cy="822846"/>
            <a:chOff x="7535270" y="2725260"/>
            <a:chExt cx="2416569" cy="822846"/>
          </a:xfrm>
        </p:grpSpPr>
        <p:sp>
          <p:nvSpPr>
            <p:cNvPr id="35" name="!!Rectangle 9">
              <a:extLst>
                <a:ext uri="{FF2B5EF4-FFF2-40B4-BE49-F238E27FC236}">
                  <a16:creationId xmlns:a16="http://schemas.microsoft.com/office/drawing/2014/main" id="{6CBDFEE7-E630-4593-8346-FE452EAB2CEB}"/>
                </a:ext>
              </a:extLst>
            </p:cNvPr>
            <p:cNvSpPr/>
            <p:nvPr/>
          </p:nvSpPr>
          <p:spPr>
            <a:xfrm>
              <a:off x="7535270" y="2725260"/>
              <a:ext cx="2416569" cy="8228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76200" dir="558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fr-FR" sz="2000" dirty="0">
                <a:solidFill>
                  <a:schemeClr val="bg1"/>
                </a:solidFill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31E8E3B-3626-49DC-B781-ECD2B6B2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133" y="2889696"/>
              <a:ext cx="540122" cy="486109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FA2D8E0-D164-4351-802F-1C18D6730827}"/>
                </a:ext>
              </a:extLst>
            </p:cNvPr>
            <p:cNvSpPr txBox="1"/>
            <p:nvPr/>
          </p:nvSpPr>
          <p:spPr>
            <a:xfrm>
              <a:off x="8335115" y="2765144"/>
              <a:ext cx="16167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PROVIDE REVENUES</a:t>
              </a:r>
            </a:p>
            <a:p>
              <a:r>
                <a:rPr lang="fr-FR" sz="1100" dirty="0">
                  <a:solidFill>
                    <a:schemeClr val="bg1"/>
                  </a:solidFill>
                </a:rPr>
                <a:t>TO LOCAL</a:t>
              </a:r>
            </a:p>
            <a:p>
              <a:r>
                <a:rPr lang="fr-FR" sz="1100" dirty="0">
                  <a:solidFill>
                    <a:schemeClr val="bg1"/>
                  </a:solidFill>
                </a:rPr>
                <a:t>POPULATIONS</a:t>
              </a: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5F56B13D-8DE7-4C03-A59A-DB816DF4F5D6}"/>
                </a:ext>
              </a:extLst>
            </p:cNvPr>
            <p:cNvCxnSpPr/>
            <p:nvPr/>
          </p:nvCxnSpPr>
          <p:spPr>
            <a:xfrm>
              <a:off x="8299886" y="2848662"/>
              <a:ext cx="0" cy="572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BFF0373-2282-46BE-80E5-CB8F5793BB15}"/>
              </a:ext>
            </a:extLst>
          </p:cNvPr>
          <p:cNvGrpSpPr/>
          <p:nvPr/>
        </p:nvGrpSpPr>
        <p:grpSpPr>
          <a:xfrm>
            <a:off x="7535270" y="3833256"/>
            <a:ext cx="2416569" cy="822846"/>
            <a:chOff x="7535270" y="3833256"/>
            <a:chExt cx="2416569" cy="822846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CF21B5C3-71FB-4D48-9FE4-6A0639252FD5}"/>
                </a:ext>
              </a:extLst>
            </p:cNvPr>
            <p:cNvSpPr/>
            <p:nvPr/>
          </p:nvSpPr>
          <p:spPr>
            <a:xfrm>
              <a:off x="9242260" y="4029561"/>
              <a:ext cx="359923" cy="359923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!!Rectangle 9">
              <a:extLst>
                <a:ext uri="{FF2B5EF4-FFF2-40B4-BE49-F238E27FC236}">
                  <a16:creationId xmlns:a16="http://schemas.microsoft.com/office/drawing/2014/main" id="{EEF6C83D-3CE1-453E-923A-F9ACCC5D96DD}"/>
                </a:ext>
              </a:extLst>
            </p:cNvPr>
            <p:cNvSpPr/>
            <p:nvPr/>
          </p:nvSpPr>
          <p:spPr>
            <a:xfrm>
              <a:off x="7535270" y="3833256"/>
              <a:ext cx="2416569" cy="8228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76200" dir="558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endParaRPr lang="fr-FR" sz="2000" dirty="0">
                <a:solidFill>
                  <a:schemeClr val="bg1"/>
                </a:solidFill>
              </a:endParaRP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CE1533E-1878-4E18-BF07-E0E67C0B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133" y="3970686"/>
              <a:ext cx="540122" cy="540122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9F5583E-7871-49CE-B2D8-F9FB4AB67179}"/>
                </a:ext>
              </a:extLst>
            </p:cNvPr>
            <p:cNvSpPr txBox="1"/>
            <p:nvPr/>
          </p:nvSpPr>
          <p:spPr>
            <a:xfrm>
              <a:off x="8335115" y="4045825"/>
              <a:ext cx="15618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TREE FRIENDLY</a:t>
              </a:r>
            </a:p>
            <a:p>
              <a:r>
                <a:rPr lang="fr-FR" sz="1100" dirty="0">
                  <a:solidFill>
                    <a:schemeClr val="bg1"/>
                  </a:solidFill>
                </a:rPr>
                <a:t>HARVEST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735CB342-4F78-4F8E-B7F6-71DAB0390916}"/>
                </a:ext>
              </a:extLst>
            </p:cNvPr>
            <p:cNvCxnSpPr/>
            <p:nvPr/>
          </p:nvCxnSpPr>
          <p:spPr>
            <a:xfrm>
              <a:off x="8299886" y="3956658"/>
              <a:ext cx="0" cy="572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Graphique 51">
            <a:extLst>
              <a:ext uri="{FF2B5EF4-FFF2-40B4-BE49-F238E27FC236}">
                <a16:creationId xmlns:a16="http://schemas.microsoft.com/office/drawing/2014/main" id="{1F987ED8-BFA8-46DC-AAA2-61025D419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1" t="-19749" r="-6998" b="52984"/>
          <a:stretch/>
        </p:blipFill>
        <p:spPr>
          <a:xfrm rot="16200000">
            <a:off x="10250649" y="1418890"/>
            <a:ext cx="2480914" cy="1450521"/>
          </a:xfrm>
          <a:prstGeom prst="rect">
            <a:avLst/>
          </a:prstGeom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51E51DE1-CCA0-4C13-9C24-09D630DB91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69" name="Graphique 68">
            <a:extLst>
              <a:ext uri="{FF2B5EF4-FFF2-40B4-BE49-F238E27FC236}">
                <a16:creationId xmlns:a16="http://schemas.microsoft.com/office/drawing/2014/main" id="{3F3316B4-E02B-4348-8F97-04B4CBC452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66151" y="6521026"/>
            <a:ext cx="1412935" cy="292763"/>
          </a:xfrm>
          <a:prstGeom prst="rect">
            <a:avLst/>
          </a:prstGeom>
        </p:spPr>
      </p:pic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7C571DA8-E062-4C89-9F49-ABFB2E770436}"/>
              </a:ext>
            </a:extLst>
          </p:cNvPr>
          <p:cNvCxnSpPr/>
          <p:nvPr/>
        </p:nvCxnSpPr>
        <p:spPr>
          <a:xfrm>
            <a:off x="3440521" y="668028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2730EC77-87C5-4395-9924-362E265C92F8}"/>
              </a:ext>
            </a:extLst>
          </p:cNvPr>
          <p:cNvCxnSpPr/>
          <p:nvPr/>
        </p:nvCxnSpPr>
        <p:spPr>
          <a:xfrm>
            <a:off x="1676115" y="668028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space réservé du numéro de diapositive 1">
            <a:extLst>
              <a:ext uri="{FF2B5EF4-FFF2-40B4-BE49-F238E27FC236}">
                <a16:creationId xmlns:a16="http://schemas.microsoft.com/office/drawing/2014/main" id="{214B333D-5038-4BFE-AA7E-972A3DE9E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/>
          <a:lstStyle/>
          <a:p>
            <a:fld id="{41B732A3-3298-4B17-ABD6-6B679B23A2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5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45 -1.48148E-6 L -1.45833E-6 -1.48148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10000" decel="9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3737 4.44444E-6 L -1.04167E-6 4.44444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10000" decel="9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917 -2.22222E-6 L 3.33333E-6 -2.22222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539 2.59259E-6 L 2.5E-6 2.5925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5455 -1.48148E-6 L 2.5E-6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15625 -4.07407E-6 L -3.54167E-6 -4.07407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Bulle verte">
            <a:extLst>
              <a:ext uri="{FF2B5EF4-FFF2-40B4-BE49-F238E27FC236}">
                <a16:creationId xmlns:a16="http://schemas.microsoft.com/office/drawing/2014/main" id="{12D547B5-C3C9-4234-9000-C07231341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945" t="-671" r="-1736" b="21781"/>
          <a:stretch/>
        </p:blipFill>
        <p:spPr>
          <a:xfrm rot="10800000">
            <a:off x="10047790" y="0"/>
            <a:ext cx="2147516" cy="2427142"/>
          </a:xfrm>
          <a:prstGeom prst="rect">
            <a:avLst/>
          </a:prstGeom>
        </p:spPr>
      </p:pic>
      <p:pic>
        <p:nvPicPr>
          <p:cNvPr id="51" name="Bulle verte">
            <a:extLst>
              <a:ext uri="{FF2B5EF4-FFF2-40B4-BE49-F238E27FC236}">
                <a16:creationId xmlns:a16="http://schemas.microsoft.com/office/drawing/2014/main" id="{594F261B-5A8E-4673-AAD0-240A49757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6819" t="-6300" r="-1736" b="-4910"/>
          <a:stretch/>
        </p:blipFill>
        <p:spPr>
          <a:xfrm rot="10800000">
            <a:off x="9257146" y="3175834"/>
            <a:ext cx="1051844" cy="876713"/>
          </a:xfrm>
          <a:prstGeom prst="rect">
            <a:avLst/>
          </a:prstGeom>
        </p:spPr>
      </p:pic>
      <p:pic>
        <p:nvPicPr>
          <p:cNvPr id="50" name="Bulle verte">
            <a:extLst>
              <a:ext uri="{FF2B5EF4-FFF2-40B4-BE49-F238E27FC236}">
                <a16:creationId xmlns:a16="http://schemas.microsoft.com/office/drawing/2014/main" id="{490A5327-C2AE-4698-9B87-932BEA7E9F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6819" t="-6300" r="-1736" b="-4910"/>
          <a:stretch/>
        </p:blipFill>
        <p:spPr>
          <a:xfrm rot="6618401">
            <a:off x="990599" y="5188281"/>
            <a:ext cx="1051844" cy="876713"/>
          </a:xfrm>
          <a:prstGeom prst="rect">
            <a:avLst/>
          </a:prstGeom>
        </p:spPr>
      </p:pic>
      <p:pic>
        <p:nvPicPr>
          <p:cNvPr id="49" name="Bulle verte">
            <a:extLst>
              <a:ext uri="{FF2B5EF4-FFF2-40B4-BE49-F238E27FC236}">
                <a16:creationId xmlns:a16="http://schemas.microsoft.com/office/drawing/2014/main" id="{20907C37-879D-4B02-A26D-C3725B3137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6819" t="-6300" r="-1736" b="-4910"/>
          <a:stretch/>
        </p:blipFill>
        <p:spPr>
          <a:xfrm rot="5400000">
            <a:off x="432472" y="3636826"/>
            <a:ext cx="1051844" cy="876713"/>
          </a:xfrm>
          <a:prstGeom prst="rect">
            <a:avLst/>
          </a:prstGeom>
        </p:spPr>
      </p:pic>
      <p:pic>
        <p:nvPicPr>
          <p:cNvPr id="48" name="Bulle verte">
            <a:extLst>
              <a:ext uri="{FF2B5EF4-FFF2-40B4-BE49-F238E27FC236}">
                <a16:creationId xmlns:a16="http://schemas.microsoft.com/office/drawing/2014/main" id="{5670F111-1197-4824-9A56-9F86A4DEA2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6819" t="-6300" r="-1736" b="-4910"/>
          <a:stretch/>
        </p:blipFill>
        <p:spPr>
          <a:xfrm rot="8386846">
            <a:off x="674511" y="2023442"/>
            <a:ext cx="1051844" cy="876713"/>
          </a:xfrm>
          <a:prstGeom prst="rect">
            <a:avLst/>
          </a:prstGeom>
        </p:spPr>
      </p:pic>
      <p:pic>
        <p:nvPicPr>
          <p:cNvPr id="47" name="Bulle verte">
            <a:extLst>
              <a:ext uri="{FF2B5EF4-FFF2-40B4-BE49-F238E27FC236}">
                <a16:creationId xmlns:a16="http://schemas.microsoft.com/office/drawing/2014/main" id="{C0D50D71-43CB-4AF8-8DC9-4200163B6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6819" t="-6300" r="-1736" b="-4910"/>
          <a:stretch/>
        </p:blipFill>
        <p:spPr>
          <a:xfrm rot="10800000">
            <a:off x="1879069" y="778114"/>
            <a:ext cx="1051844" cy="87671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!!Ellipse 4">
            <a:extLst>
              <a:ext uri="{FF2B5EF4-FFF2-40B4-BE49-F238E27FC236}">
                <a16:creationId xmlns:a16="http://schemas.microsoft.com/office/drawing/2014/main" id="{C462D0DC-56D8-4216-88FF-F035C90467D9}"/>
              </a:ext>
            </a:extLst>
          </p:cNvPr>
          <p:cNvSpPr/>
          <p:nvPr/>
        </p:nvSpPr>
        <p:spPr>
          <a:xfrm>
            <a:off x="3684681" y="591883"/>
            <a:ext cx="5163483" cy="5383552"/>
          </a:xfrm>
          <a:custGeom>
            <a:avLst/>
            <a:gdLst>
              <a:gd name="connsiteX0" fmla="*/ 0 w 5163018"/>
              <a:gd name="connsiteY0" fmla="*/ 2581508 h 5163016"/>
              <a:gd name="connsiteX1" fmla="*/ 2581509 w 5163018"/>
              <a:gd name="connsiteY1" fmla="*/ 0 h 5163016"/>
              <a:gd name="connsiteX2" fmla="*/ 5163018 w 5163018"/>
              <a:gd name="connsiteY2" fmla="*/ 2581508 h 5163016"/>
              <a:gd name="connsiteX3" fmla="*/ 2581509 w 5163018"/>
              <a:gd name="connsiteY3" fmla="*/ 5163016 h 5163016"/>
              <a:gd name="connsiteX4" fmla="*/ 0 w 5163018"/>
              <a:gd name="connsiteY4" fmla="*/ 2581508 h 5163016"/>
              <a:gd name="connsiteX0" fmla="*/ 1020 w 5164038"/>
              <a:gd name="connsiteY0" fmla="*/ 2670219 h 5251727"/>
              <a:gd name="connsiteX1" fmla="*/ 2828188 w 5164038"/>
              <a:gd name="connsiteY1" fmla="*/ 0 h 5251727"/>
              <a:gd name="connsiteX2" fmla="*/ 5164038 w 5164038"/>
              <a:gd name="connsiteY2" fmla="*/ 2670219 h 5251727"/>
              <a:gd name="connsiteX3" fmla="*/ 2582529 w 5164038"/>
              <a:gd name="connsiteY3" fmla="*/ 5251727 h 5251727"/>
              <a:gd name="connsiteX4" fmla="*/ 1020 w 5164038"/>
              <a:gd name="connsiteY4" fmla="*/ 2670219 h 5251727"/>
              <a:gd name="connsiteX0" fmla="*/ 1020 w 5164038"/>
              <a:gd name="connsiteY0" fmla="*/ 2671130 h 5252638"/>
              <a:gd name="connsiteX1" fmla="*/ 2828188 w 5164038"/>
              <a:gd name="connsiteY1" fmla="*/ 911 h 5252638"/>
              <a:gd name="connsiteX2" fmla="*/ 5164038 w 5164038"/>
              <a:gd name="connsiteY2" fmla="*/ 2671130 h 5252638"/>
              <a:gd name="connsiteX3" fmla="*/ 2582529 w 5164038"/>
              <a:gd name="connsiteY3" fmla="*/ 5252638 h 5252638"/>
              <a:gd name="connsiteX4" fmla="*/ 1020 w 5164038"/>
              <a:gd name="connsiteY4" fmla="*/ 2671130 h 5252638"/>
              <a:gd name="connsiteX0" fmla="*/ 1191 w 5164209"/>
              <a:gd name="connsiteY0" fmla="*/ 2712056 h 5293564"/>
              <a:gd name="connsiteX1" fmla="*/ 2848831 w 5164209"/>
              <a:gd name="connsiteY1" fmla="*/ 894 h 5293564"/>
              <a:gd name="connsiteX2" fmla="*/ 5164209 w 5164209"/>
              <a:gd name="connsiteY2" fmla="*/ 2712056 h 5293564"/>
              <a:gd name="connsiteX3" fmla="*/ 2582700 w 5164209"/>
              <a:gd name="connsiteY3" fmla="*/ 5293564 h 5293564"/>
              <a:gd name="connsiteX4" fmla="*/ 1191 w 5164209"/>
              <a:gd name="connsiteY4" fmla="*/ 2712056 h 5293564"/>
              <a:gd name="connsiteX0" fmla="*/ 1191 w 5164209"/>
              <a:gd name="connsiteY0" fmla="*/ 2713318 h 5294826"/>
              <a:gd name="connsiteX1" fmla="*/ 2848831 w 5164209"/>
              <a:gd name="connsiteY1" fmla="*/ 2156 h 5294826"/>
              <a:gd name="connsiteX2" fmla="*/ 5164209 w 5164209"/>
              <a:gd name="connsiteY2" fmla="*/ 2713318 h 5294826"/>
              <a:gd name="connsiteX3" fmla="*/ 2582700 w 5164209"/>
              <a:gd name="connsiteY3" fmla="*/ 5294826 h 5294826"/>
              <a:gd name="connsiteX4" fmla="*/ 1191 w 5164209"/>
              <a:gd name="connsiteY4" fmla="*/ 2713318 h 5294826"/>
              <a:gd name="connsiteX0" fmla="*/ 465 w 5163483"/>
              <a:gd name="connsiteY0" fmla="*/ 2713334 h 5383552"/>
              <a:gd name="connsiteX1" fmla="*/ 2848105 w 5163483"/>
              <a:gd name="connsiteY1" fmla="*/ 2172 h 5383552"/>
              <a:gd name="connsiteX2" fmla="*/ 5163483 w 5163483"/>
              <a:gd name="connsiteY2" fmla="*/ 2713334 h 5383552"/>
              <a:gd name="connsiteX3" fmla="*/ 2677509 w 5163483"/>
              <a:gd name="connsiteY3" fmla="*/ 5383552 h 5383552"/>
              <a:gd name="connsiteX4" fmla="*/ 465 w 5163483"/>
              <a:gd name="connsiteY4" fmla="*/ 2713334 h 538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3483" h="5383552">
                <a:moveTo>
                  <a:pt x="465" y="2713334"/>
                </a:moveTo>
                <a:cubicBezTo>
                  <a:pt x="28898" y="1816437"/>
                  <a:pt x="1108478" y="-72891"/>
                  <a:pt x="2848105" y="2172"/>
                </a:cubicBezTo>
                <a:cubicBezTo>
                  <a:pt x="4587732" y="77235"/>
                  <a:pt x="5163483" y="1287607"/>
                  <a:pt x="5163483" y="2713334"/>
                </a:cubicBezTo>
                <a:cubicBezTo>
                  <a:pt x="5163483" y="4139061"/>
                  <a:pt x="4103237" y="5383552"/>
                  <a:pt x="2677509" y="5383552"/>
                </a:cubicBezTo>
                <a:cubicBezTo>
                  <a:pt x="1251781" y="5383552"/>
                  <a:pt x="-27968" y="3610231"/>
                  <a:pt x="465" y="2713334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!!Ellipse 5" hidden="1">
            <a:extLst>
              <a:ext uri="{FF2B5EF4-FFF2-40B4-BE49-F238E27FC236}">
                <a16:creationId xmlns:a16="http://schemas.microsoft.com/office/drawing/2014/main" id="{BDB89DAD-AEC4-44A2-A886-F3D99018A420}"/>
              </a:ext>
            </a:extLst>
          </p:cNvPr>
          <p:cNvSpPr/>
          <p:nvPr/>
        </p:nvSpPr>
        <p:spPr>
          <a:xfrm>
            <a:off x="3944721" y="1318610"/>
            <a:ext cx="4287690" cy="4287688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!!Image 24">
            <a:extLst>
              <a:ext uri="{FF2B5EF4-FFF2-40B4-BE49-F238E27FC236}">
                <a16:creationId xmlns:a16="http://schemas.microsoft.com/office/drawing/2014/main" id="{02BA3E00-3A84-4B67-8673-4065E499D1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949" y="1238008"/>
            <a:ext cx="2935718" cy="4052920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2191E21D-E3FB-46A5-9F1C-A3CCD07BC005}"/>
              </a:ext>
            </a:extLst>
          </p:cNvPr>
          <p:cNvGrpSpPr/>
          <p:nvPr/>
        </p:nvGrpSpPr>
        <p:grpSpPr>
          <a:xfrm>
            <a:off x="2248009" y="784046"/>
            <a:ext cx="2046408" cy="870781"/>
            <a:chOff x="1518093" y="1062156"/>
            <a:chExt cx="2046408" cy="87078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28D75E-06B6-4318-BFA4-D93F2F587658}"/>
                </a:ext>
              </a:extLst>
            </p:cNvPr>
            <p:cNvSpPr txBox="1"/>
            <p:nvPr/>
          </p:nvSpPr>
          <p:spPr>
            <a:xfrm>
              <a:off x="2070238" y="1184643"/>
              <a:ext cx="149426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 SAFETY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INGREDIENT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ED50B78-C54A-4EA3-81B4-D5385C7F7128}"/>
                </a:ext>
              </a:extLst>
            </p:cNvPr>
            <p:cNvSpPr txBox="1"/>
            <p:nvPr/>
          </p:nvSpPr>
          <p:spPr>
            <a:xfrm>
              <a:off x="1518093" y="1062156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2"/>
                  </a:solidFill>
                </a:rPr>
                <a:t>1.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5F323C-2F9A-41BA-93C9-C080A41ED13F}"/>
                </a:ext>
              </a:extLst>
            </p:cNvPr>
            <p:cNvCxnSpPr>
              <a:cxnSpLocks/>
            </p:cNvCxnSpPr>
            <p:nvPr/>
          </p:nvCxnSpPr>
          <p:spPr>
            <a:xfrm>
              <a:off x="2161028" y="1677820"/>
              <a:ext cx="106495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3A93616-9776-4F37-847A-61903C93E680}"/>
                </a:ext>
              </a:extLst>
            </p:cNvPr>
            <p:cNvSpPr txBox="1"/>
            <p:nvPr/>
          </p:nvSpPr>
          <p:spPr>
            <a:xfrm>
              <a:off x="2070238" y="1655425"/>
              <a:ext cx="795351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200" b="1" dirty="0">
                  <a:solidFill>
                    <a:schemeClr val="tx2"/>
                  </a:solidFill>
                </a:rPr>
                <a:t>E414</a:t>
              </a:r>
            </a:p>
          </p:txBody>
        </p:sp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FDD925-F424-465D-BCC0-ACEED70EAB1C}"/>
              </a:ext>
            </a:extLst>
          </p:cNvPr>
          <p:cNvGrpSpPr/>
          <p:nvPr/>
        </p:nvGrpSpPr>
        <p:grpSpPr>
          <a:xfrm>
            <a:off x="990180" y="2029653"/>
            <a:ext cx="2493660" cy="1243872"/>
            <a:chOff x="516254" y="2796602"/>
            <a:chExt cx="2493660" cy="1243872"/>
          </a:xfrm>
        </p:grpSpPr>
        <p:sp>
          <p:nvSpPr>
            <p:cNvPr id="14" name="Z!!oneTexte 13">
              <a:extLst>
                <a:ext uri="{FF2B5EF4-FFF2-40B4-BE49-F238E27FC236}">
                  <a16:creationId xmlns:a16="http://schemas.microsoft.com/office/drawing/2014/main" id="{1BD5D904-A78D-4418-8773-843C685942FB}"/>
                </a:ext>
              </a:extLst>
            </p:cNvPr>
            <p:cNvSpPr txBox="1"/>
            <p:nvPr/>
          </p:nvSpPr>
          <p:spPr>
            <a:xfrm>
              <a:off x="1068399" y="2926298"/>
              <a:ext cx="1941515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MULTI-FUNCTIONAL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POLYSACCHARIDE</a:t>
              </a:r>
            </a:p>
          </p:txBody>
        </p:sp>
        <p:sp>
          <p:nvSpPr>
            <p:cNvPr id="15" name="!!ZoneTexte 14">
              <a:extLst>
                <a:ext uri="{FF2B5EF4-FFF2-40B4-BE49-F238E27FC236}">
                  <a16:creationId xmlns:a16="http://schemas.microsoft.com/office/drawing/2014/main" id="{0FA3C33E-139F-40EB-8A2A-ECAF7D387A05}"/>
                </a:ext>
              </a:extLst>
            </p:cNvPr>
            <p:cNvSpPr txBox="1"/>
            <p:nvPr/>
          </p:nvSpPr>
          <p:spPr>
            <a:xfrm>
              <a:off x="516254" y="2796602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2"/>
                  </a:solidFill>
                </a:rPr>
                <a:t>2.</a:t>
              </a:r>
            </a:p>
          </p:txBody>
        </p:sp>
        <p:cxnSp>
          <p:nvCxnSpPr>
            <p:cNvPr id="16" name="!!Connecteur droit 15">
              <a:extLst>
                <a:ext uri="{FF2B5EF4-FFF2-40B4-BE49-F238E27FC236}">
                  <a16:creationId xmlns:a16="http://schemas.microsoft.com/office/drawing/2014/main" id="{20DB120C-1FA0-4478-82B4-CA1F114923B7}"/>
                </a:ext>
              </a:extLst>
            </p:cNvPr>
            <p:cNvCxnSpPr>
              <a:cxnSpLocks/>
            </p:cNvCxnSpPr>
            <p:nvPr/>
          </p:nvCxnSpPr>
          <p:spPr>
            <a:xfrm>
              <a:off x="1174976" y="3419475"/>
              <a:ext cx="162960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!!ZoneTexte 16">
              <a:extLst>
                <a:ext uri="{FF2B5EF4-FFF2-40B4-BE49-F238E27FC236}">
                  <a16:creationId xmlns:a16="http://schemas.microsoft.com/office/drawing/2014/main" id="{E255BDA5-3DE3-4AD3-88FD-F41611E38E67}"/>
                </a:ext>
              </a:extLst>
            </p:cNvPr>
            <p:cNvSpPr txBox="1"/>
            <p:nvPr/>
          </p:nvSpPr>
          <p:spPr>
            <a:xfrm>
              <a:off x="1068400" y="3435180"/>
              <a:ext cx="194151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200" dirty="0">
                  <a:solidFill>
                    <a:schemeClr val="tx2"/>
                  </a:solidFill>
                </a:rPr>
                <a:t>Rhamnose, Galactose, Arabinose, Glucuronic acids</a:t>
              </a:r>
            </a:p>
            <a:p>
              <a:pPr>
                <a:lnSpc>
                  <a:spcPts val="1600"/>
                </a:lnSpc>
              </a:pPr>
              <a:endParaRPr lang="en-GB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14148A2-96A0-44E8-8DD9-D6D700CD25CC}"/>
              </a:ext>
            </a:extLst>
          </p:cNvPr>
          <p:cNvGrpSpPr/>
          <p:nvPr/>
        </p:nvGrpSpPr>
        <p:grpSpPr>
          <a:xfrm>
            <a:off x="776169" y="3640635"/>
            <a:ext cx="2660474" cy="707886"/>
            <a:chOff x="1518093" y="4857981"/>
            <a:chExt cx="2660474" cy="70788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7C6861D-8FBF-430F-93FF-38BE2C478D7D}"/>
                </a:ext>
              </a:extLst>
            </p:cNvPr>
            <p:cNvSpPr txBox="1"/>
            <p:nvPr/>
          </p:nvSpPr>
          <p:spPr>
            <a:xfrm>
              <a:off x="2070238" y="4986212"/>
              <a:ext cx="21083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VEGETAL, NATURAL,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GMO FREE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6510AC-2C45-4BD0-BA74-CB3E802BA598}"/>
                </a:ext>
              </a:extLst>
            </p:cNvPr>
            <p:cNvSpPr txBox="1"/>
            <p:nvPr/>
          </p:nvSpPr>
          <p:spPr>
            <a:xfrm>
              <a:off x="1518093" y="4857981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2"/>
                  </a:solidFill>
                </a:rPr>
                <a:t>3.</a:t>
              </a:r>
            </a:p>
          </p:txBody>
        </p:sp>
      </p:grpSp>
      <p:grpSp>
        <p:nvGrpSpPr>
          <p:cNvPr id="41" name="!!Groupe 40">
            <a:extLst>
              <a:ext uri="{FF2B5EF4-FFF2-40B4-BE49-F238E27FC236}">
                <a16:creationId xmlns:a16="http://schemas.microsoft.com/office/drawing/2014/main" id="{0D2D7FDD-6AD0-4F46-A97E-AF633CEAB2AD}"/>
              </a:ext>
            </a:extLst>
          </p:cNvPr>
          <p:cNvGrpSpPr/>
          <p:nvPr/>
        </p:nvGrpSpPr>
        <p:grpSpPr>
          <a:xfrm>
            <a:off x="1245865" y="5168441"/>
            <a:ext cx="3214199" cy="707886"/>
            <a:chOff x="8627513" y="1062156"/>
            <a:chExt cx="3214199" cy="707886"/>
          </a:xfrm>
        </p:grpSpPr>
        <p:sp>
          <p:nvSpPr>
            <p:cNvPr id="26" name="!!ZoneTexte 25">
              <a:extLst>
                <a:ext uri="{FF2B5EF4-FFF2-40B4-BE49-F238E27FC236}">
                  <a16:creationId xmlns:a16="http://schemas.microsoft.com/office/drawing/2014/main" id="{07A8CD61-0CC9-48FD-A3F0-106DC4D2B490}"/>
                </a:ext>
              </a:extLst>
            </p:cNvPr>
            <p:cNvSpPr txBox="1"/>
            <p:nvPr/>
          </p:nvSpPr>
          <p:spPr>
            <a:xfrm>
              <a:off x="9179658" y="1184643"/>
              <a:ext cx="266205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ODOURLESS, TASTELESS,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COLOURLESS</a:t>
              </a:r>
            </a:p>
          </p:txBody>
        </p:sp>
        <p:sp>
          <p:nvSpPr>
            <p:cNvPr id="27" name="!!ZoneTexte 26">
              <a:extLst>
                <a:ext uri="{FF2B5EF4-FFF2-40B4-BE49-F238E27FC236}">
                  <a16:creationId xmlns:a16="http://schemas.microsoft.com/office/drawing/2014/main" id="{261A393D-FA56-4750-8C06-CE6761630075}"/>
                </a:ext>
              </a:extLst>
            </p:cNvPr>
            <p:cNvSpPr txBox="1"/>
            <p:nvPr/>
          </p:nvSpPr>
          <p:spPr>
            <a:xfrm>
              <a:off x="8627513" y="1062156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2"/>
                  </a:solidFill>
                </a:rPr>
                <a:t>4.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4756B4C-14B5-448D-BB9B-B46FA946BCC8}"/>
              </a:ext>
            </a:extLst>
          </p:cNvPr>
          <p:cNvGrpSpPr/>
          <p:nvPr/>
        </p:nvGrpSpPr>
        <p:grpSpPr>
          <a:xfrm>
            <a:off x="9614729" y="3241448"/>
            <a:ext cx="2406328" cy="707886"/>
            <a:chOff x="9435384" y="2942504"/>
            <a:chExt cx="2406328" cy="707886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5B89B1B-7473-4CFB-B89C-41736A308B80}"/>
                </a:ext>
              </a:extLst>
            </p:cNvPr>
            <p:cNvSpPr txBox="1"/>
            <p:nvPr/>
          </p:nvSpPr>
          <p:spPr>
            <a:xfrm>
              <a:off x="9987529" y="3063896"/>
              <a:ext cx="185418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HIGHLY SOLUBLE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 WATER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680DB43-10CF-4962-A814-978AA420EDE8}"/>
                </a:ext>
              </a:extLst>
            </p:cNvPr>
            <p:cNvSpPr txBox="1"/>
            <p:nvPr/>
          </p:nvSpPr>
          <p:spPr>
            <a:xfrm>
              <a:off x="9435384" y="2942504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2"/>
                  </a:solidFill>
                </a:rPr>
                <a:t>5.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57CC686-88EF-419C-82A2-10215DB6A877}"/>
              </a:ext>
            </a:extLst>
          </p:cNvPr>
          <p:cNvGrpSpPr/>
          <p:nvPr/>
        </p:nvGrpSpPr>
        <p:grpSpPr>
          <a:xfrm>
            <a:off x="9124246" y="4855767"/>
            <a:ext cx="2907262" cy="707886"/>
            <a:chOff x="8627513" y="4857981"/>
            <a:chExt cx="2907262" cy="70788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3148A0B-5AAD-49FC-9FE9-822FA3AAEE9C}"/>
                </a:ext>
              </a:extLst>
            </p:cNvPr>
            <p:cNvSpPr txBox="1"/>
            <p:nvPr/>
          </p:nvSpPr>
          <p:spPr>
            <a:xfrm>
              <a:off x="9179658" y="4989755"/>
              <a:ext cx="235511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LOW CALORIFIC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VALUE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5190028-57E1-4EB5-8BF9-A6A00D94A6D7}"/>
                </a:ext>
              </a:extLst>
            </p:cNvPr>
            <p:cNvSpPr txBox="1"/>
            <p:nvPr/>
          </p:nvSpPr>
          <p:spPr>
            <a:xfrm>
              <a:off x="8627513" y="4857981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2"/>
                  </a:solidFill>
                </a:rPr>
                <a:t>6.</a:t>
              </a:r>
            </a:p>
          </p:txBody>
        </p:sp>
      </p:grpSp>
      <p:sp>
        <p:nvSpPr>
          <p:cNvPr id="44" name="!!Ellipse 43">
            <a:extLst>
              <a:ext uri="{FF2B5EF4-FFF2-40B4-BE49-F238E27FC236}">
                <a16:creationId xmlns:a16="http://schemas.microsoft.com/office/drawing/2014/main" id="{676AF294-EB17-43DF-B45D-08C07A81BE1F}"/>
              </a:ext>
            </a:extLst>
          </p:cNvPr>
          <p:cNvSpPr/>
          <p:nvPr/>
        </p:nvSpPr>
        <p:spPr>
          <a:xfrm>
            <a:off x="3826163" y="3283659"/>
            <a:ext cx="271634" cy="271632"/>
          </a:xfrm>
          <a:prstGeom prst="ellipse">
            <a:avLst/>
          </a:prstGeom>
          <a:solidFill>
            <a:srgbClr val="E3993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91EB173-E694-44CA-B96D-73058E8C911E}"/>
              </a:ext>
            </a:extLst>
          </p:cNvPr>
          <p:cNvSpPr/>
          <p:nvPr/>
        </p:nvSpPr>
        <p:spPr>
          <a:xfrm>
            <a:off x="5925551" y="2797170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88ED526-CCE4-4AB7-9B47-56ABAC3300D8}"/>
              </a:ext>
            </a:extLst>
          </p:cNvPr>
          <p:cNvSpPr/>
          <p:nvPr/>
        </p:nvSpPr>
        <p:spPr>
          <a:xfrm>
            <a:off x="5932985" y="2797170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ECB273D-DAAB-44A6-A255-1808806F2CF4}"/>
              </a:ext>
            </a:extLst>
          </p:cNvPr>
          <p:cNvSpPr/>
          <p:nvPr/>
        </p:nvSpPr>
        <p:spPr>
          <a:xfrm>
            <a:off x="5918117" y="2797170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Bulle verte">
            <a:extLst>
              <a:ext uri="{FF2B5EF4-FFF2-40B4-BE49-F238E27FC236}">
                <a16:creationId xmlns:a16="http://schemas.microsoft.com/office/drawing/2014/main" id="{F426581D-8FF4-4D8A-A3DD-3668D303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6819" t="-6300" r="-1736" b="-4910"/>
          <a:stretch/>
        </p:blipFill>
        <p:spPr>
          <a:xfrm rot="10150356">
            <a:off x="8805966" y="4825926"/>
            <a:ext cx="1051844" cy="876713"/>
          </a:xfrm>
          <a:prstGeom prst="rect">
            <a:avLst/>
          </a:prstGeom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08C0C8DF-356D-43E0-A1C6-FD28152273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56" name="Graphique 55">
            <a:extLst>
              <a:ext uri="{FF2B5EF4-FFF2-40B4-BE49-F238E27FC236}">
                <a16:creationId xmlns:a16="http://schemas.microsoft.com/office/drawing/2014/main" id="{4FD17C61-3170-4256-8233-863F454274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3306" t="27067"/>
          <a:stretch/>
        </p:blipFill>
        <p:spPr>
          <a:xfrm rot="16200000">
            <a:off x="76978" y="5184840"/>
            <a:ext cx="1605059" cy="17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138 2.96296E-6 L -3.33333E-6 2.96296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995 -4.07407E-6 L -6.25E-7 -4.0740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10000" decel="9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7891 3.7037E-7 L -1.25E-6 3.7037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15000" decel="8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2643 2.22222E-6 L 1.45833E-6 2.22222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9375 -3.7037E-6 L -3.75E-6 -3.7037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8516 -2.96296E-6 L -6.25E-7 -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3" presetClass="path" presetSubtype="0" accel="6000" decel="9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36679 -4.07407E-6 L 6.25E-7 -4.07407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10000" decel="9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6263 -3.7037E-7 L 2.68882E-17 -3.7037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969 4.44444E-6 L -3.75E-6 4.44444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8000" decel="9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36771 -3.33333E-6 L 4.375E-6 -3.33333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3685 -3.7037E-6 L -4.16667E-7 -3.7037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10000" decel="9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43881 -2.59259E-6 L 4.58333E-6 -2.59259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2734 -0.00023 C 0.02734 -0.17199 0.10573 -0.31273 0.20247 -0.31273 C 0.29909 -0.31273 0.3776 -0.17199 0.3776 -0.00023 C 0.3776 0.17315 0.29909 0.31227 0.20247 0.31227 C 0.10573 0.31227 0.02734 0.17315 0.02734 -0.00023 Z " pathEditMode="relative" rAng="16200000" ptsTypes="AAAAA">
                                      <p:cBhvr>
                                        <p:cTn id="82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90" dur="25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98" dur="25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06" dur="25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4" grpId="0" animBg="1"/>
      <p:bldP spid="44" grpId="1" animBg="1"/>
      <p:bldP spid="44" grpId="2" animBg="1"/>
      <p:bldP spid="33" grpId="0" animBg="1"/>
      <p:bldP spid="33" grpId="1" animBg="1"/>
      <p:bldP spid="33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95" y="1315308"/>
            <a:ext cx="11451201" cy="50151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Functional properties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9CD0389-1A9C-4E6A-9A12-E2C1E7E0D195}"/>
              </a:ext>
            </a:extLst>
          </p:cNvPr>
          <p:cNvGrpSpPr/>
          <p:nvPr/>
        </p:nvGrpSpPr>
        <p:grpSpPr>
          <a:xfrm>
            <a:off x="1333446" y="1958906"/>
            <a:ext cx="1620169" cy="1815569"/>
            <a:chOff x="1333446" y="1958906"/>
            <a:chExt cx="1620169" cy="1815569"/>
          </a:xfrm>
        </p:grpSpPr>
        <p:sp>
          <p:nvSpPr>
            <p:cNvPr id="21" name="!!Forme libre : forme 42">
              <a:extLst>
                <a:ext uri="{FF2B5EF4-FFF2-40B4-BE49-F238E27FC236}">
                  <a16:creationId xmlns:a16="http://schemas.microsoft.com/office/drawing/2014/main" id="{2D9B0FEB-0943-4F0E-A709-F3645412D691}"/>
                </a:ext>
              </a:extLst>
            </p:cNvPr>
            <p:cNvSpPr/>
            <p:nvPr/>
          </p:nvSpPr>
          <p:spPr>
            <a:xfrm rot="13500000">
              <a:off x="1359945" y="2180804"/>
              <a:ext cx="1567172" cy="1620169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6 w 1567172"/>
                <a:gd name="connsiteY0" fmla="*/ 783585 h 1620169"/>
                <a:gd name="connsiteX1" fmla="*/ 783589 w 1567172"/>
                <a:gd name="connsiteY1" fmla="*/ 0 h 1620169"/>
                <a:gd name="connsiteX2" fmla="*/ 1567172 w 1567172"/>
                <a:gd name="connsiteY2" fmla="*/ 783585 h 1620169"/>
                <a:gd name="connsiteX3" fmla="*/ 794188 w 1567172"/>
                <a:gd name="connsiteY3" fmla="*/ 1620169 h 1620169"/>
                <a:gd name="connsiteX4" fmla="*/ 6 w 1567172"/>
                <a:gd name="connsiteY4" fmla="*/ 783585 h 162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172" h="1620169">
                  <a:moveTo>
                    <a:pt x="6" y="783585"/>
                  </a:moveTo>
                  <a:cubicBezTo>
                    <a:pt x="-1760" y="513557"/>
                    <a:pt x="350828" y="0"/>
                    <a:pt x="783589" y="0"/>
                  </a:cubicBezTo>
                  <a:cubicBezTo>
                    <a:pt x="1216350" y="0"/>
                    <a:pt x="1567172" y="350823"/>
                    <a:pt x="1567172" y="783585"/>
                  </a:cubicBezTo>
                  <a:cubicBezTo>
                    <a:pt x="1567172" y="1216347"/>
                    <a:pt x="1226949" y="1620169"/>
                    <a:pt x="794188" y="1620169"/>
                  </a:cubicBezTo>
                  <a:cubicBezTo>
                    <a:pt x="361427" y="1620169"/>
                    <a:pt x="1772" y="1053613"/>
                    <a:pt x="6" y="78358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63F670E-CE8B-47F2-B047-1CCE3ACE05CB}"/>
                </a:ext>
              </a:extLst>
            </p:cNvPr>
            <p:cNvSpPr/>
            <p:nvPr/>
          </p:nvSpPr>
          <p:spPr>
            <a:xfrm>
              <a:off x="1815317" y="1958906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B503F31-15A1-4E5E-952E-B75EE5B7F722}"/>
                </a:ext>
              </a:extLst>
            </p:cNvPr>
            <p:cNvSpPr txBox="1"/>
            <p:nvPr/>
          </p:nvSpPr>
          <p:spPr>
            <a:xfrm>
              <a:off x="1598134" y="2732626"/>
              <a:ext cx="1074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cap="all" dirty="0">
                  <a:solidFill>
                    <a:schemeClr val="bg1"/>
                  </a:solidFill>
                </a:rPr>
                <a:t>Texturing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C0BA242-5532-4020-8896-289908B34F2F}"/>
                </a:ext>
              </a:extLst>
            </p:cNvPr>
            <p:cNvSpPr txBox="1"/>
            <p:nvPr/>
          </p:nvSpPr>
          <p:spPr>
            <a:xfrm>
              <a:off x="1542830" y="3041258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Better textures</a:t>
              </a:r>
            </a:p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and hardness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2AB06F88-6ABF-4221-A528-1B3F068D11AE}"/>
                </a:ext>
              </a:extLst>
            </p:cNvPr>
            <p:cNvCxnSpPr/>
            <p:nvPr/>
          </p:nvCxnSpPr>
          <p:spPr>
            <a:xfrm>
              <a:off x="1689839" y="3009625"/>
              <a:ext cx="89092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!!Graphique 14">
              <a:extLst>
                <a:ext uri="{FF2B5EF4-FFF2-40B4-BE49-F238E27FC236}">
                  <a16:creationId xmlns:a16="http://schemas.microsoft.com/office/drawing/2014/main" id="{5BA57BF7-B388-49B5-8AFA-1F859648708E}"/>
                </a:ext>
              </a:extLst>
            </p:cNvPr>
            <p:cNvGrpSpPr/>
            <p:nvPr/>
          </p:nvGrpSpPr>
          <p:grpSpPr>
            <a:xfrm>
              <a:off x="1909669" y="2065388"/>
              <a:ext cx="390525" cy="504825"/>
              <a:chOff x="1539928" y="2167617"/>
              <a:chExt cx="390525" cy="504825"/>
            </a:xfrm>
            <a:solidFill>
              <a:schemeClr val="accent1"/>
            </a:solidFill>
          </p:grpSpPr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50408F58-31B8-454C-A800-99A8C9E041BD}"/>
                  </a:ext>
                </a:extLst>
              </p:cNvPr>
              <p:cNvSpPr/>
              <p:nvPr/>
            </p:nvSpPr>
            <p:spPr>
              <a:xfrm>
                <a:off x="1856158" y="2358403"/>
                <a:ext cx="66675" cy="66675"/>
              </a:xfrm>
              <a:custGeom>
                <a:avLst/>
                <a:gdLst>
                  <a:gd name="connsiteX0" fmla="*/ 36290 w 66675"/>
                  <a:gd name="connsiteY0" fmla="*/ 7144 h 66675"/>
                  <a:gd name="connsiteX1" fmla="*/ 7144 w 66675"/>
                  <a:gd name="connsiteY1" fmla="*/ 36290 h 66675"/>
                  <a:gd name="connsiteX2" fmla="*/ 36290 w 66675"/>
                  <a:gd name="connsiteY2" fmla="*/ 65437 h 66675"/>
                  <a:gd name="connsiteX3" fmla="*/ 65437 w 66675"/>
                  <a:gd name="connsiteY3" fmla="*/ 36290 h 66675"/>
                  <a:gd name="connsiteX4" fmla="*/ 36290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6290" y="7144"/>
                    </a:moveTo>
                    <a:cubicBezTo>
                      <a:pt x="20193" y="7144"/>
                      <a:pt x="7144" y="20193"/>
                      <a:pt x="7144" y="36290"/>
                    </a:cubicBezTo>
                    <a:cubicBezTo>
                      <a:pt x="7144" y="52388"/>
                      <a:pt x="20193" y="65437"/>
                      <a:pt x="36290" y="65437"/>
                    </a:cubicBezTo>
                    <a:cubicBezTo>
                      <a:pt x="52388" y="65437"/>
                      <a:pt x="65437" y="52388"/>
                      <a:pt x="65437" y="36290"/>
                    </a:cubicBezTo>
                    <a:cubicBezTo>
                      <a:pt x="65532" y="20193"/>
                      <a:pt x="52483" y="7144"/>
                      <a:pt x="36290" y="7144"/>
                    </a:cubicBezTo>
                    <a:close/>
                  </a:path>
                </a:pathLst>
              </a:custGeom>
              <a:solidFill>
                <a:srgbClr val="E399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03CA398F-F099-4A55-925E-0CB90D38EE3B}"/>
                  </a:ext>
                </a:extLst>
              </p:cNvPr>
              <p:cNvSpPr/>
              <p:nvPr/>
            </p:nvSpPr>
            <p:spPr>
              <a:xfrm>
                <a:off x="1532594" y="2160642"/>
                <a:ext cx="400050" cy="514350"/>
              </a:xfrm>
              <a:custGeom>
                <a:avLst/>
                <a:gdLst>
                  <a:gd name="connsiteX0" fmla="*/ 395002 w 400050"/>
                  <a:gd name="connsiteY0" fmla="*/ 260530 h 514350"/>
                  <a:gd name="connsiteX1" fmla="*/ 380238 w 400050"/>
                  <a:gd name="connsiteY1" fmla="*/ 259768 h 514350"/>
                  <a:gd name="connsiteX2" fmla="*/ 351092 w 400050"/>
                  <a:gd name="connsiteY2" fmla="*/ 265102 h 514350"/>
                  <a:gd name="connsiteX3" fmla="*/ 328708 w 400050"/>
                  <a:gd name="connsiteY3" fmla="*/ 270817 h 514350"/>
                  <a:gd name="connsiteX4" fmla="*/ 316421 w 400050"/>
                  <a:gd name="connsiteY4" fmla="*/ 285676 h 514350"/>
                  <a:gd name="connsiteX5" fmla="*/ 268034 w 400050"/>
                  <a:gd name="connsiteY5" fmla="*/ 315109 h 514350"/>
                  <a:gd name="connsiteX6" fmla="*/ 251555 w 400050"/>
                  <a:gd name="connsiteY6" fmla="*/ 305774 h 514350"/>
                  <a:gd name="connsiteX7" fmla="*/ 236315 w 400050"/>
                  <a:gd name="connsiteY7" fmla="*/ 265198 h 514350"/>
                  <a:gd name="connsiteX8" fmla="*/ 240030 w 400050"/>
                  <a:gd name="connsiteY8" fmla="*/ 250434 h 514350"/>
                  <a:gd name="connsiteX9" fmla="*/ 287084 w 400050"/>
                  <a:gd name="connsiteY9" fmla="*/ 212334 h 514350"/>
                  <a:gd name="connsiteX10" fmla="*/ 338519 w 400050"/>
                  <a:gd name="connsiteY10" fmla="*/ 204523 h 514350"/>
                  <a:gd name="connsiteX11" fmla="*/ 345472 w 400050"/>
                  <a:gd name="connsiteY11" fmla="*/ 206047 h 514350"/>
                  <a:gd name="connsiteX12" fmla="*/ 359759 w 400050"/>
                  <a:gd name="connsiteY12" fmla="*/ 202523 h 514350"/>
                  <a:gd name="connsiteX13" fmla="*/ 369284 w 400050"/>
                  <a:gd name="connsiteY13" fmla="*/ 204142 h 514350"/>
                  <a:gd name="connsiteX14" fmla="*/ 378904 w 400050"/>
                  <a:gd name="connsiteY14" fmla="*/ 197094 h 514350"/>
                  <a:gd name="connsiteX15" fmla="*/ 385191 w 400050"/>
                  <a:gd name="connsiteY15" fmla="*/ 179187 h 514350"/>
                  <a:gd name="connsiteX16" fmla="*/ 368999 w 400050"/>
                  <a:gd name="connsiteY16" fmla="*/ 164137 h 514350"/>
                  <a:gd name="connsiteX17" fmla="*/ 305657 w 400050"/>
                  <a:gd name="connsiteY17" fmla="*/ 157279 h 514350"/>
                  <a:gd name="connsiteX18" fmla="*/ 260318 w 400050"/>
                  <a:gd name="connsiteY18" fmla="*/ 169948 h 514350"/>
                  <a:gd name="connsiteX19" fmla="*/ 222980 w 400050"/>
                  <a:gd name="connsiteY19" fmla="*/ 194236 h 514350"/>
                  <a:gd name="connsiteX20" fmla="*/ 214789 w 400050"/>
                  <a:gd name="connsiteY20" fmla="*/ 198237 h 514350"/>
                  <a:gd name="connsiteX21" fmla="*/ 217742 w 400050"/>
                  <a:gd name="connsiteY21" fmla="*/ 186331 h 514350"/>
                  <a:gd name="connsiteX22" fmla="*/ 271463 w 400050"/>
                  <a:gd name="connsiteY22" fmla="*/ 110035 h 514350"/>
                  <a:gd name="connsiteX23" fmla="*/ 286703 w 400050"/>
                  <a:gd name="connsiteY23" fmla="*/ 82318 h 514350"/>
                  <a:gd name="connsiteX24" fmla="*/ 275558 w 400050"/>
                  <a:gd name="connsiteY24" fmla="*/ 62315 h 514350"/>
                  <a:gd name="connsiteX25" fmla="*/ 266605 w 400050"/>
                  <a:gd name="connsiteY25" fmla="*/ 60696 h 514350"/>
                  <a:gd name="connsiteX26" fmla="*/ 270034 w 400050"/>
                  <a:gd name="connsiteY26" fmla="*/ 26596 h 514350"/>
                  <a:gd name="connsiteX27" fmla="*/ 259366 w 400050"/>
                  <a:gd name="connsiteY27" fmla="*/ 8499 h 514350"/>
                  <a:gd name="connsiteX28" fmla="*/ 238030 w 400050"/>
                  <a:gd name="connsiteY28" fmla="*/ 14690 h 514350"/>
                  <a:gd name="connsiteX29" fmla="*/ 190786 w 400050"/>
                  <a:gd name="connsiteY29" fmla="*/ 70507 h 514350"/>
                  <a:gd name="connsiteX30" fmla="*/ 168021 w 400050"/>
                  <a:gd name="connsiteY30" fmla="*/ 108130 h 514350"/>
                  <a:gd name="connsiteX31" fmla="*/ 121825 w 400050"/>
                  <a:gd name="connsiteY31" fmla="*/ 222430 h 514350"/>
                  <a:gd name="connsiteX32" fmla="*/ 110300 w 400050"/>
                  <a:gd name="connsiteY32" fmla="*/ 255673 h 514350"/>
                  <a:gd name="connsiteX33" fmla="*/ 105442 w 400050"/>
                  <a:gd name="connsiteY33" fmla="*/ 337588 h 514350"/>
                  <a:gd name="connsiteX34" fmla="*/ 95060 w 400050"/>
                  <a:gd name="connsiteY34" fmla="*/ 358924 h 514350"/>
                  <a:gd name="connsiteX35" fmla="*/ 7144 w 400050"/>
                  <a:gd name="connsiteY35" fmla="*/ 431314 h 514350"/>
                  <a:gd name="connsiteX36" fmla="*/ 125825 w 400050"/>
                  <a:gd name="connsiteY36" fmla="*/ 511133 h 514350"/>
                  <a:gd name="connsiteX37" fmla="*/ 127445 w 400050"/>
                  <a:gd name="connsiteY37" fmla="*/ 509800 h 514350"/>
                  <a:gd name="connsiteX38" fmla="*/ 196977 w 400050"/>
                  <a:gd name="connsiteY38" fmla="*/ 441982 h 514350"/>
                  <a:gd name="connsiteX39" fmla="*/ 210884 w 400050"/>
                  <a:gd name="connsiteY39" fmla="*/ 435505 h 514350"/>
                  <a:gd name="connsiteX40" fmla="*/ 262985 w 400050"/>
                  <a:gd name="connsiteY40" fmla="*/ 411978 h 514350"/>
                  <a:gd name="connsiteX41" fmla="*/ 328994 w 400050"/>
                  <a:gd name="connsiteY41" fmla="*/ 353780 h 514350"/>
                  <a:gd name="connsiteX42" fmla="*/ 353282 w 400050"/>
                  <a:gd name="connsiteY42" fmla="*/ 323967 h 514350"/>
                  <a:gd name="connsiteX43" fmla="*/ 379476 w 400050"/>
                  <a:gd name="connsiteY43" fmla="*/ 290058 h 514350"/>
                  <a:gd name="connsiteX44" fmla="*/ 393478 w 400050"/>
                  <a:gd name="connsiteY44" fmla="*/ 273580 h 514350"/>
                  <a:gd name="connsiteX45" fmla="*/ 395002 w 400050"/>
                  <a:gd name="connsiteY45" fmla="*/ 26053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00050" h="514350">
                    <a:moveTo>
                      <a:pt x="395002" y="260530"/>
                    </a:moveTo>
                    <a:cubicBezTo>
                      <a:pt x="391573" y="255101"/>
                      <a:pt x="385953" y="255673"/>
                      <a:pt x="380238" y="259768"/>
                    </a:cubicBezTo>
                    <a:cubicBezTo>
                      <a:pt x="371570" y="266055"/>
                      <a:pt x="361474" y="269293"/>
                      <a:pt x="351092" y="265102"/>
                    </a:cubicBezTo>
                    <a:cubicBezTo>
                      <a:pt x="341662" y="261292"/>
                      <a:pt x="334899" y="264055"/>
                      <a:pt x="328708" y="270817"/>
                    </a:cubicBezTo>
                    <a:cubicBezTo>
                      <a:pt x="324326" y="275580"/>
                      <a:pt x="319183" y="280057"/>
                      <a:pt x="316421" y="285676"/>
                    </a:cubicBezTo>
                    <a:cubicBezTo>
                      <a:pt x="306419" y="305965"/>
                      <a:pt x="287369" y="310632"/>
                      <a:pt x="268034" y="315109"/>
                    </a:cubicBezTo>
                    <a:cubicBezTo>
                      <a:pt x="259937" y="317014"/>
                      <a:pt x="254413" y="314728"/>
                      <a:pt x="251555" y="305774"/>
                    </a:cubicBezTo>
                    <a:cubicBezTo>
                      <a:pt x="247174" y="292058"/>
                      <a:pt x="241745" y="278628"/>
                      <a:pt x="236315" y="265198"/>
                    </a:cubicBezTo>
                    <a:cubicBezTo>
                      <a:pt x="233839" y="259006"/>
                      <a:pt x="234506" y="254815"/>
                      <a:pt x="240030" y="250434"/>
                    </a:cubicBezTo>
                    <a:cubicBezTo>
                      <a:pt x="255937" y="238051"/>
                      <a:pt x="271558" y="225193"/>
                      <a:pt x="287084" y="212334"/>
                    </a:cubicBezTo>
                    <a:cubicBezTo>
                      <a:pt x="302705" y="199380"/>
                      <a:pt x="320231" y="199570"/>
                      <a:pt x="338519" y="204523"/>
                    </a:cubicBezTo>
                    <a:cubicBezTo>
                      <a:pt x="340804" y="205190"/>
                      <a:pt x="343186" y="205666"/>
                      <a:pt x="345472" y="206047"/>
                    </a:cubicBezTo>
                    <a:cubicBezTo>
                      <a:pt x="349758" y="203857"/>
                      <a:pt x="354616" y="202523"/>
                      <a:pt x="359759" y="202523"/>
                    </a:cubicBezTo>
                    <a:cubicBezTo>
                      <a:pt x="363093" y="202523"/>
                      <a:pt x="366236" y="203190"/>
                      <a:pt x="369284" y="204142"/>
                    </a:cubicBezTo>
                    <a:cubicBezTo>
                      <a:pt x="372713" y="202523"/>
                      <a:pt x="375857" y="200332"/>
                      <a:pt x="378904" y="197094"/>
                    </a:cubicBezTo>
                    <a:cubicBezTo>
                      <a:pt x="382905" y="192712"/>
                      <a:pt x="385763" y="184997"/>
                      <a:pt x="385191" y="179187"/>
                    </a:cubicBezTo>
                    <a:cubicBezTo>
                      <a:pt x="384334" y="170995"/>
                      <a:pt x="378333" y="165090"/>
                      <a:pt x="368999" y="164137"/>
                    </a:cubicBezTo>
                    <a:cubicBezTo>
                      <a:pt x="347853" y="162042"/>
                      <a:pt x="326422" y="161185"/>
                      <a:pt x="305657" y="157279"/>
                    </a:cubicBezTo>
                    <a:cubicBezTo>
                      <a:pt x="287655" y="153850"/>
                      <a:pt x="274034" y="160042"/>
                      <a:pt x="260318" y="169948"/>
                    </a:cubicBezTo>
                    <a:cubicBezTo>
                      <a:pt x="248317" y="178615"/>
                      <a:pt x="235553" y="186331"/>
                      <a:pt x="222980" y="194236"/>
                    </a:cubicBezTo>
                    <a:cubicBezTo>
                      <a:pt x="220409" y="195856"/>
                      <a:pt x="217551" y="196903"/>
                      <a:pt x="214789" y="198237"/>
                    </a:cubicBezTo>
                    <a:cubicBezTo>
                      <a:pt x="214598" y="192903"/>
                      <a:pt x="216313" y="189664"/>
                      <a:pt x="217742" y="186331"/>
                    </a:cubicBezTo>
                    <a:cubicBezTo>
                      <a:pt x="230600" y="157279"/>
                      <a:pt x="252603" y="134800"/>
                      <a:pt x="271463" y="110035"/>
                    </a:cubicBezTo>
                    <a:cubicBezTo>
                      <a:pt x="277844" y="101749"/>
                      <a:pt x="282893" y="92128"/>
                      <a:pt x="286703" y="82318"/>
                    </a:cubicBezTo>
                    <a:cubicBezTo>
                      <a:pt x="290417" y="72888"/>
                      <a:pt x="285179" y="64982"/>
                      <a:pt x="275558" y="62315"/>
                    </a:cubicBezTo>
                    <a:cubicBezTo>
                      <a:pt x="272701" y="61553"/>
                      <a:pt x="269748" y="61267"/>
                      <a:pt x="266605" y="60696"/>
                    </a:cubicBezTo>
                    <a:cubicBezTo>
                      <a:pt x="267843" y="48980"/>
                      <a:pt x="269462" y="37741"/>
                      <a:pt x="270034" y="26596"/>
                    </a:cubicBezTo>
                    <a:cubicBezTo>
                      <a:pt x="270415" y="18691"/>
                      <a:pt x="268224" y="11737"/>
                      <a:pt x="259366" y="8499"/>
                    </a:cubicBezTo>
                    <a:cubicBezTo>
                      <a:pt x="250412" y="5260"/>
                      <a:pt x="243745" y="8023"/>
                      <a:pt x="238030" y="14690"/>
                    </a:cubicBezTo>
                    <a:cubicBezTo>
                      <a:pt x="222123" y="33169"/>
                      <a:pt x="205740" y="51266"/>
                      <a:pt x="190786" y="70507"/>
                    </a:cubicBezTo>
                    <a:cubicBezTo>
                      <a:pt x="181832" y="82032"/>
                      <a:pt x="173736" y="94795"/>
                      <a:pt x="168021" y="108130"/>
                    </a:cubicBezTo>
                    <a:cubicBezTo>
                      <a:pt x="151829" y="145849"/>
                      <a:pt x="136970" y="184235"/>
                      <a:pt x="121825" y="222430"/>
                    </a:cubicBezTo>
                    <a:cubicBezTo>
                      <a:pt x="117443" y="233384"/>
                      <a:pt x="111538" y="244338"/>
                      <a:pt x="110300" y="255673"/>
                    </a:cubicBezTo>
                    <a:cubicBezTo>
                      <a:pt x="107347" y="282819"/>
                      <a:pt x="106299" y="310251"/>
                      <a:pt x="105442" y="337588"/>
                    </a:cubicBezTo>
                    <a:cubicBezTo>
                      <a:pt x="105156" y="346827"/>
                      <a:pt x="102203" y="353113"/>
                      <a:pt x="95060" y="358924"/>
                    </a:cubicBezTo>
                    <a:cubicBezTo>
                      <a:pt x="65532" y="382736"/>
                      <a:pt x="36290" y="407025"/>
                      <a:pt x="7144" y="431314"/>
                    </a:cubicBezTo>
                    <a:cubicBezTo>
                      <a:pt x="38481" y="467604"/>
                      <a:pt x="79343" y="495417"/>
                      <a:pt x="125825" y="511133"/>
                    </a:cubicBezTo>
                    <a:cubicBezTo>
                      <a:pt x="126397" y="510657"/>
                      <a:pt x="126968" y="510276"/>
                      <a:pt x="127445" y="509800"/>
                    </a:cubicBezTo>
                    <a:cubicBezTo>
                      <a:pt x="150876" y="487511"/>
                      <a:pt x="173641" y="464365"/>
                      <a:pt x="196977" y="441982"/>
                    </a:cubicBezTo>
                    <a:cubicBezTo>
                      <a:pt x="200501" y="438553"/>
                      <a:pt x="206026" y="435886"/>
                      <a:pt x="210884" y="435505"/>
                    </a:cubicBezTo>
                    <a:cubicBezTo>
                      <a:pt x="231267" y="433885"/>
                      <a:pt x="248031" y="425122"/>
                      <a:pt x="262985" y="411978"/>
                    </a:cubicBezTo>
                    <a:cubicBezTo>
                      <a:pt x="285083" y="392642"/>
                      <a:pt x="307562" y="373783"/>
                      <a:pt x="328994" y="353780"/>
                    </a:cubicBezTo>
                    <a:cubicBezTo>
                      <a:pt x="338233" y="345112"/>
                      <a:pt x="345377" y="334063"/>
                      <a:pt x="353282" y="323967"/>
                    </a:cubicBezTo>
                    <a:cubicBezTo>
                      <a:pt x="362141" y="312727"/>
                      <a:pt x="370618" y="301202"/>
                      <a:pt x="379476" y="290058"/>
                    </a:cubicBezTo>
                    <a:cubicBezTo>
                      <a:pt x="383953" y="284438"/>
                      <a:pt x="389763" y="279676"/>
                      <a:pt x="393478" y="273580"/>
                    </a:cubicBezTo>
                    <a:cubicBezTo>
                      <a:pt x="395764" y="269960"/>
                      <a:pt x="396907" y="263388"/>
                      <a:pt x="395002" y="26053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CDAE5AA-FB48-426C-BAF9-1E80EAAF9843}"/>
              </a:ext>
            </a:extLst>
          </p:cNvPr>
          <p:cNvGrpSpPr/>
          <p:nvPr/>
        </p:nvGrpSpPr>
        <p:grpSpPr>
          <a:xfrm>
            <a:off x="3571651" y="1958904"/>
            <a:ext cx="1614868" cy="1851169"/>
            <a:chOff x="3571651" y="1958904"/>
            <a:chExt cx="1614868" cy="1851169"/>
          </a:xfrm>
        </p:grpSpPr>
        <p:sp>
          <p:nvSpPr>
            <p:cNvPr id="39" name="!!Forme libre : B">
              <a:extLst>
                <a:ext uri="{FF2B5EF4-FFF2-40B4-BE49-F238E27FC236}">
                  <a16:creationId xmlns:a16="http://schemas.microsoft.com/office/drawing/2014/main" id="{AC529ECD-987F-453D-BD6B-75E34553E11F}"/>
                </a:ext>
              </a:extLst>
            </p:cNvPr>
            <p:cNvSpPr/>
            <p:nvPr/>
          </p:nvSpPr>
          <p:spPr>
            <a:xfrm rot="13500000">
              <a:off x="3595501" y="2219056"/>
              <a:ext cx="1567167" cy="1614868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1 w 1567167"/>
                <a:gd name="connsiteY0" fmla="*/ 831283 h 1614868"/>
                <a:gd name="connsiteX1" fmla="*/ 788884 w 1567167"/>
                <a:gd name="connsiteY1" fmla="*/ 0 h 1614868"/>
                <a:gd name="connsiteX2" fmla="*/ 1567167 w 1567167"/>
                <a:gd name="connsiteY2" fmla="*/ 831283 h 1614868"/>
                <a:gd name="connsiteX3" fmla="*/ 783584 w 1567167"/>
                <a:gd name="connsiteY3" fmla="*/ 1614868 h 1614868"/>
                <a:gd name="connsiteX4" fmla="*/ 1 w 1567167"/>
                <a:gd name="connsiteY4" fmla="*/ 831283 h 161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167" h="1614868">
                  <a:moveTo>
                    <a:pt x="1" y="831283"/>
                  </a:moveTo>
                  <a:cubicBezTo>
                    <a:pt x="884" y="562138"/>
                    <a:pt x="356123" y="0"/>
                    <a:pt x="788884" y="0"/>
                  </a:cubicBezTo>
                  <a:cubicBezTo>
                    <a:pt x="1221645" y="0"/>
                    <a:pt x="1567167" y="398521"/>
                    <a:pt x="1567167" y="831283"/>
                  </a:cubicBezTo>
                  <a:cubicBezTo>
                    <a:pt x="1567167" y="1264045"/>
                    <a:pt x="1216345" y="1614868"/>
                    <a:pt x="783584" y="1614868"/>
                  </a:cubicBezTo>
                  <a:cubicBezTo>
                    <a:pt x="350823" y="1614868"/>
                    <a:pt x="-882" y="1100428"/>
                    <a:pt x="1" y="83128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!!ZoneTexte 39">
              <a:extLst>
                <a:ext uri="{FF2B5EF4-FFF2-40B4-BE49-F238E27FC236}">
                  <a16:creationId xmlns:a16="http://schemas.microsoft.com/office/drawing/2014/main" id="{896CBEAE-F318-4145-A5C8-557EEC39D4E6}"/>
                </a:ext>
              </a:extLst>
            </p:cNvPr>
            <p:cNvSpPr txBox="1"/>
            <p:nvPr/>
          </p:nvSpPr>
          <p:spPr>
            <a:xfrm>
              <a:off x="3741050" y="2684166"/>
              <a:ext cx="1330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Mouthfeel</a:t>
              </a:r>
            </a:p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Improvement</a:t>
              </a:r>
            </a:p>
          </p:txBody>
        </p:sp>
        <p:sp>
          <p:nvSpPr>
            <p:cNvPr id="41" name="!!ZoneTexte 40">
              <a:extLst>
                <a:ext uri="{FF2B5EF4-FFF2-40B4-BE49-F238E27FC236}">
                  <a16:creationId xmlns:a16="http://schemas.microsoft.com/office/drawing/2014/main" id="{001ACE87-DF89-4335-B708-C7C959CDF794}"/>
                </a:ext>
              </a:extLst>
            </p:cNvPr>
            <p:cNvSpPr txBox="1"/>
            <p:nvPr/>
          </p:nvSpPr>
          <p:spPr>
            <a:xfrm>
              <a:off x="3742653" y="3101979"/>
              <a:ext cx="1327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Softening action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and longer taste</a:t>
              </a:r>
            </a:p>
          </p:txBody>
        </p:sp>
        <p:sp>
          <p:nvSpPr>
            <p:cNvPr id="42" name="!!Ellipse 41">
              <a:extLst>
                <a:ext uri="{FF2B5EF4-FFF2-40B4-BE49-F238E27FC236}">
                  <a16:creationId xmlns:a16="http://schemas.microsoft.com/office/drawing/2014/main" id="{18E92841-8259-4972-AC16-DDF7471E5D8A}"/>
                </a:ext>
              </a:extLst>
            </p:cNvPr>
            <p:cNvSpPr/>
            <p:nvPr/>
          </p:nvSpPr>
          <p:spPr>
            <a:xfrm>
              <a:off x="4086474" y="1958904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!!Graphique 43">
              <a:extLst>
                <a:ext uri="{FF2B5EF4-FFF2-40B4-BE49-F238E27FC236}">
                  <a16:creationId xmlns:a16="http://schemas.microsoft.com/office/drawing/2014/main" id="{F57AD9A5-087C-46C2-A6A4-2413E1744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99738" y="2108366"/>
              <a:ext cx="413439" cy="291503"/>
            </a:xfrm>
            <a:prstGeom prst="rect">
              <a:avLst/>
            </a:prstGeom>
          </p:spPr>
        </p:pic>
        <p:cxnSp>
          <p:nvCxnSpPr>
            <p:cNvPr id="45" name="!!Connecteur droit 44">
              <a:extLst>
                <a:ext uri="{FF2B5EF4-FFF2-40B4-BE49-F238E27FC236}">
                  <a16:creationId xmlns:a16="http://schemas.microsoft.com/office/drawing/2014/main" id="{5F677DDD-1ACF-49CC-9153-74AE43490915}"/>
                </a:ext>
              </a:extLst>
            </p:cNvPr>
            <p:cNvCxnSpPr>
              <a:cxnSpLocks/>
            </p:cNvCxnSpPr>
            <p:nvPr/>
          </p:nvCxnSpPr>
          <p:spPr>
            <a:xfrm>
              <a:off x="3830059" y="3057979"/>
              <a:ext cx="115279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D71F1FD-2461-4E8F-BC37-8EF54C8B03DE}"/>
              </a:ext>
            </a:extLst>
          </p:cNvPr>
          <p:cNvGrpSpPr/>
          <p:nvPr/>
        </p:nvGrpSpPr>
        <p:grpSpPr>
          <a:xfrm>
            <a:off x="5900086" y="1958904"/>
            <a:ext cx="1524917" cy="1832444"/>
            <a:chOff x="5900086" y="1958904"/>
            <a:chExt cx="1524917" cy="1832444"/>
          </a:xfrm>
        </p:grpSpPr>
        <p:sp>
          <p:nvSpPr>
            <p:cNvPr id="48" name="!!Forme libre : B">
              <a:extLst>
                <a:ext uri="{FF2B5EF4-FFF2-40B4-BE49-F238E27FC236}">
                  <a16:creationId xmlns:a16="http://schemas.microsoft.com/office/drawing/2014/main" id="{203C646F-9328-4983-BB01-A9E451CC8A22}"/>
                </a:ext>
              </a:extLst>
            </p:cNvPr>
            <p:cNvSpPr/>
            <p:nvPr/>
          </p:nvSpPr>
          <p:spPr>
            <a:xfrm rot="13500000">
              <a:off x="5844931" y="2211275"/>
              <a:ext cx="1635228" cy="1524917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0 w 1630765"/>
                <a:gd name="connsiteY0" fmla="*/ 783643 h 1567292"/>
                <a:gd name="connsiteX1" fmla="*/ 783583 w 1630765"/>
                <a:gd name="connsiteY1" fmla="*/ 58 h 1567292"/>
                <a:gd name="connsiteX2" fmla="*/ 1630765 w 1630765"/>
                <a:gd name="connsiteY2" fmla="*/ 815442 h 1567292"/>
                <a:gd name="connsiteX3" fmla="*/ 783583 w 1630765"/>
                <a:gd name="connsiteY3" fmla="*/ 1567228 h 1567292"/>
                <a:gd name="connsiteX4" fmla="*/ 0 w 1630765"/>
                <a:gd name="connsiteY4" fmla="*/ 783643 h 1567292"/>
                <a:gd name="connsiteX0" fmla="*/ 4 w 1630769"/>
                <a:gd name="connsiteY0" fmla="*/ 741230 h 1524879"/>
                <a:gd name="connsiteX1" fmla="*/ 772988 w 1630769"/>
                <a:gd name="connsiteY1" fmla="*/ 43 h 1524879"/>
                <a:gd name="connsiteX2" fmla="*/ 1630769 w 1630769"/>
                <a:gd name="connsiteY2" fmla="*/ 773029 h 1524879"/>
                <a:gd name="connsiteX3" fmla="*/ 783587 w 1630769"/>
                <a:gd name="connsiteY3" fmla="*/ 1524815 h 1524879"/>
                <a:gd name="connsiteX4" fmla="*/ 4 w 1630769"/>
                <a:gd name="connsiteY4" fmla="*/ 741230 h 1524879"/>
                <a:gd name="connsiteX0" fmla="*/ 730 w 1631495"/>
                <a:gd name="connsiteY0" fmla="*/ 741240 h 1524889"/>
                <a:gd name="connsiteX1" fmla="*/ 773714 w 1631495"/>
                <a:gd name="connsiteY1" fmla="*/ 53 h 1524889"/>
                <a:gd name="connsiteX2" fmla="*/ 1631495 w 1631495"/>
                <a:gd name="connsiteY2" fmla="*/ 773039 h 1524889"/>
                <a:gd name="connsiteX3" fmla="*/ 784313 w 1631495"/>
                <a:gd name="connsiteY3" fmla="*/ 1524825 h 1524889"/>
                <a:gd name="connsiteX4" fmla="*/ 730 w 1631495"/>
                <a:gd name="connsiteY4" fmla="*/ 741240 h 1524889"/>
                <a:gd name="connsiteX0" fmla="*/ 4463 w 1635228"/>
                <a:gd name="connsiteY0" fmla="*/ 741268 h 1524917"/>
                <a:gd name="connsiteX1" fmla="*/ 777447 w 1635228"/>
                <a:gd name="connsiteY1" fmla="*/ 81 h 1524917"/>
                <a:gd name="connsiteX2" fmla="*/ 1635228 w 1635228"/>
                <a:gd name="connsiteY2" fmla="*/ 773067 h 1524917"/>
                <a:gd name="connsiteX3" fmla="*/ 788046 w 1635228"/>
                <a:gd name="connsiteY3" fmla="*/ 1524853 h 1524917"/>
                <a:gd name="connsiteX4" fmla="*/ 4463 w 1635228"/>
                <a:gd name="connsiteY4" fmla="*/ 741268 h 152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5228" h="1524917">
                  <a:moveTo>
                    <a:pt x="4463" y="741268"/>
                  </a:moveTo>
                  <a:cubicBezTo>
                    <a:pt x="-55602" y="248647"/>
                    <a:pt x="505653" y="-5219"/>
                    <a:pt x="777447" y="81"/>
                  </a:cubicBezTo>
                  <a:cubicBezTo>
                    <a:pt x="1049241" y="5381"/>
                    <a:pt x="1635228" y="340305"/>
                    <a:pt x="1635228" y="773067"/>
                  </a:cubicBezTo>
                  <a:cubicBezTo>
                    <a:pt x="1635228" y="1205829"/>
                    <a:pt x="1059840" y="1530153"/>
                    <a:pt x="788046" y="1524853"/>
                  </a:cubicBezTo>
                  <a:cubicBezTo>
                    <a:pt x="516252" y="1519553"/>
                    <a:pt x="64528" y="1233889"/>
                    <a:pt x="4463" y="74126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C865F2D-D824-49CD-B907-1DAB9B5C945B}"/>
                </a:ext>
              </a:extLst>
            </p:cNvPr>
            <p:cNvSpPr txBox="1"/>
            <p:nvPr/>
          </p:nvSpPr>
          <p:spPr>
            <a:xfrm>
              <a:off x="5986994" y="2806320"/>
              <a:ext cx="13839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Natural glue</a:t>
              </a:r>
            </a:p>
          </p:txBody>
        </p:sp>
        <p:sp>
          <p:nvSpPr>
            <p:cNvPr id="50" name="!!ZoneTexte 49">
              <a:extLst>
                <a:ext uri="{FF2B5EF4-FFF2-40B4-BE49-F238E27FC236}">
                  <a16:creationId xmlns:a16="http://schemas.microsoft.com/office/drawing/2014/main" id="{62482405-9B00-4C48-80A0-A683F2671F50}"/>
                </a:ext>
              </a:extLst>
            </p:cNvPr>
            <p:cNvSpPr txBox="1"/>
            <p:nvPr/>
          </p:nvSpPr>
          <p:spPr>
            <a:xfrm>
              <a:off x="6007159" y="3073404"/>
              <a:ext cx="1343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Safe and organic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food adhesive</a:t>
              </a:r>
            </a:p>
          </p:txBody>
        </p:sp>
        <p:sp>
          <p:nvSpPr>
            <p:cNvPr id="51" name="!!Ellipse 50">
              <a:extLst>
                <a:ext uri="{FF2B5EF4-FFF2-40B4-BE49-F238E27FC236}">
                  <a16:creationId xmlns:a16="http://schemas.microsoft.com/office/drawing/2014/main" id="{D95A0465-769F-446E-AAC6-FDCE7D93B637}"/>
                </a:ext>
              </a:extLst>
            </p:cNvPr>
            <p:cNvSpPr/>
            <p:nvPr/>
          </p:nvSpPr>
          <p:spPr>
            <a:xfrm>
              <a:off x="6358995" y="1958904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!!Connecteur droit 52">
              <a:extLst>
                <a:ext uri="{FF2B5EF4-FFF2-40B4-BE49-F238E27FC236}">
                  <a16:creationId xmlns:a16="http://schemas.microsoft.com/office/drawing/2014/main" id="{69E06085-4083-41C2-96B9-203D924B3F86}"/>
                </a:ext>
              </a:extLst>
            </p:cNvPr>
            <p:cNvCxnSpPr>
              <a:cxnSpLocks/>
            </p:cNvCxnSpPr>
            <p:nvPr/>
          </p:nvCxnSpPr>
          <p:spPr>
            <a:xfrm>
              <a:off x="6102580" y="3037883"/>
              <a:ext cx="115279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!!Graphique 58">
              <a:extLst>
                <a:ext uri="{FF2B5EF4-FFF2-40B4-BE49-F238E27FC236}">
                  <a16:creationId xmlns:a16="http://schemas.microsoft.com/office/drawing/2014/main" id="{123F16AC-CE44-49D6-A894-6D7A82134395}"/>
                </a:ext>
              </a:extLst>
            </p:cNvPr>
            <p:cNvGrpSpPr/>
            <p:nvPr/>
          </p:nvGrpSpPr>
          <p:grpSpPr>
            <a:xfrm>
              <a:off x="6382270" y="2015862"/>
              <a:ext cx="526703" cy="568013"/>
              <a:chOff x="5602453" y="2181935"/>
              <a:chExt cx="485775" cy="523875"/>
            </a:xfrm>
          </p:grpSpPr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19AB38BB-B6C2-4D3E-AF92-F49C2395939B}"/>
                  </a:ext>
                </a:extLst>
              </p:cNvPr>
              <p:cNvSpPr/>
              <p:nvPr/>
            </p:nvSpPr>
            <p:spPr>
              <a:xfrm>
                <a:off x="5595309" y="2174740"/>
                <a:ext cx="476250" cy="209550"/>
              </a:xfrm>
              <a:custGeom>
                <a:avLst/>
                <a:gdLst>
                  <a:gd name="connsiteX0" fmla="*/ 478155 w 476250"/>
                  <a:gd name="connsiteY0" fmla="*/ 107969 h 209550"/>
                  <a:gd name="connsiteX1" fmla="*/ 214884 w 476250"/>
                  <a:gd name="connsiteY1" fmla="*/ 7290 h 209550"/>
                  <a:gd name="connsiteX2" fmla="*/ 148876 w 476250"/>
                  <a:gd name="connsiteY2" fmla="*/ 12529 h 209550"/>
                  <a:gd name="connsiteX3" fmla="*/ 7144 w 476250"/>
                  <a:gd name="connsiteY3" fmla="*/ 211601 h 209550"/>
                  <a:gd name="connsiteX4" fmla="*/ 215932 w 476250"/>
                  <a:gd name="connsiteY4" fmla="*/ 149879 h 209550"/>
                  <a:gd name="connsiteX5" fmla="*/ 229743 w 476250"/>
                  <a:gd name="connsiteY5" fmla="*/ 150451 h 209550"/>
                  <a:gd name="connsiteX6" fmla="*/ 344329 w 476250"/>
                  <a:gd name="connsiteY6" fmla="*/ 185407 h 209550"/>
                  <a:gd name="connsiteX7" fmla="*/ 462629 w 476250"/>
                  <a:gd name="connsiteY7" fmla="*/ 166167 h 209550"/>
                  <a:gd name="connsiteX8" fmla="*/ 466630 w 476250"/>
                  <a:gd name="connsiteY8" fmla="*/ 112541 h 209550"/>
                  <a:gd name="connsiteX9" fmla="*/ 478155 w 476250"/>
                  <a:gd name="connsiteY9" fmla="*/ 107969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6250" h="209550">
                    <a:moveTo>
                      <a:pt x="478155" y="107969"/>
                    </a:moveTo>
                    <a:cubicBezTo>
                      <a:pt x="451390" y="102254"/>
                      <a:pt x="279749" y="14529"/>
                      <a:pt x="214884" y="7290"/>
                    </a:cubicBezTo>
                    <a:cubicBezTo>
                      <a:pt x="197739" y="6528"/>
                      <a:pt x="174403" y="8814"/>
                      <a:pt x="148876" y="12529"/>
                    </a:cubicBezTo>
                    <a:cubicBezTo>
                      <a:pt x="74771" y="52629"/>
                      <a:pt x="21146" y="125400"/>
                      <a:pt x="7144" y="211601"/>
                    </a:cubicBezTo>
                    <a:lnTo>
                      <a:pt x="215932" y="149879"/>
                    </a:lnTo>
                    <a:cubicBezTo>
                      <a:pt x="220504" y="148546"/>
                      <a:pt x="225647" y="147974"/>
                      <a:pt x="229743" y="150451"/>
                    </a:cubicBezTo>
                    <a:cubicBezTo>
                      <a:pt x="249079" y="162166"/>
                      <a:pt x="292608" y="181693"/>
                      <a:pt x="344329" y="185407"/>
                    </a:cubicBezTo>
                    <a:cubicBezTo>
                      <a:pt x="379857" y="187979"/>
                      <a:pt x="426911" y="191503"/>
                      <a:pt x="462629" y="166167"/>
                    </a:cubicBezTo>
                    <a:cubicBezTo>
                      <a:pt x="471202" y="160071"/>
                      <a:pt x="483870" y="129781"/>
                      <a:pt x="466630" y="112541"/>
                    </a:cubicBezTo>
                    <a:cubicBezTo>
                      <a:pt x="466725" y="112541"/>
                      <a:pt x="476822" y="112636"/>
                      <a:pt x="478155" y="107969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E0034092-5468-4B9A-85EC-C38C0DB4566F}"/>
                  </a:ext>
                </a:extLst>
              </p:cNvPr>
              <p:cNvSpPr/>
              <p:nvPr/>
            </p:nvSpPr>
            <p:spPr>
              <a:xfrm>
                <a:off x="5712943" y="2514909"/>
                <a:ext cx="371475" cy="190500"/>
              </a:xfrm>
              <a:custGeom>
                <a:avLst/>
                <a:gdLst>
                  <a:gd name="connsiteX0" fmla="*/ 354425 w 371475"/>
                  <a:gd name="connsiteY0" fmla="*/ 27547 h 190500"/>
                  <a:gd name="connsiteX1" fmla="*/ 207264 w 371475"/>
                  <a:gd name="connsiteY1" fmla="*/ 16879 h 190500"/>
                  <a:gd name="connsiteX2" fmla="*/ 98012 w 371475"/>
                  <a:gd name="connsiteY2" fmla="*/ 94984 h 190500"/>
                  <a:gd name="connsiteX3" fmla="*/ 7144 w 371475"/>
                  <a:gd name="connsiteY3" fmla="*/ 145562 h 190500"/>
                  <a:gd name="connsiteX4" fmla="*/ 161544 w 371475"/>
                  <a:gd name="connsiteY4" fmla="*/ 192615 h 190500"/>
                  <a:gd name="connsiteX5" fmla="*/ 210503 w 371475"/>
                  <a:gd name="connsiteY5" fmla="*/ 188234 h 190500"/>
                  <a:gd name="connsiteX6" fmla="*/ 225552 w 371475"/>
                  <a:gd name="connsiteY6" fmla="*/ 175470 h 190500"/>
                  <a:gd name="connsiteX7" fmla="*/ 365093 w 371475"/>
                  <a:gd name="connsiteY7" fmla="*/ 66218 h 190500"/>
                  <a:gd name="connsiteX8" fmla="*/ 354425 w 371475"/>
                  <a:gd name="connsiteY8" fmla="*/ 27547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475" h="190500">
                    <a:moveTo>
                      <a:pt x="354425" y="27547"/>
                    </a:moveTo>
                    <a:cubicBezTo>
                      <a:pt x="321850" y="-5029"/>
                      <a:pt x="244411" y="9354"/>
                      <a:pt x="207264" y="16879"/>
                    </a:cubicBezTo>
                    <a:cubicBezTo>
                      <a:pt x="170116" y="24404"/>
                      <a:pt x="124968" y="68123"/>
                      <a:pt x="98012" y="94984"/>
                    </a:cubicBezTo>
                    <a:cubicBezTo>
                      <a:pt x="87058" y="105938"/>
                      <a:pt x="48673" y="125845"/>
                      <a:pt x="7144" y="145562"/>
                    </a:cubicBezTo>
                    <a:cubicBezTo>
                      <a:pt x="51244" y="175280"/>
                      <a:pt x="104394" y="192615"/>
                      <a:pt x="161544" y="192615"/>
                    </a:cubicBezTo>
                    <a:cubicBezTo>
                      <a:pt x="178213" y="192615"/>
                      <a:pt x="194596" y="191091"/>
                      <a:pt x="210503" y="188234"/>
                    </a:cubicBezTo>
                    <a:lnTo>
                      <a:pt x="225552" y="175470"/>
                    </a:lnTo>
                    <a:lnTo>
                      <a:pt x="365093" y="66218"/>
                    </a:lnTo>
                    <a:cubicBezTo>
                      <a:pt x="365093" y="66218"/>
                      <a:pt x="387001" y="60122"/>
                      <a:pt x="354425" y="27547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B5816BC6-682E-4A6A-B169-3A92EA8696B2}"/>
                  </a:ext>
                </a:extLst>
              </p:cNvPr>
              <p:cNvSpPr/>
              <p:nvPr/>
            </p:nvSpPr>
            <p:spPr>
              <a:xfrm>
                <a:off x="5908491" y="2324412"/>
                <a:ext cx="171450" cy="238125"/>
              </a:xfrm>
              <a:custGeom>
                <a:avLst/>
                <a:gdLst>
                  <a:gd name="connsiteX0" fmla="*/ 31432 w 171450"/>
                  <a:gd name="connsiteY0" fmla="*/ 25735 h 238125"/>
                  <a:gd name="connsiteX1" fmla="*/ 118300 w 171450"/>
                  <a:gd name="connsiteY1" fmla="*/ 7161 h 238125"/>
                  <a:gd name="connsiteX2" fmla="*/ 146780 w 171450"/>
                  <a:gd name="connsiteY2" fmla="*/ 16210 h 238125"/>
                  <a:gd name="connsiteX3" fmla="*/ 134684 w 171450"/>
                  <a:gd name="connsiteY3" fmla="*/ 36879 h 238125"/>
                  <a:gd name="connsiteX4" fmla="*/ 81534 w 171450"/>
                  <a:gd name="connsiteY4" fmla="*/ 69740 h 238125"/>
                  <a:gd name="connsiteX5" fmla="*/ 96679 w 171450"/>
                  <a:gd name="connsiteY5" fmla="*/ 168324 h 238125"/>
                  <a:gd name="connsiteX6" fmla="*/ 153543 w 171450"/>
                  <a:gd name="connsiteY6" fmla="*/ 212711 h 238125"/>
                  <a:gd name="connsiteX7" fmla="*/ 148590 w 171450"/>
                  <a:gd name="connsiteY7" fmla="*/ 238904 h 238125"/>
                  <a:gd name="connsiteX8" fmla="*/ 7144 w 171450"/>
                  <a:gd name="connsiteY8" fmla="*/ 206996 h 238125"/>
                  <a:gd name="connsiteX9" fmla="*/ 53054 w 171450"/>
                  <a:gd name="connsiteY9" fmla="*/ 91267 h 238125"/>
                  <a:gd name="connsiteX10" fmla="*/ 31432 w 171450"/>
                  <a:gd name="connsiteY10" fmla="*/ 25735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450" h="238125">
                    <a:moveTo>
                      <a:pt x="31432" y="25735"/>
                    </a:moveTo>
                    <a:cubicBezTo>
                      <a:pt x="31432" y="25735"/>
                      <a:pt x="81343" y="7923"/>
                      <a:pt x="118300" y="7161"/>
                    </a:cubicBezTo>
                    <a:cubicBezTo>
                      <a:pt x="139922" y="6685"/>
                      <a:pt x="146780" y="16210"/>
                      <a:pt x="146780" y="16210"/>
                    </a:cubicBezTo>
                    <a:cubicBezTo>
                      <a:pt x="146780" y="16210"/>
                      <a:pt x="153257" y="28497"/>
                      <a:pt x="134684" y="36879"/>
                    </a:cubicBezTo>
                    <a:cubicBezTo>
                      <a:pt x="116110" y="45261"/>
                      <a:pt x="88773" y="52214"/>
                      <a:pt x="81534" y="69740"/>
                    </a:cubicBezTo>
                    <a:cubicBezTo>
                      <a:pt x="69628" y="98696"/>
                      <a:pt x="90392" y="157275"/>
                      <a:pt x="96679" y="168324"/>
                    </a:cubicBezTo>
                    <a:cubicBezTo>
                      <a:pt x="102965" y="179468"/>
                      <a:pt x="111823" y="197566"/>
                      <a:pt x="153543" y="212711"/>
                    </a:cubicBezTo>
                    <a:cubicBezTo>
                      <a:pt x="195263" y="227855"/>
                      <a:pt x="156591" y="238904"/>
                      <a:pt x="148590" y="238904"/>
                    </a:cubicBezTo>
                    <a:cubicBezTo>
                      <a:pt x="140589" y="238904"/>
                      <a:pt x="61341" y="239285"/>
                      <a:pt x="7144" y="206996"/>
                    </a:cubicBezTo>
                    <a:cubicBezTo>
                      <a:pt x="42005" y="176230"/>
                      <a:pt x="58769" y="129653"/>
                      <a:pt x="53054" y="91267"/>
                    </a:cubicBezTo>
                    <a:cubicBezTo>
                      <a:pt x="46577" y="47642"/>
                      <a:pt x="31432" y="25735"/>
                      <a:pt x="31432" y="25735"/>
                    </a:cubicBezTo>
                    <a:close/>
                  </a:path>
                </a:pathLst>
              </a:custGeom>
              <a:solidFill>
                <a:srgbClr val="E399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D914E24-0816-40A7-9A54-6C4BB6ED38D0}"/>
              </a:ext>
            </a:extLst>
          </p:cNvPr>
          <p:cNvGrpSpPr/>
          <p:nvPr/>
        </p:nvGrpSpPr>
        <p:grpSpPr>
          <a:xfrm>
            <a:off x="2436773" y="4152752"/>
            <a:ext cx="1575567" cy="1832669"/>
            <a:chOff x="2436773" y="4152752"/>
            <a:chExt cx="1575567" cy="1832669"/>
          </a:xfrm>
        </p:grpSpPr>
        <p:sp>
          <p:nvSpPr>
            <p:cNvPr id="76" name="!!Forme libre : B">
              <a:extLst>
                <a:ext uri="{FF2B5EF4-FFF2-40B4-BE49-F238E27FC236}">
                  <a16:creationId xmlns:a16="http://schemas.microsoft.com/office/drawing/2014/main" id="{9A73EAB8-865C-4251-8291-48A0D06F084F}"/>
                </a:ext>
              </a:extLst>
            </p:cNvPr>
            <p:cNvSpPr/>
            <p:nvPr/>
          </p:nvSpPr>
          <p:spPr>
            <a:xfrm rot="13500000">
              <a:off x="2428807" y="4401888"/>
              <a:ext cx="1591499" cy="1575567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0 w 1601928"/>
                <a:gd name="connsiteY0" fmla="*/ 784078 h 1568047"/>
                <a:gd name="connsiteX1" fmla="*/ 783583 w 1601928"/>
                <a:gd name="connsiteY1" fmla="*/ 493 h 1568047"/>
                <a:gd name="connsiteX2" fmla="*/ 1601928 w 1601928"/>
                <a:gd name="connsiteY2" fmla="*/ 700648 h 1568047"/>
                <a:gd name="connsiteX3" fmla="*/ 783583 w 1601928"/>
                <a:gd name="connsiteY3" fmla="*/ 1567663 h 1568047"/>
                <a:gd name="connsiteX4" fmla="*/ 0 w 1601928"/>
                <a:gd name="connsiteY4" fmla="*/ 784078 h 1568047"/>
                <a:gd name="connsiteX0" fmla="*/ 0 w 1601928"/>
                <a:gd name="connsiteY0" fmla="*/ 784078 h 1568047"/>
                <a:gd name="connsiteX1" fmla="*/ 783583 w 1601928"/>
                <a:gd name="connsiteY1" fmla="*/ 493 h 1568047"/>
                <a:gd name="connsiteX2" fmla="*/ 1601928 w 1601928"/>
                <a:gd name="connsiteY2" fmla="*/ 700648 h 1568047"/>
                <a:gd name="connsiteX3" fmla="*/ 783583 w 1601928"/>
                <a:gd name="connsiteY3" fmla="*/ 1567663 h 1568047"/>
                <a:gd name="connsiteX4" fmla="*/ 0 w 1601928"/>
                <a:gd name="connsiteY4" fmla="*/ 784078 h 1568047"/>
                <a:gd name="connsiteX0" fmla="*/ 0 w 1591499"/>
                <a:gd name="connsiteY0" fmla="*/ 836961 h 1569524"/>
                <a:gd name="connsiteX1" fmla="*/ 773154 w 1591499"/>
                <a:gd name="connsiteY1" fmla="*/ 1233 h 1569524"/>
                <a:gd name="connsiteX2" fmla="*/ 1591499 w 1591499"/>
                <a:gd name="connsiteY2" fmla="*/ 701388 h 1569524"/>
                <a:gd name="connsiteX3" fmla="*/ 773154 w 1591499"/>
                <a:gd name="connsiteY3" fmla="*/ 1568403 h 1569524"/>
                <a:gd name="connsiteX4" fmla="*/ 0 w 1591499"/>
                <a:gd name="connsiteY4" fmla="*/ 836961 h 1569524"/>
                <a:gd name="connsiteX0" fmla="*/ 0 w 1591499"/>
                <a:gd name="connsiteY0" fmla="*/ 843004 h 1575567"/>
                <a:gd name="connsiteX1" fmla="*/ 773154 w 1591499"/>
                <a:gd name="connsiteY1" fmla="*/ 7276 h 1575567"/>
                <a:gd name="connsiteX2" fmla="*/ 1591499 w 1591499"/>
                <a:gd name="connsiteY2" fmla="*/ 707431 h 1575567"/>
                <a:gd name="connsiteX3" fmla="*/ 773154 w 1591499"/>
                <a:gd name="connsiteY3" fmla="*/ 1574446 h 1575567"/>
                <a:gd name="connsiteX4" fmla="*/ 0 w 1591499"/>
                <a:gd name="connsiteY4" fmla="*/ 843004 h 1575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1499" h="1575567">
                  <a:moveTo>
                    <a:pt x="0" y="843004"/>
                  </a:moveTo>
                  <a:cubicBezTo>
                    <a:pt x="0" y="410242"/>
                    <a:pt x="497475" y="68110"/>
                    <a:pt x="773154" y="7276"/>
                  </a:cubicBezTo>
                  <a:cubicBezTo>
                    <a:pt x="1048833" y="-53558"/>
                    <a:pt x="1591499" y="274669"/>
                    <a:pt x="1591499" y="707431"/>
                  </a:cubicBezTo>
                  <a:cubicBezTo>
                    <a:pt x="1528926" y="1327910"/>
                    <a:pt x="1038404" y="1551851"/>
                    <a:pt x="773154" y="1574446"/>
                  </a:cubicBezTo>
                  <a:cubicBezTo>
                    <a:pt x="507904" y="1597041"/>
                    <a:pt x="0" y="1275766"/>
                    <a:pt x="0" y="84300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!!ZoneTexte 76">
              <a:extLst>
                <a:ext uri="{FF2B5EF4-FFF2-40B4-BE49-F238E27FC236}">
                  <a16:creationId xmlns:a16="http://schemas.microsoft.com/office/drawing/2014/main" id="{74A5736E-F7AF-4D59-8EE2-A22AF44E9B3B}"/>
                </a:ext>
              </a:extLst>
            </p:cNvPr>
            <p:cNvSpPr txBox="1"/>
            <p:nvPr/>
          </p:nvSpPr>
          <p:spPr>
            <a:xfrm>
              <a:off x="2744015" y="4878014"/>
              <a:ext cx="997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Emulsion</a:t>
              </a:r>
            </a:p>
          </p:txBody>
        </p:sp>
        <p:sp>
          <p:nvSpPr>
            <p:cNvPr id="78" name="!!ZoneTexte 77">
              <a:extLst>
                <a:ext uri="{FF2B5EF4-FFF2-40B4-BE49-F238E27FC236}">
                  <a16:creationId xmlns:a16="http://schemas.microsoft.com/office/drawing/2014/main" id="{B8CC6AA4-2E10-4B92-B985-D19BA5C7E415}"/>
                </a:ext>
              </a:extLst>
            </p:cNvPr>
            <p:cNvSpPr txBox="1"/>
            <p:nvPr/>
          </p:nvSpPr>
          <p:spPr>
            <a:xfrm>
              <a:off x="2579708" y="5176429"/>
              <a:ext cx="132600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Emulsifying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properties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and stabilization </a:t>
              </a:r>
            </a:p>
          </p:txBody>
        </p:sp>
        <p:sp>
          <p:nvSpPr>
            <p:cNvPr id="79" name="!!Ellipse 78">
              <a:extLst>
                <a:ext uri="{FF2B5EF4-FFF2-40B4-BE49-F238E27FC236}">
                  <a16:creationId xmlns:a16="http://schemas.microsoft.com/office/drawing/2014/main" id="{FCE80A6D-048B-4920-9B00-588FC68A8EEC}"/>
                </a:ext>
              </a:extLst>
            </p:cNvPr>
            <p:cNvSpPr/>
            <p:nvPr/>
          </p:nvSpPr>
          <p:spPr>
            <a:xfrm>
              <a:off x="2922727" y="4152752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" name="!!Connecteur droit 80">
              <a:extLst>
                <a:ext uri="{FF2B5EF4-FFF2-40B4-BE49-F238E27FC236}">
                  <a16:creationId xmlns:a16="http://schemas.microsoft.com/office/drawing/2014/main" id="{FE8A28C2-29A0-4D81-8C46-54C45702C7A1}"/>
                </a:ext>
              </a:extLst>
            </p:cNvPr>
            <p:cNvCxnSpPr>
              <a:cxnSpLocks/>
            </p:cNvCxnSpPr>
            <p:nvPr/>
          </p:nvCxnSpPr>
          <p:spPr>
            <a:xfrm>
              <a:off x="2666312" y="5136500"/>
              <a:ext cx="115279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!!Forme libre : forme 115">
              <a:extLst>
                <a:ext uri="{FF2B5EF4-FFF2-40B4-BE49-F238E27FC236}">
                  <a16:creationId xmlns:a16="http://schemas.microsoft.com/office/drawing/2014/main" id="{87E0342F-03E0-4A03-A932-FCE252483554}"/>
                </a:ext>
              </a:extLst>
            </p:cNvPr>
            <p:cNvSpPr/>
            <p:nvPr/>
          </p:nvSpPr>
          <p:spPr>
            <a:xfrm>
              <a:off x="2922727" y="4466772"/>
              <a:ext cx="639968" cy="325948"/>
            </a:xfrm>
            <a:custGeom>
              <a:avLst/>
              <a:gdLst>
                <a:gd name="connsiteX0" fmla="*/ 601 w 639968"/>
                <a:gd name="connsiteY0" fmla="*/ 0 h 325948"/>
                <a:gd name="connsiteX1" fmla="*/ 639367 w 639968"/>
                <a:gd name="connsiteY1" fmla="*/ 0 h 325948"/>
                <a:gd name="connsiteX2" fmla="*/ 639968 w 639968"/>
                <a:gd name="connsiteY2" fmla="*/ 5964 h 325948"/>
                <a:gd name="connsiteX3" fmla="*/ 319984 w 639968"/>
                <a:gd name="connsiteY3" fmla="*/ 325948 h 325948"/>
                <a:gd name="connsiteX4" fmla="*/ 0 w 639968"/>
                <a:gd name="connsiteY4" fmla="*/ 5964 h 32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968" h="325948">
                  <a:moveTo>
                    <a:pt x="601" y="0"/>
                  </a:moveTo>
                  <a:lnTo>
                    <a:pt x="639367" y="0"/>
                  </a:lnTo>
                  <a:lnTo>
                    <a:pt x="639968" y="5964"/>
                  </a:lnTo>
                  <a:cubicBezTo>
                    <a:pt x="639968" y="182686"/>
                    <a:pt x="496706" y="325948"/>
                    <a:pt x="319984" y="325948"/>
                  </a:cubicBezTo>
                  <a:cubicBezTo>
                    <a:pt x="143262" y="325948"/>
                    <a:pt x="0" y="182686"/>
                    <a:pt x="0" y="596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" name="!!Graphique 111" descr="Eau">
              <a:extLst>
                <a:ext uri="{FF2B5EF4-FFF2-40B4-BE49-F238E27FC236}">
                  <a16:creationId xmlns:a16="http://schemas.microsoft.com/office/drawing/2014/main" id="{9EB2E431-6AD2-4895-805A-32BF11C5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27999" y="4226575"/>
              <a:ext cx="442246" cy="442244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89DCD14B-D11E-4720-9EC1-74DF314BD894}"/>
              </a:ext>
            </a:extLst>
          </p:cNvPr>
          <p:cNvGrpSpPr/>
          <p:nvPr/>
        </p:nvGrpSpPr>
        <p:grpSpPr>
          <a:xfrm>
            <a:off x="4678310" y="4152752"/>
            <a:ext cx="1629743" cy="1856604"/>
            <a:chOff x="4678310" y="4152752"/>
            <a:chExt cx="1629743" cy="1856604"/>
          </a:xfrm>
        </p:grpSpPr>
        <p:sp>
          <p:nvSpPr>
            <p:cNvPr id="82" name="!!Forme libre : B">
              <a:extLst>
                <a:ext uri="{FF2B5EF4-FFF2-40B4-BE49-F238E27FC236}">
                  <a16:creationId xmlns:a16="http://schemas.microsoft.com/office/drawing/2014/main" id="{94E2BD24-1257-4599-8949-DD67262DF8F4}"/>
                </a:ext>
              </a:extLst>
            </p:cNvPr>
            <p:cNvSpPr/>
            <p:nvPr/>
          </p:nvSpPr>
          <p:spPr>
            <a:xfrm rot="13500000">
              <a:off x="4709496" y="4410798"/>
              <a:ext cx="1567372" cy="1629743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206 w 1567372"/>
                <a:gd name="connsiteY0" fmla="*/ 846158 h 1629743"/>
                <a:gd name="connsiteX1" fmla="*/ 728169 w 1567372"/>
                <a:gd name="connsiteY1" fmla="*/ 0 h 1629743"/>
                <a:gd name="connsiteX2" fmla="*/ 1567372 w 1567372"/>
                <a:gd name="connsiteY2" fmla="*/ 846158 h 1629743"/>
                <a:gd name="connsiteX3" fmla="*/ 783789 w 1567372"/>
                <a:gd name="connsiteY3" fmla="*/ 1629743 h 1629743"/>
                <a:gd name="connsiteX4" fmla="*/ 206 w 1567372"/>
                <a:gd name="connsiteY4" fmla="*/ 846158 h 162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372" h="1629743">
                  <a:moveTo>
                    <a:pt x="206" y="846158"/>
                  </a:moveTo>
                  <a:cubicBezTo>
                    <a:pt x="-9064" y="574534"/>
                    <a:pt x="295408" y="0"/>
                    <a:pt x="728169" y="0"/>
                  </a:cubicBezTo>
                  <a:cubicBezTo>
                    <a:pt x="1160930" y="0"/>
                    <a:pt x="1567372" y="413396"/>
                    <a:pt x="1567372" y="846158"/>
                  </a:cubicBezTo>
                  <a:cubicBezTo>
                    <a:pt x="1567372" y="1278920"/>
                    <a:pt x="1216550" y="1629743"/>
                    <a:pt x="783789" y="1629743"/>
                  </a:cubicBezTo>
                  <a:cubicBezTo>
                    <a:pt x="351028" y="1629743"/>
                    <a:pt x="9476" y="1117782"/>
                    <a:pt x="206" y="846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!!ZoneTexte 82">
              <a:extLst>
                <a:ext uri="{FF2B5EF4-FFF2-40B4-BE49-F238E27FC236}">
                  <a16:creationId xmlns:a16="http://schemas.microsoft.com/office/drawing/2014/main" id="{9703B582-C0E1-48A6-A486-38E07ED1B056}"/>
                </a:ext>
              </a:extLst>
            </p:cNvPr>
            <p:cNvSpPr txBox="1"/>
            <p:nvPr/>
          </p:nvSpPr>
          <p:spPr>
            <a:xfrm>
              <a:off x="4910739" y="4848092"/>
              <a:ext cx="12089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Fiber</a:t>
              </a:r>
            </a:p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enrichment</a:t>
              </a:r>
            </a:p>
          </p:txBody>
        </p:sp>
        <p:sp>
          <p:nvSpPr>
            <p:cNvPr id="84" name="!!ZoneTexte 83">
              <a:extLst>
                <a:ext uri="{FF2B5EF4-FFF2-40B4-BE49-F238E27FC236}">
                  <a16:creationId xmlns:a16="http://schemas.microsoft.com/office/drawing/2014/main" id="{27804346-AA63-4CF8-AF40-4977CF79C6A4}"/>
                </a:ext>
              </a:extLst>
            </p:cNvPr>
            <p:cNvSpPr txBox="1"/>
            <p:nvPr/>
          </p:nvSpPr>
          <p:spPr>
            <a:xfrm>
              <a:off x="4804139" y="5248202"/>
              <a:ext cx="14221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90</a:t>
              </a:r>
              <a:r>
                <a:rPr lang="en-GB" sz="1050" b="1" dirty="0">
                  <a:solidFill>
                    <a:schemeClr val="bg1"/>
                  </a:solidFill>
                </a:rPr>
                <a:t>%</a:t>
              </a:r>
              <a:r>
                <a:rPr lang="en-GB" sz="1200" b="1" dirty="0">
                  <a:solidFill>
                    <a:schemeClr val="bg1"/>
                  </a:solidFill>
                </a:rPr>
                <a:t> </a:t>
              </a:r>
              <a:r>
                <a:rPr lang="en-GB" sz="1200" dirty="0">
                  <a:solidFill>
                    <a:schemeClr val="bg1"/>
                  </a:solidFill>
                </a:rPr>
                <a:t>fiber content,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highly soluble</a:t>
              </a:r>
            </a:p>
          </p:txBody>
        </p:sp>
        <p:sp>
          <p:nvSpPr>
            <p:cNvPr id="85" name="!!Ellipse 84">
              <a:extLst>
                <a:ext uri="{FF2B5EF4-FFF2-40B4-BE49-F238E27FC236}">
                  <a16:creationId xmlns:a16="http://schemas.microsoft.com/office/drawing/2014/main" id="{ED3E21F8-956C-4AD7-BFC8-1571C189D312}"/>
                </a:ext>
              </a:extLst>
            </p:cNvPr>
            <p:cNvSpPr/>
            <p:nvPr/>
          </p:nvSpPr>
          <p:spPr>
            <a:xfrm>
              <a:off x="5195248" y="4152752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!!Connecteur droit 85">
              <a:extLst>
                <a:ext uri="{FF2B5EF4-FFF2-40B4-BE49-F238E27FC236}">
                  <a16:creationId xmlns:a16="http://schemas.microsoft.com/office/drawing/2014/main" id="{5412F400-8666-44E5-A041-7628940E2FC9}"/>
                </a:ext>
              </a:extLst>
            </p:cNvPr>
            <p:cNvCxnSpPr>
              <a:cxnSpLocks/>
            </p:cNvCxnSpPr>
            <p:nvPr/>
          </p:nvCxnSpPr>
          <p:spPr>
            <a:xfrm>
              <a:off x="5007930" y="5231731"/>
              <a:ext cx="100528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!!Forme libre : forme 120">
              <a:extLst>
                <a:ext uri="{FF2B5EF4-FFF2-40B4-BE49-F238E27FC236}">
                  <a16:creationId xmlns:a16="http://schemas.microsoft.com/office/drawing/2014/main" id="{42564D32-0043-49CE-AC71-D6A5959FA502}"/>
                </a:ext>
              </a:extLst>
            </p:cNvPr>
            <p:cNvSpPr/>
            <p:nvPr/>
          </p:nvSpPr>
          <p:spPr>
            <a:xfrm>
              <a:off x="5195247" y="4466772"/>
              <a:ext cx="639968" cy="325948"/>
            </a:xfrm>
            <a:custGeom>
              <a:avLst/>
              <a:gdLst>
                <a:gd name="connsiteX0" fmla="*/ 601 w 639968"/>
                <a:gd name="connsiteY0" fmla="*/ 0 h 325948"/>
                <a:gd name="connsiteX1" fmla="*/ 639367 w 639968"/>
                <a:gd name="connsiteY1" fmla="*/ 0 h 325948"/>
                <a:gd name="connsiteX2" fmla="*/ 639968 w 639968"/>
                <a:gd name="connsiteY2" fmla="*/ 5964 h 325948"/>
                <a:gd name="connsiteX3" fmla="*/ 319984 w 639968"/>
                <a:gd name="connsiteY3" fmla="*/ 325948 h 325948"/>
                <a:gd name="connsiteX4" fmla="*/ 0 w 639968"/>
                <a:gd name="connsiteY4" fmla="*/ 5964 h 32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968" h="325948">
                  <a:moveTo>
                    <a:pt x="601" y="0"/>
                  </a:moveTo>
                  <a:lnTo>
                    <a:pt x="639367" y="0"/>
                  </a:lnTo>
                  <a:lnTo>
                    <a:pt x="639968" y="5964"/>
                  </a:lnTo>
                  <a:cubicBezTo>
                    <a:pt x="639968" y="182686"/>
                    <a:pt x="496706" y="325948"/>
                    <a:pt x="319984" y="325948"/>
                  </a:cubicBezTo>
                  <a:cubicBezTo>
                    <a:pt x="143262" y="325948"/>
                    <a:pt x="0" y="182686"/>
                    <a:pt x="0" y="596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0" name="!!Graphique 119" descr="Cercle avec flèche droite">
              <a:extLst>
                <a:ext uri="{FF2B5EF4-FFF2-40B4-BE49-F238E27FC236}">
                  <a16:creationId xmlns:a16="http://schemas.microsoft.com/office/drawing/2014/main" id="{3BA30524-77D1-406B-9DAF-53E4FA7E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5286631" y="4244010"/>
              <a:ext cx="457200" cy="457200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0660093-E366-45B6-A370-1A843A87FDC3}"/>
              </a:ext>
            </a:extLst>
          </p:cNvPr>
          <p:cNvGrpSpPr/>
          <p:nvPr/>
        </p:nvGrpSpPr>
        <p:grpSpPr>
          <a:xfrm>
            <a:off x="6972563" y="4152752"/>
            <a:ext cx="1625766" cy="1825163"/>
            <a:chOff x="6972563" y="4152752"/>
            <a:chExt cx="1625766" cy="1825163"/>
          </a:xfrm>
        </p:grpSpPr>
        <p:sp>
          <p:nvSpPr>
            <p:cNvPr id="91" name="!!!!Forme libre : B">
              <a:extLst>
                <a:ext uri="{FF2B5EF4-FFF2-40B4-BE49-F238E27FC236}">
                  <a16:creationId xmlns:a16="http://schemas.microsoft.com/office/drawing/2014/main" id="{651BAC41-7D32-40DE-A5BE-9083F2EDBAED}"/>
                </a:ext>
              </a:extLst>
            </p:cNvPr>
            <p:cNvSpPr/>
            <p:nvPr/>
          </p:nvSpPr>
          <p:spPr>
            <a:xfrm rot="13500000">
              <a:off x="7011577" y="4396438"/>
              <a:ext cx="1567974" cy="1594979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808 w 1567974"/>
                <a:gd name="connsiteY0" fmla="*/ 783585 h 1594979"/>
                <a:gd name="connsiteX1" fmla="*/ 784391 w 1567974"/>
                <a:gd name="connsiteY1" fmla="*/ 0 h 1594979"/>
                <a:gd name="connsiteX2" fmla="*/ 1567974 w 1567974"/>
                <a:gd name="connsiteY2" fmla="*/ 783585 h 1594979"/>
                <a:gd name="connsiteX3" fmla="*/ 680105 w 1567974"/>
                <a:gd name="connsiteY3" fmla="*/ 1594979 h 1594979"/>
                <a:gd name="connsiteX4" fmla="*/ 808 w 1567974"/>
                <a:gd name="connsiteY4" fmla="*/ 783585 h 15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974" h="1594979">
                  <a:moveTo>
                    <a:pt x="808" y="783585"/>
                  </a:moveTo>
                  <a:cubicBezTo>
                    <a:pt x="18189" y="517755"/>
                    <a:pt x="351630" y="0"/>
                    <a:pt x="784391" y="0"/>
                  </a:cubicBezTo>
                  <a:cubicBezTo>
                    <a:pt x="1217152" y="0"/>
                    <a:pt x="1567974" y="350823"/>
                    <a:pt x="1567974" y="783585"/>
                  </a:cubicBezTo>
                  <a:cubicBezTo>
                    <a:pt x="1567974" y="1216347"/>
                    <a:pt x="1112866" y="1594979"/>
                    <a:pt x="680105" y="1594979"/>
                  </a:cubicBezTo>
                  <a:cubicBezTo>
                    <a:pt x="247344" y="1594979"/>
                    <a:pt x="-16573" y="1049415"/>
                    <a:pt x="808" y="78358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!!ZoneTexte 91">
              <a:extLst>
                <a:ext uri="{FF2B5EF4-FFF2-40B4-BE49-F238E27FC236}">
                  <a16:creationId xmlns:a16="http://schemas.microsoft.com/office/drawing/2014/main" id="{70649AFC-ACB7-41C8-9BF2-D1FE94C7F0D2}"/>
                </a:ext>
              </a:extLst>
            </p:cNvPr>
            <p:cNvSpPr txBox="1"/>
            <p:nvPr/>
          </p:nvSpPr>
          <p:spPr>
            <a:xfrm>
              <a:off x="7343753" y="4904937"/>
              <a:ext cx="8833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Coating</a:t>
              </a:r>
            </a:p>
            <a:p>
              <a:pPr algn="ctr">
                <a:lnSpc>
                  <a:spcPts val="1200"/>
                </a:lnSpc>
              </a:pPr>
              <a:endParaRPr lang="en-US" sz="12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93" name="!!ZoneTexte 92">
              <a:extLst>
                <a:ext uri="{FF2B5EF4-FFF2-40B4-BE49-F238E27FC236}">
                  <a16:creationId xmlns:a16="http://schemas.microsoft.com/office/drawing/2014/main" id="{EABBADEB-0D05-4818-AA33-F3A112D002B0}"/>
                </a:ext>
              </a:extLst>
            </p:cNvPr>
            <p:cNvSpPr txBox="1"/>
            <p:nvPr/>
          </p:nvSpPr>
          <p:spPr>
            <a:xfrm>
              <a:off x="6972563" y="5152971"/>
              <a:ext cx="16257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Film forming abilities,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perfect for gumming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operations</a:t>
              </a:r>
            </a:p>
          </p:txBody>
        </p:sp>
        <p:sp>
          <p:nvSpPr>
            <p:cNvPr id="94" name="!!Ellipse 93">
              <a:extLst>
                <a:ext uri="{FF2B5EF4-FFF2-40B4-BE49-F238E27FC236}">
                  <a16:creationId xmlns:a16="http://schemas.microsoft.com/office/drawing/2014/main" id="{A2C680FD-A2AF-4D0D-BE01-D8BB5FFECB81}"/>
                </a:ext>
              </a:extLst>
            </p:cNvPr>
            <p:cNvSpPr/>
            <p:nvPr/>
          </p:nvSpPr>
          <p:spPr>
            <a:xfrm>
              <a:off x="7465462" y="4152752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5" name="!!Connecteur droit 94">
              <a:extLst>
                <a:ext uri="{FF2B5EF4-FFF2-40B4-BE49-F238E27FC236}">
                  <a16:creationId xmlns:a16="http://schemas.microsoft.com/office/drawing/2014/main" id="{53016E44-D228-45E5-9D1F-931541BFBC34}"/>
                </a:ext>
              </a:extLst>
            </p:cNvPr>
            <p:cNvCxnSpPr>
              <a:cxnSpLocks/>
            </p:cNvCxnSpPr>
            <p:nvPr/>
          </p:nvCxnSpPr>
          <p:spPr>
            <a:xfrm>
              <a:off x="7442658" y="5136500"/>
              <a:ext cx="6802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!!Graphique 122">
              <a:extLst>
                <a:ext uri="{FF2B5EF4-FFF2-40B4-BE49-F238E27FC236}">
                  <a16:creationId xmlns:a16="http://schemas.microsoft.com/office/drawing/2014/main" id="{30CAB2DE-F040-490F-BE8F-6FBE1EBCC60B}"/>
                </a:ext>
              </a:extLst>
            </p:cNvPr>
            <p:cNvGrpSpPr/>
            <p:nvPr/>
          </p:nvGrpSpPr>
          <p:grpSpPr>
            <a:xfrm>
              <a:off x="7573942" y="4316935"/>
              <a:ext cx="455881" cy="322260"/>
              <a:chOff x="7522940" y="4157786"/>
              <a:chExt cx="552450" cy="390525"/>
            </a:xfrm>
          </p:grpSpPr>
          <p:sp>
            <p:nvSpPr>
              <p:cNvPr id="125" name="Forme libre : forme 124">
                <a:extLst>
                  <a:ext uri="{FF2B5EF4-FFF2-40B4-BE49-F238E27FC236}">
                    <a16:creationId xmlns:a16="http://schemas.microsoft.com/office/drawing/2014/main" id="{BC58D697-0253-48B4-9448-3C312F214F4B}"/>
                  </a:ext>
                </a:extLst>
              </p:cNvPr>
              <p:cNvSpPr/>
              <p:nvPr/>
            </p:nvSpPr>
            <p:spPr>
              <a:xfrm>
                <a:off x="7679055" y="4289612"/>
                <a:ext cx="390525" cy="247650"/>
              </a:xfrm>
              <a:custGeom>
                <a:avLst/>
                <a:gdLst>
                  <a:gd name="connsiteX0" fmla="*/ 343472 w 390525"/>
                  <a:gd name="connsiteY0" fmla="*/ 238792 h 247650"/>
                  <a:gd name="connsiteX1" fmla="*/ 55245 w 390525"/>
                  <a:gd name="connsiteY1" fmla="*/ 238792 h 247650"/>
                  <a:gd name="connsiteX2" fmla="*/ 14288 w 390525"/>
                  <a:gd name="connsiteY2" fmla="*/ 197834 h 247650"/>
                  <a:gd name="connsiteX3" fmla="*/ 14288 w 390525"/>
                  <a:gd name="connsiteY3" fmla="*/ 55245 h 247650"/>
                  <a:gd name="connsiteX4" fmla="*/ 55245 w 390525"/>
                  <a:gd name="connsiteY4" fmla="*/ 14288 h 247650"/>
                  <a:gd name="connsiteX5" fmla="*/ 343567 w 390525"/>
                  <a:gd name="connsiteY5" fmla="*/ 14288 h 247650"/>
                  <a:gd name="connsiteX6" fmla="*/ 384524 w 390525"/>
                  <a:gd name="connsiteY6" fmla="*/ 55245 h 247650"/>
                  <a:gd name="connsiteX7" fmla="*/ 384524 w 390525"/>
                  <a:gd name="connsiteY7" fmla="*/ 197834 h 247650"/>
                  <a:gd name="connsiteX8" fmla="*/ 343472 w 390525"/>
                  <a:gd name="connsiteY8" fmla="*/ 238792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247650">
                    <a:moveTo>
                      <a:pt x="343472" y="238792"/>
                    </a:moveTo>
                    <a:lnTo>
                      <a:pt x="55245" y="238792"/>
                    </a:lnTo>
                    <a:cubicBezTo>
                      <a:pt x="32671" y="238792"/>
                      <a:pt x="14288" y="220313"/>
                      <a:pt x="14288" y="197834"/>
                    </a:cubicBezTo>
                    <a:lnTo>
                      <a:pt x="14288" y="55245"/>
                    </a:lnTo>
                    <a:cubicBezTo>
                      <a:pt x="14288" y="32671"/>
                      <a:pt x="32766" y="14288"/>
                      <a:pt x="55245" y="14288"/>
                    </a:cubicBezTo>
                    <a:lnTo>
                      <a:pt x="343567" y="14288"/>
                    </a:lnTo>
                    <a:cubicBezTo>
                      <a:pt x="366141" y="14288"/>
                      <a:pt x="384524" y="32766"/>
                      <a:pt x="384524" y="55245"/>
                    </a:cubicBezTo>
                    <a:lnTo>
                      <a:pt x="384524" y="197834"/>
                    </a:lnTo>
                    <a:cubicBezTo>
                      <a:pt x="384429" y="220409"/>
                      <a:pt x="366046" y="238792"/>
                      <a:pt x="343472" y="238792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26" name="Forme libre : forme 125">
                <a:extLst>
                  <a:ext uri="{FF2B5EF4-FFF2-40B4-BE49-F238E27FC236}">
                    <a16:creationId xmlns:a16="http://schemas.microsoft.com/office/drawing/2014/main" id="{6458CB08-E43C-43EF-A296-327AAB9BD3EA}"/>
                  </a:ext>
                </a:extLst>
              </p:cNvPr>
              <p:cNvSpPr/>
              <p:nvPr/>
            </p:nvSpPr>
            <p:spPr>
              <a:xfrm>
                <a:off x="7518178" y="4153024"/>
                <a:ext cx="247650" cy="390525"/>
              </a:xfrm>
              <a:custGeom>
                <a:avLst/>
                <a:gdLst>
                  <a:gd name="connsiteX0" fmla="*/ 14288 w 247650"/>
                  <a:gd name="connsiteY0" fmla="*/ 343567 h 390525"/>
                  <a:gd name="connsiteX1" fmla="*/ 14288 w 247650"/>
                  <a:gd name="connsiteY1" fmla="*/ 55245 h 390525"/>
                  <a:gd name="connsiteX2" fmla="*/ 55245 w 247650"/>
                  <a:gd name="connsiteY2" fmla="*/ 14288 h 390525"/>
                  <a:gd name="connsiteX3" fmla="*/ 197834 w 247650"/>
                  <a:gd name="connsiteY3" fmla="*/ 14288 h 390525"/>
                  <a:gd name="connsiteX4" fmla="*/ 238792 w 247650"/>
                  <a:gd name="connsiteY4" fmla="*/ 55245 h 390525"/>
                  <a:gd name="connsiteX5" fmla="*/ 238792 w 247650"/>
                  <a:gd name="connsiteY5" fmla="*/ 343567 h 390525"/>
                  <a:gd name="connsiteX6" fmla="*/ 197834 w 247650"/>
                  <a:gd name="connsiteY6" fmla="*/ 384524 h 390525"/>
                  <a:gd name="connsiteX7" fmla="*/ 55245 w 247650"/>
                  <a:gd name="connsiteY7" fmla="*/ 384524 h 390525"/>
                  <a:gd name="connsiteX8" fmla="*/ 14288 w 247650"/>
                  <a:gd name="connsiteY8" fmla="*/ 34356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50" h="390525">
                    <a:moveTo>
                      <a:pt x="14288" y="343567"/>
                    </a:moveTo>
                    <a:lnTo>
                      <a:pt x="14288" y="55245"/>
                    </a:lnTo>
                    <a:cubicBezTo>
                      <a:pt x="14288" y="32766"/>
                      <a:pt x="32766" y="14288"/>
                      <a:pt x="55245" y="14288"/>
                    </a:cubicBezTo>
                    <a:lnTo>
                      <a:pt x="197834" y="14288"/>
                    </a:lnTo>
                    <a:cubicBezTo>
                      <a:pt x="220409" y="14288"/>
                      <a:pt x="238792" y="32766"/>
                      <a:pt x="238792" y="55245"/>
                    </a:cubicBezTo>
                    <a:lnTo>
                      <a:pt x="238792" y="343567"/>
                    </a:lnTo>
                    <a:cubicBezTo>
                      <a:pt x="238792" y="366141"/>
                      <a:pt x="220313" y="384524"/>
                      <a:pt x="197834" y="384524"/>
                    </a:cubicBezTo>
                    <a:lnTo>
                      <a:pt x="55245" y="384524"/>
                    </a:lnTo>
                    <a:cubicBezTo>
                      <a:pt x="32766" y="384524"/>
                      <a:pt x="14288" y="366046"/>
                      <a:pt x="14288" y="343567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27" name="Forme libre : forme 126">
                <a:extLst>
                  <a:ext uri="{FF2B5EF4-FFF2-40B4-BE49-F238E27FC236}">
                    <a16:creationId xmlns:a16="http://schemas.microsoft.com/office/drawing/2014/main" id="{E8F12636-73A6-49E3-A37C-62CAFACABABD}"/>
                  </a:ext>
                </a:extLst>
              </p:cNvPr>
              <p:cNvSpPr/>
              <p:nvPr/>
            </p:nvSpPr>
            <p:spPr>
              <a:xfrm>
                <a:off x="7553230" y="4188266"/>
                <a:ext cx="76200" cy="133350"/>
              </a:xfrm>
              <a:custGeom>
                <a:avLst/>
                <a:gdLst>
                  <a:gd name="connsiteX0" fmla="*/ 16669 w 76200"/>
                  <a:gd name="connsiteY0" fmla="*/ 134303 h 133350"/>
                  <a:gd name="connsiteX1" fmla="*/ 7144 w 76200"/>
                  <a:gd name="connsiteY1" fmla="*/ 124777 h 133350"/>
                  <a:gd name="connsiteX2" fmla="*/ 7525 w 76200"/>
                  <a:gd name="connsiteY2" fmla="*/ 96584 h 133350"/>
                  <a:gd name="connsiteX3" fmla="*/ 7906 w 76200"/>
                  <a:gd name="connsiteY3" fmla="*/ 63532 h 133350"/>
                  <a:gd name="connsiteX4" fmla="*/ 60198 w 76200"/>
                  <a:gd name="connsiteY4" fmla="*/ 7144 h 133350"/>
                  <a:gd name="connsiteX5" fmla="*/ 69723 w 76200"/>
                  <a:gd name="connsiteY5" fmla="*/ 16669 h 133350"/>
                  <a:gd name="connsiteX6" fmla="*/ 60198 w 76200"/>
                  <a:gd name="connsiteY6" fmla="*/ 26194 h 133350"/>
                  <a:gd name="connsiteX7" fmla="*/ 26956 w 76200"/>
                  <a:gd name="connsiteY7" fmla="*/ 63532 h 133350"/>
                  <a:gd name="connsiteX8" fmla="*/ 26575 w 76200"/>
                  <a:gd name="connsiteY8" fmla="*/ 96869 h 133350"/>
                  <a:gd name="connsiteX9" fmla="*/ 26194 w 76200"/>
                  <a:gd name="connsiteY9" fmla="*/ 124777 h 133350"/>
                  <a:gd name="connsiteX10" fmla="*/ 16669 w 76200"/>
                  <a:gd name="connsiteY10" fmla="*/ 134303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133350">
                    <a:moveTo>
                      <a:pt x="16669" y="134303"/>
                    </a:moveTo>
                    <a:cubicBezTo>
                      <a:pt x="11430" y="134303"/>
                      <a:pt x="7144" y="130016"/>
                      <a:pt x="7144" y="124777"/>
                    </a:cubicBezTo>
                    <a:cubicBezTo>
                      <a:pt x="7144" y="122777"/>
                      <a:pt x="7334" y="110014"/>
                      <a:pt x="7525" y="96584"/>
                    </a:cubicBezTo>
                    <a:cubicBezTo>
                      <a:pt x="7715" y="81820"/>
                      <a:pt x="7906" y="66294"/>
                      <a:pt x="7906" y="63532"/>
                    </a:cubicBezTo>
                    <a:cubicBezTo>
                      <a:pt x="7906" y="21431"/>
                      <a:pt x="21050" y="7144"/>
                      <a:pt x="60198" y="7144"/>
                    </a:cubicBezTo>
                    <a:cubicBezTo>
                      <a:pt x="65437" y="7144"/>
                      <a:pt x="69723" y="11430"/>
                      <a:pt x="69723" y="16669"/>
                    </a:cubicBezTo>
                    <a:cubicBezTo>
                      <a:pt x="69723" y="21908"/>
                      <a:pt x="65437" y="26194"/>
                      <a:pt x="60198" y="26194"/>
                    </a:cubicBezTo>
                    <a:cubicBezTo>
                      <a:pt x="34957" y="26194"/>
                      <a:pt x="26956" y="27908"/>
                      <a:pt x="26956" y="63532"/>
                    </a:cubicBezTo>
                    <a:cubicBezTo>
                      <a:pt x="26956" y="66294"/>
                      <a:pt x="26765" y="82010"/>
                      <a:pt x="26575" y="96869"/>
                    </a:cubicBezTo>
                    <a:cubicBezTo>
                      <a:pt x="26384" y="110204"/>
                      <a:pt x="26194" y="122777"/>
                      <a:pt x="26194" y="124777"/>
                    </a:cubicBezTo>
                    <a:cubicBezTo>
                      <a:pt x="26194" y="130112"/>
                      <a:pt x="21908" y="134303"/>
                      <a:pt x="16669" y="134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3E90E43A-E0AD-4034-A482-788BD5266215}"/>
                  </a:ext>
                </a:extLst>
              </p:cNvPr>
              <p:cNvSpPr/>
              <p:nvPr/>
            </p:nvSpPr>
            <p:spPr>
              <a:xfrm>
                <a:off x="7904797" y="4435344"/>
                <a:ext cx="133350" cy="76200"/>
              </a:xfrm>
              <a:custGeom>
                <a:avLst/>
                <a:gdLst>
                  <a:gd name="connsiteX0" fmla="*/ 16669 w 133350"/>
                  <a:gd name="connsiteY0" fmla="*/ 69723 h 76200"/>
                  <a:gd name="connsiteX1" fmla="*/ 7144 w 133350"/>
                  <a:gd name="connsiteY1" fmla="*/ 60198 h 76200"/>
                  <a:gd name="connsiteX2" fmla="*/ 16669 w 133350"/>
                  <a:gd name="connsiteY2" fmla="*/ 50673 h 76200"/>
                  <a:gd name="connsiteX3" fmla="*/ 44672 w 133350"/>
                  <a:gd name="connsiteY3" fmla="*/ 50292 h 76200"/>
                  <a:gd name="connsiteX4" fmla="*/ 77915 w 133350"/>
                  <a:gd name="connsiteY4" fmla="*/ 49911 h 76200"/>
                  <a:gd name="connsiteX5" fmla="*/ 115252 w 133350"/>
                  <a:gd name="connsiteY5" fmla="*/ 16669 h 76200"/>
                  <a:gd name="connsiteX6" fmla="*/ 124777 w 133350"/>
                  <a:gd name="connsiteY6" fmla="*/ 7144 h 76200"/>
                  <a:gd name="connsiteX7" fmla="*/ 134302 w 133350"/>
                  <a:gd name="connsiteY7" fmla="*/ 16669 h 76200"/>
                  <a:gd name="connsiteX8" fmla="*/ 77915 w 133350"/>
                  <a:gd name="connsiteY8" fmla="*/ 68961 h 76200"/>
                  <a:gd name="connsiteX9" fmla="*/ 44958 w 133350"/>
                  <a:gd name="connsiteY9" fmla="*/ 69342 h 76200"/>
                  <a:gd name="connsiteX10" fmla="*/ 16669 w 133350"/>
                  <a:gd name="connsiteY10" fmla="*/ 6972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350" h="76200">
                    <a:moveTo>
                      <a:pt x="16669" y="69723"/>
                    </a:moveTo>
                    <a:cubicBezTo>
                      <a:pt x="11430" y="69723"/>
                      <a:pt x="7144" y="65437"/>
                      <a:pt x="7144" y="60198"/>
                    </a:cubicBezTo>
                    <a:cubicBezTo>
                      <a:pt x="7144" y="54959"/>
                      <a:pt x="11430" y="50673"/>
                      <a:pt x="16669" y="50673"/>
                    </a:cubicBezTo>
                    <a:cubicBezTo>
                      <a:pt x="18669" y="50673"/>
                      <a:pt x="31337" y="50482"/>
                      <a:pt x="44672" y="50292"/>
                    </a:cubicBezTo>
                    <a:cubicBezTo>
                      <a:pt x="59531" y="50102"/>
                      <a:pt x="75152" y="49911"/>
                      <a:pt x="77915" y="49911"/>
                    </a:cubicBezTo>
                    <a:cubicBezTo>
                      <a:pt x="113538" y="49911"/>
                      <a:pt x="115252" y="41910"/>
                      <a:pt x="115252" y="16669"/>
                    </a:cubicBezTo>
                    <a:cubicBezTo>
                      <a:pt x="115252" y="11430"/>
                      <a:pt x="119539" y="7144"/>
                      <a:pt x="124777" y="7144"/>
                    </a:cubicBezTo>
                    <a:cubicBezTo>
                      <a:pt x="130016" y="7144"/>
                      <a:pt x="134302" y="11430"/>
                      <a:pt x="134302" y="16669"/>
                    </a:cubicBezTo>
                    <a:cubicBezTo>
                      <a:pt x="134302" y="55721"/>
                      <a:pt x="120110" y="68961"/>
                      <a:pt x="77915" y="68961"/>
                    </a:cubicBezTo>
                    <a:cubicBezTo>
                      <a:pt x="75152" y="68961"/>
                      <a:pt x="59626" y="69152"/>
                      <a:pt x="44958" y="69342"/>
                    </a:cubicBezTo>
                    <a:cubicBezTo>
                      <a:pt x="31432" y="69532"/>
                      <a:pt x="18669" y="69723"/>
                      <a:pt x="16669" y="697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B1C5A78-35BE-4DA6-82C0-47F30DC7DFF3}"/>
              </a:ext>
            </a:extLst>
          </p:cNvPr>
          <p:cNvGrpSpPr/>
          <p:nvPr/>
        </p:nvGrpSpPr>
        <p:grpSpPr>
          <a:xfrm>
            <a:off x="390495" y="1115661"/>
            <a:ext cx="11451201" cy="507831"/>
            <a:chOff x="390495" y="1115661"/>
            <a:chExt cx="11451201" cy="507831"/>
          </a:xfrm>
        </p:grpSpPr>
        <p:sp>
          <p:nvSpPr>
            <p:cNvPr id="34" name="!!Rectangle 33">
              <a:extLst>
                <a:ext uri="{FF2B5EF4-FFF2-40B4-BE49-F238E27FC236}">
                  <a16:creationId xmlns:a16="http://schemas.microsoft.com/office/drawing/2014/main" id="{80C6C567-C646-4BCF-B22E-59ACC922E106}"/>
                </a:ext>
              </a:extLst>
            </p:cNvPr>
            <p:cNvSpPr/>
            <p:nvPr/>
          </p:nvSpPr>
          <p:spPr>
            <a:xfrm>
              <a:off x="3270427" y="1140460"/>
              <a:ext cx="5676415" cy="456373"/>
            </a:xfrm>
            <a:prstGeom prst="rect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!!ZoneTexte 5">
              <a:extLst>
                <a:ext uri="{FF2B5EF4-FFF2-40B4-BE49-F238E27FC236}">
                  <a16:creationId xmlns:a16="http://schemas.microsoft.com/office/drawing/2014/main" id="{C29CF20E-D72D-4FE4-A32F-EFC7FCC426D5}"/>
                </a:ext>
              </a:extLst>
            </p:cNvPr>
            <p:cNvSpPr txBox="1"/>
            <p:nvPr/>
          </p:nvSpPr>
          <p:spPr>
            <a:xfrm>
              <a:off x="390495" y="1115661"/>
              <a:ext cx="1145120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of Acacia </a:t>
              </a:r>
              <a:r>
                <a:rPr lang="en-GB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Senegal</a:t>
              </a:r>
              <a:r>
                <a:rPr lang="en-GB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and </a:t>
              </a:r>
              <a:r>
                <a:rPr lang="en-GB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Seyal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277E569-7618-437A-A02A-B9FA03516B29}"/>
              </a:ext>
            </a:extLst>
          </p:cNvPr>
          <p:cNvGrpSpPr/>
          <p:nvPr/>
        </p:nvGrpSpPr>
        <p:grpSpPr>
          <a:xfrm>
            <a:off x="8185024" y="1958904"/>
            <a:ext cx="1521748" cy="1855384"/>
            <a:chOff x="8185024" y="1958904"/>
            <a:chExt cx="1521748" cy="1855384"/>
          </a:xfrm>
        </p:grpSpPr>
        <p:sp>
          <p:nvSpPr>
            <p:cNvPr id="64" name="!!Forme libre : B">
              <a:extLst>
                <a:ext uri="{FF2B5EF4-FFF2-40B4-BE49-F238E27FC236}">
                  <a16:creationId xmlns:a16="http://schemas.microsoft.com/office/drawing/2014/main" id="{A8444AD3-0517-4369-8E6A-CA6A8F5052B7}"/>
                </a:ext>
              </a:extLst>
            </p:cNvPr>
            <p:cNvSpPr/>
            <p:nvPr/>
          </p:nvSpPr>
          <p:spPr>
            <a:xfrm rot="13500000">
              <a:off x="8156515" y="2275616"/>
              <a:ext cx="1567181" cy="1510163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15 w 1567181"/>
                <a:gd name="connsiteY0" fmla="*/ 783585 h 1508873"/>
                <a:gd name="connsiteX1" fmla="*/ 783598 w 1567181"/>
                <a:gd name="connsiteY1" fmla="*/ 0 h 1508873"/>
                <a:gd name="connsiteX2" fmla="*/ 1567181 w 1567181"/>
                <a:gd name="connsiteY2" fmla="*/ 783585 h 1508873"/>
                <a:gd name="connsiteX3" fmla="*/ 767699 w 1567181"/>
                <a:gd name="connsiteY3" fmla="*/ 1508873 h 1508873"/>
                <a:gd name="connsiteX4" fmla="*/ 15 w 1567181"/>
                <a:gd name="connsiteY4" fmla="*/ 783585 h 1508873"/>
                <a:gd name="connsiteX0" fmla="*/ 15 w 1567181"/>
                <a:gd name="connsiteY0" fmla="*/ 784875 h 1510163"/>
                <a:gd name="connsiteX1" fmla="*/ 783598 w 1567181"/>
                <a:gd name="connsiteY1" fmla="*/ 1290 h 1510163"/>
                <a:gd name="connsiteX2" fmla="*/ 1567181 w 1567181"/>
                <a:gd name="connsiteY2" fmla="*/ 784875 h 1510163"/>
                <a:gd name="connsiteX3" fmla="*/ 767699 w 1567181"/>
                <a:gd name="connsiteY3" fmla="*/ 1510163 h 1510163"/>
                <a:gd name="connsiteX4" fmla="*/ 15 w 1567181"/>
                <a:gd name="connsiteY4" fmla="*/ 784875 h 1510163"/>
                <a:gd name="connsiteX0" fmla="*/ 15 w 1567181"/>
                <a:gd name="connsiteY0" fmla="*/ 784875 h 1510163"/>
                <a:gd name="connsiteX1" fmla="*/ 783598 w 1567181"/>
                <a:gd name="connsiteY1" fmla="*/ 1290 h 1510163"/>
                <a:gd name="connsiteX2" fmla="*/ 1567181 w 1567181"/>
                <a:gd name="connsiteY2" fmla="*/ 784875 h 1510163"/>
                <a:gd name="connsiteX3" fmla="*/ 767699 w 1567181"/>
                <a:gd name="connsiteY3" fmla="*/ 1510163 h 1510163"/>
                <a:gd name="connsiteX4" fmla="*/ 15 w 1567181"/>
                <a:gd name="connsiteY4" fmla="*/ 784875 h 151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181" h="1510163">
                  <a:moveTo>
                    <a:pt x="15" y="784875"/>
                  </a:moveTo>
                  <a:cubicBezTo>
                    <a:pt x="2665" y="533396"/>
                    <a:pt x="340237" y="-30510"/>
                    <a:pt x="783598" y="1290"/>
                  </a:cubicBezTo>
                  <a:cubicBezTo>
                    <a:pt x="1226959" y="33090"/>
                    <a:pt x="1487684" y="145420"/>
                    <a:pt x="1567181" y="784875"/>
                  </a:cubicBezTo>
                  <a:cubicBezTo>
                    <a:pt x="1567181" y="1217637"/>
                    <a:pt x="1200460" y="1510163"/>
                    <a:pt x="767699" y="1510163"/>
                  </a:cubicBezTo>
                  <a:cubicBezTo>
                    <a:pt x="334938" y="1510163"/>
                    <a:pt x="-2635" y="1036354"/>
                    <a:pt x="15" y="78487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!!ZoneTexte 64">
              <a:extLst>
                <a:ext uri="{FF2B5EF4-FFF2-40B4-BE49-F238E27FC236}">
                  <a16:creationId xmlns:a16="http://schemas.microsoft.com/office/drawing/2014/main" id="{58664347-F1F4-458B-BB7A-41B60ACB3E85}"/>
                </a:ext>
              </a:extLst>
            </p:cNvPr>
            <p:cNvSpPr txBox="1"/>
            <p:nvPr/>
          </p:nvSpPr>
          <p:spPr>
            <a:xfrm>
              <a:off x="8408018" y="2711089"/>
              <a:ext cx="1082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Extrusion</a:t>
              </a:r>
            </a:p>
          </p:txBody>
        </p:sp>
        <p:sp>
          <p:nvSpPr>
            <p:cNvPr id="66" name="!!ZoneTexte 65">
              <a:extLst>
                <a:ext uri="{FF2B5EF4-FFF2-40B4-BE49-F238E27FC236}">
                  <a16:creationId xmlns:a16="http://schemas.microsoft.com/office/drawing/2014/main" id="{EF6A48BC-98E9-49AD-AEDC-D64C71BE261D}"/>
                </a:ext>
              </a:extLst>
            </p:cNvPr>
            <p:cNvSpPr txBox="1"/>
            <p:nvPr/>
          </p:nvSpPr>
          <p:spPr>
            <a:xfrm>
              <a:off x="8191613" y="2978173"/>
              <a:ext cx="151515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Processing aid,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gustatory sensation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improver</a:t>
              </a:r>
            </a:p>
          </p:txBody>
        </p:sp>
        <p:sp>
          <p:nvSpPr>
            <p:cNvPr id="67" name="!!Ellipse 66">
              <a:extLst>
                <a:ext uri="{FF2B5EF4-FFF2-40B4-BE49-F238E27FC236}">
                  <a16:creationId xmlns:a16="http://schemas.microsoft.com/office/drawing/2014/main" id="{FD3E06B2-471D-47A0-B900-1085CAE17DFB}"/>
                </a:ext>
              </a:extLst>
            </p:cNvPr>
            <p:cNvSpPr/>
            <p:nvPr/>
          </p:nvSpPr>
          <p:spPr>
            <a:xfrm>
              <a:off x="8629209" y="1958904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!!Connecteur droit 67">
              <a:extLst>
                <a:ext uri="{FF2B5EF4-FFF2-40B4-BE49-F238E27FC236}">
                  <a16:creationId xmlns:a16="http://schemas.microsoft.com/office/drawing/2014/main" id="{29DBF1F2-FBF8-4A06-9019-FB1450D951BE}"/>
                </a:ext>
              </a:extLst>
            </p:cNvPr>
            <p:cNvCxnSpPr>
              <a:cxnSpLocks/>
            </p:cNvCxnSpPr>
            <p:nvPr/>
          </p:nvCxnSpPr>
          <p:spPr>
            <a:xfrm>
              <a:off x="8497324" y="2942652"/>
              <a:ext cx="90373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!!Graphique 109">
              <a:extLst>
                <a:ext uri="{FF2B5EF4-FFF2-40B4-BE49-F238E27FC236}">
                  <a16:creationId xmlns:a16="http://schemas.microsoft.com/office/drawing/2014/main" id="{08B15AF9-EDA2-456C-8E5A-0178D1333C9B}"/>
                </a:ext>
              </a:extLst>
            </p:cNvPr>
            <p:cNvGrpSpPr/>
            <p:nvPr/>
          </p:nvGrpSpPr>
          <p:grpSpPr>
            <a:xfrm>
              <a:off x="8785934" y="2090151"/>
              <a:ext cx="335975" cy="407970"/>
              <a:chOff x="8785934" y="2090151"/>
              <a:chExt cx="335975" cy="407970"/>
            </a:xfrm>
          </p:grpSpPr>
          <p:sp>
            <p:nvSpPr>
              <p:cNvPr id="4" name="Forme libre : forme 3">
                <a:extLst>
                  <a:ext uri="{FF2B5EF4-FFF2-40B4-BE49-F238E27FC236}">
                    <a16:creationId xmlns:a16="http://schemas.microsoft.com/office/drawing/2014/main" id="{3A95713C-9A28-4B32-AA6A-6544F6A0156E}"/>
                  </a:ext>
                </a:extLst>
              </p:cNvPr>
              <p:cNvSpPr/>
              <p:nvPr/>
            </p:nvSpPr>
            <p:spPr>
              <a:xfrm>
                <a:off x="8786774" y="2127948"/>
                <a:ext cx="95993" cy="263981"/>
              </a:xfrm>
              <a:custGeom>
                <a:avLst/>
                <a:gdLst>
                  <a:gd name="connsiteX0" fmla="*/ 88673 w 95992"/>
                  <a:gd name="connsiteY0" fmla="*/ 64555 h 263980"/>
                  <a:gd name="connsiteX1" fmla="*/ 82914 w 95992"/>
                  <a:gd name="connsiteY1" fmla="*/ 261461 h 263980"/>
                  <a:gd name="connsiteX2" fmla="*/ 8999 w 95992"/>
                  <a:gd name="connsiteY2" fmla="*/ 206025 h 263980"/>
                  <a:gd name="connsiteX3" fmla="*/ 14639 w 95992"/>
                  <a:gd name="connsiteY3" fmla="*/ 8999 h 263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92" h="263980">
                    <a:moveTo>
                      <a:pt x="88673" y="64555"/>
                    </a:moveTo>
                    <a:lnTo>
                      <a:pt x="82914" y="261461"/>
                    </a:lnTo>
                    <a:lnTo>
                      <a:pt x="8999" y="206025"/>
                    </a:lnTo>
                    <a:lnTo>
                      <a:pt x="14639" y="8999"/>
                    </a:lnTo>
                    <a:close/>
                  </a:path>
                </a:pathLst>
              </a:custGeom>
              <a:solidFill>
                <a:srgbClr val="6B1B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" name="Forme libre : forme 5">
                <a:extLst>
                  <a:ext uri="{FF2B5EF4-FFF2-40B4-BE49-F238E27FC236}">
                    <a16:creationId xmlns:a16="http://schemas.microsoft.com/office/drawing/2014/main" id="{7DA7B924-2888-47CC-A62F-675557C813F6}"/>
                  </a:ext>
                </a:extLst>
              </p:cNvPr>
              <p:cNvSpPr/>
              <p:nvPr/>
            </p:nvSpPr>
            <p:spPr>
              <a:xfrm>
                <a:off x="9018357" y="2146067"/>
                <a:ext cx="95993" cy="251981"/>
              </a:xfrm>
              <a:custGeom>
                <a:avLst/>
                <a:gdLst>
                  <a:gd name="connsiteX0" fmla="*/ 98393 w 95992"/>
                  <a:gd name="connsiteY0" fmla="*/ 8999 h 251981"/>
                  <a:gd name="connsiteX1" fmla="*/ 92753 w 95992"/>
                  <a:gd name="connsiteY1" fmla="*/ 205905 h 251981"/>
                  <a:gd name="connsiteX2" fmla="*/ 8999 w 95992"/>
                  <a:gd name="connsiteY2" fmla="*/ 252341 h 251981"/>
                  <a:gd name="connsiteX3" fmla="*/ 14639 w 95992"/>
                  <a:gd name="connsiteY3" fmla="*/ 55436 h 25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92" h="251981">
                    <a:moveTo>
                      <a:pt x="98393" y="8999"/>
                    </a:moveTo>
                    <a:lnTo>
                      <a:pt x="92753" y="205905"/>
                    </a:lnTo>
                    <a:lnTo>
                      <a:pt x="8999" y="252341"/>
                    </a:lnTo>
                    <a:lnTo>
                      <a:pt x="14639" y="55436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" name="Forme libre : forme 6">
                <a:extLst>
                  <a:ext uri="{FF2B5EF4-FFF2-40B4-BE49-F238E27FC236}">
                    <a16:creationId xmlns:a16="http://schemas.microsoft.com/office/drawing/2014/main" id="{7F063420-8245-4088-BBEA-6747E8B8D308}"/>
                  </a:ext>
                </a:extLst>
              </p:cNvPr>
              <p:cNvSpPr/>
              <p:nvPr/>
            </p:nvSpPr>
            <p:spPr>
              <a:xfrm>
                <a:off x="8850849" y="2238820"/>
                <a:ext cx="95993" cy="251981"/>
              </a:xfrm>
              <a:custGeom>
                <a:avLst/>
                <a:gdLst>
                  <a:gd name="connsiteX0" fmla="*/ 98393 w 95992"/>
                  <a:gd name="connsiteY0" fmla="*/ 8999 h 251981"/>
                  <a:gd name="connsiteX1" fmla="*/ 92753 w 95992"/>
                  <a:gd name="connsiteY1" fmla="*/ 206025 h 251981"/>
                  <a:gd name="connsiteX2" fmla="*/ 8999 w 95992"/>
                  <a:gd name="connsiteY2" fmla="*/ 252461 h 251981"/>
                  <a:gd name="connsiteX3" fmla="*/ 14639 w 95992"/>
                  <a:gd name="connsiteY3" fmla="*/ 55556 h 25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92" h="251981">
                    <a:moveTo>
                      <a:pt x="98393" y="8999"/>
                    </a:moveTo>
                    <a:lnTo>
                      <a:pt x="92753" y="206025"/>
                    </a:lnTo>
                    <a:lnTo>
                      <a:pt x="8999" y="252461"/>
                    </a:lnTo>
                    <a:lnTo>
                      <a:pt x="14639" y="55556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9D279D4F-A260-4DB0-8E7C-91E2412C78D5}"/>
                  </a:ext>
                </a:extLst>
              </p:cNvPr>
              <p:cNvSpPr/>
              <p:nvPr/>
            </p:nvSpPr>
            <p:spPr>
              <a:xfrm>
                <a:off x="8776935" y="2229941"/>
                <a:ext cx="95993" cy="263981"/>
              </a:xfrm>
              <a:custGeom>
                <a:avLst/>
                <a:gdLst>
                  <a:gd name="connsiteX0" fmla="*/ 88553 w 95992"/>
                  <a:gd name="connsiteY0" fmla="*/ 64435 h 263980"/>
                  <a:gd name="connsiteX1" fmla="*/ 82914 w 95992"/>
                  <a:gd name="connsiteY1" fmla="*/ 261341 h 263980"/>
                  <a:gd name="connsiteX2" fmla="*/ 8999 w 95992"/>
                  <a:gd name="connsiteY2" fmla="*/ 205905 h 263980"/>
                  <a:gd name="connsiteX3" fmla="*/ 14639 w 95992"/>
                  <a:gd name="connsiteY3" fmla="*/ 8999 h 263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92" h="263980">
                    <a:moveTo>
                      <a:pt x="88553" y="64435"/>
                    </a:moveTo>
                    <a:lnTo>
                      <a:pt x="82914" y="261341"/>
                    </a:lnTo>
                    <a:lnTo>
                      <a:pt x="8999" y="205905"/>
                    </a:lnTo>
                    <a:lnTo>
                      <a:pt x="14639" y="8999"/>
                    </a:lnTo>
                    <a:close/>
                  </a:path>
                </a:pathLst>
              </a:custGeom>
              <a:solidFill>
                <a:srgbClr val="6B1B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B685161A-7658-45AA-B08D-3B8D485CBEB5}"/>
                  </a:ext>
                </a:extLst>
              </p:cNvPr>
              <p:cNvSpPr/>
              <p:nvPr/>
            </p:nvSpPr>
            <p:spPr>
              <a:xfrm>
                <a:off x="8934603" y="2238820"/>
                <a:ext cx="95993" cy="263981"/>
              </a:xfrm>
              <a:custGeom>
                <a:avLst/>
                <a:gdLst>
                  <a:gd name="connsiteX0" fmla="*/ 88553 w 95992"/>
                  <a:gd name="connsiteY0" fmla="*/ 64555 h 263980"/>
                  <a:gd name="connsiteX1" fmla="*/ 82914 w 95992"/>
                  <a:gd name="connsiteY1" fmla="*/ 261461 h 263980"/>
                  <a:gd name="connsiteX2" fmla="*/ 8999 w 95992"/>
                  <a:gd name="connsiteY2" fmla="*/ 206025 h 263980"/>
                  <a:gd name="connsiteX3" fmla="*/ 14639 w 95992"/>
                  <a:gd name="connsiteY3" fmla="*/ 8999 h 263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92" h="263980">
                    <a:moveTo>
                      <a:pt x="88553" y="64555"/>
                    </a:moveTo>
                    <a:lnTo>
                      <a:pt x="82914" y="261461"/>
                    </a:lnTo>
                    <a:lnTo>
                      <a:pt x="8999" y="206025"/>
                    </a:lnTo>
                    <a:lnTo>
                      <a:pt x="14639" y="8999"/>
                    </a:lnTo>
                    <a:close/>
                  </a:path>
                </a:pathLst>
              </a:custGeom>
              <a:solidFill>
                <a:srgbClr val="6B1B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7160E5CA-E9E3-41B0-8AC0-003E0F122557}"/>
                  </a:ext>
                </a:extLst>
              </p:cNvPr>
              <p:cNvSpPr/>
              <p:nvPr/>
            </p:nvSpPr>
            <p:spPr>
              <a:xfrm>
                <a:off x="9008517" y="2247939"/>
                <a:ext cx="95993" cy="251981"/>
              </a:xfrm>
              <a:custGeom>
                <a:avLst/>
                <a:gdLst>
                  <a:gd name="connsiteX0" fmla="*/ 98393 w 95992"/>
                  <a:gd name="connsiteY0" fmla="*/ 8999 h 251981"/>
                  <a:gd name="connsiteX1" fmla="*/ 92753 w 95992"/>
                  <a:gd name="connsiteY1" fmla="*/ 206025 h 251981"/>
                  <a:gd name="connsiteX2" fmla="*/ 8999 w 95992"/>
                  <a:gd name="connsiteY2" fmla="*/ 252341 h 251981"/>
                  <a:gd name="connsiteX3" fmla="*/ 14639 w 95992"/>
                  <a:gd name="connsiteY3" fmla="*/ 55436 h 25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92" h="251981">
                    <a:moveTo>
                      <a:pt x="98393" y="8999"/>
                    </a:moveTo>
                    <a:lnTo>
                      <a:pt x="92753" y="206025"/>
                    </a:lnTo>
                    <a:lnTo>
                      <a:pt x="8999" y="252341"/>
                    </a:lnTo>
                    <a:lnTo>
                      <a:pt x="14639" y="55436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515AFBB0-A0D3-4BA6-9942-58A8E034E42D}"/>
                  </a:ext>
                </a:extLst>
              </p:cNvPr>
              <p:cNvSpPr/>
              <p:nvPr/>
            </p:nvSpPr>
            <p:spPr>
              <a:xfrm>
                <a:off x="8782574" y="2081632"/>
                <a:ext cx="335975" cy="227983"/>
              </a:xfrm>
              <a:custGeom>
                <a:avLst/>
                <a:gdLst>
                  <a:gd name="connsiteX0" fmla="*/ 102592 w 335975"/>
                  <a:gd name="connsiteY0" fmla="*/ 8999 h 227983"/>
                  <a:gd name="connsiteX1" fmla="*/ 176507 w 335975"/>
                  <a:gd name="connsiteY1" fmla="*/ 64435 h 227983"/>
                  <a:gd name="connsiteX2" fmla="*/ 260381 w 335975"/>
                  <a:gd name="connsiteY2" fmla="*/ 17999 h 227983"/>
                  <a:gd name="connsiteX3" fmla="*/ 334175 w 335975"/>
                  <a:gd name="connsiteY3" fmla="*/ 73435 h 227983"/>
                  <a:gd name="connsiteX4" fmla="*/ 250421 w 335975"/>
                  <a:gd name="connsiteY4" fmla="*/ 119871 h 227983"/>
                  <a:gd name="connsiteX5" fmla="*/ 324336 w 335975"/>
                  <a:gd name="connsiteY5" fmla="*/ 175307 h 227983"/>
                  <a:gd name="connsiteX6" fmla="*/ 240582 w 335975"/>
                  <a:gd name="connsiteY6" fmla="*/ 221744 h 227983"/>
                  <a:gd name="connsiteX7" fmla="*/ 166668 w 335975"/>
                  <a:gd name="connsiteY7" fmla="*/ 166188 h 227983"/>
                  <a:gd name="connsiteX8" fmla="*/ 82914 w 335975"/>
                  <a:gd name="connsiteY8" fmla="*/ 212744 h 227983"/>
                  <a:gd name="connsiteX9" fmla="*/ 8999 w 335975"/>
                  <a:gd name="connsiteY9" fmla="*/ 157308 h 227983"/>
                  <a:gd name="connsiteX10" fmla="*/ 92873 w 335975"/>
                  <a:gd name="connsiteY10" fmla="*/ 110872 h 227983"/>
                  <a:gd name="connsiteX11" fmla="*/ 18839 w 335975"/>
                  <a:gd name="connsiteY11" fmla="*/ 55316 h 22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5975" h="227983">
                    <a:moveTo>
                      <a:pt x="102592" y="8999"/>
                    </a:moveTo>
                    <a:lnTo>
                      <a:pt x="176507" y="64435"/>
                    </a:lnTo>
                    <a:lnTo>
                      <a:pt x="260381" y="17999"/>
                    </a:lnTo>
                    <a:lnTo>
                      <a:pt x="334175" y="73435"/>
                    </a:lnTo>
                    <a:lnTo>
                      <a:pt x="250421" y="119871"/>
                    </a:lnTo>
                    <a:lnTo>
                      <a:pt x="324336" y="175307"/>
                    </a:lnTo>
                    <a:lnTo>
                      <a:pt x="240582" y="221744"/>
                    </a:lnTo>
                    <a:lnTo>
                      <a:pt x="166668" y="166188"/>
                    </a:lnTo>
                    <a:lnTo>
                      <a:pt x="82914" y="212744"/>
                    </a:lnTo>
                    <a:lnTo>
                      <a:pt x="8999" y="157308"/>
                    </a:lnTo>
                    <a:lnTo>
                      <a:pt x="92873" y="110872"/>
                    </a:lnTo>
                    <a:lnTo>
                      <a:pt x="18839" y="55316"/>
                    </a:lnTo>
                    <a:close/>
                  </a:path>
                </a:pathLst>
              </a:custGeom>
              <a:solidFill>
                <a:srgbClr val="B82F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F0D4BD49-E0B3-486A-BFE1-E465EAD98356}"/>
                  </a:ext>
                </a:extLst>
              </p:cNvPr>
              <p:cNvSpPr/>
              <p:nvPr/>
            </p:nvSpPr>
            <p:spPr>
              <a:xfrm>
                <a:off x="8782574" y="2081152"/>
                <a:ext cx="335975" cy="227983"/>
              </a:xfrm>
              <a:custGeom>
                <a:avLst/>
                <a:gdLst>
                  <a:gd name="connsiteX0" fmla="*/ 102592 w 335975"/>
                  <a:gd name="connsiteY0" fmla="*/ 8999 h 227983"/>
                  <a:gd name="connsiteX1" fmla="*/ 176507 w 335975"/>
                  <a:gd name="connsiteY1" fmla="*/ 64435 h 227983"/>
                  <a:gd name="connsiteX2" fmla="*/ 260261 w 335975"/>
                  <a:gd name="connsiteY2" fmla="*/ 17999 h 227983"/>
                  <a:gd name="connsiteX3" fmla="*/ 334175 w 335975"/>
                  <a:gd name="connsiteY3" fmla="*/ 73435 h 227983"/>
                  <a:gd name="connsiteX4" fmla="*/ 250421 w 335975"/>
                  <a:gd name="connsiteY4" fmla="*/ 119871 h 227983"/>
                  <a:gd name="connsiteX5" fmla="*/ 324336 w 335975"/>
                  <a:gd name="connsiteY5" fmla="*/ 175307 h 227983"/>
                  <a:gd name="connsiteX6" fmla="*/ 240462 w 335975"/>
                  <a:gd name="connsiteY6" fmla="*/ 221744 h 227983"/>
                  <a:gd name="connsiteX7" fmla="*/ 166548 w 335975"/>
                  <a:gd name="connsiteY7" fmla="*/ 166308 h 227983"/>
                  <a:gd name="connsiteX8" fmla="*/ 82914 w 335975"/>
                  <a:gd name="connsiteY8" fmla="*/ 212744 h 227983"/>
                  <a:gd name="connsiteX9" fmla="*/ 8999 w 335975"/>
                  <a:gd name="connsiteY9" fmla="*/ 157308 h 227983"/>
                  <a:gd name="connsiteX10" fmla="*/ 92753 w 335975"/>
                  <a:gd name="connsiteY10" fmla="*/ 110872 h 227983"/>
                  <a:gd name="connsiteX11" fmla="*/ 18839 w 335975"/>
                  <a:gd name="connsiteY11" fmla="*/ 55436 h 22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5975" h="227983">
                    <a:moveTo>
                      <a:pt x="102592" y="8999"/>
                    </a:moveTo>
                    <a:lnTo>
                      <a:pt x="176507" y="64435"/>
                    </a:lnTo>
                    <a:lnTo>
                      <a:pt x="260261" y="17999"/>
                    </a:lnTo>
                    <a:lnTo>
                      <a:pt x="334175" y="73435"/>
                    </a:lnTo>
                    <a:lnTo>
                      <a:pt x="250421" y="119871"/>
                    </a:lnTo>
                    <a:lnTo>
                      <a:pt x="324336" y="175307"/>
                    </a:lnTo>
                    <a:lnTo>
                      <a:pt x="240462" y="221744"/>
                    </a:lnTo>
                    <a:lnTo>
                      <a:pt x="166548" y="166308"/>
                    </a:lnTo>
                    <a:lnTo>
                      <a:pt x="82914" y="212744"/>
                    </a:lnTo>
                    <a:lnTo>
                      <a:pt x="8999" y="157308"/>
                    </a:lnTo>
                    <a:lnTo>
                      <a:pt x="92753" y="110872"/>
                    </a:lnTo>
                    <a:lnTo>
                      <a:pt x="18839" y="5543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9B80614-577B-48F2-B630-284AAF050CBB}"/>
              </a:ext>
            </a:extLst>
          </p:cNvPr>
          <p:cNvGrpSpPr/>
          <p:nvPr/>
        </p:nvGrpSpPr>
        <p:grpSpPr>
          <a:xfrm>
            <a:off x="9257123" y="4152752"/>
            <a:ext cx="1589027" cy="1871641"/>
            <a:chOff x="9257123" y="4152752"/>
            <a:chExt cx="1589027" cy="1871641"/>
          </a:xfrm>
        </p:grpSpPr>
        <p:sp>
          <p:nvSpPr>
            <p:cNvPr id="99" name="!!Forme libre : B">
              <a:extLst>
                <a:ext uri="{FF2B5EF4-FFF2-40B4-BE49-F238E27FC236}">
                  <a16:creationId xmlns:a16="http://schemas.microsoft.com/office/drawing/2014/main" id="{61EEE6DB-DA9D-4C2F-8DAF-ABDF31D19DA2}"/>
                </a:ext>
              </a:extLst>
            </p:cNvPr>
            <p:cNvSpPr/>
            <p:nvPr/>
          </p:nvSpPr>
          <p:spPr>
            <a:xfrm rot="13500000">
              <a:off x="9250601" y="4428843"/>
              <a:ext cx="1602072" cy="1589027"/>
            </a:xfrm>
            <a:custGeom>
              <a:avLst/>
              <a:gdLst>
                <a:gd name="connsiteX0" fmla="*/ 0 w 1567165"/>
                <a:gd name="connsiteY0" fmla="*/ 783585 h 1567170"/>
                <a:gd name="connsiteX1" fmla="*/ 783583 w 1567165"/>
                <a:gd name="connsiteY1" fmla="*/ 0 h 1567170"/>
                <a:gd name="connsiteX2" fmla="*/ 1567166 w 1567165"/>
                <a:gd name="connsiteY2" fmla="*/ 783585 h 1567170"/>
                <a:gd name="connsiteX3" fmla="*/ 783583 w 1567165"/>
                <a:gd name="connsiteY3" fmla="*/ 1567170 h 1567170"/>
                <a:gd name="connsiteX4" fmla="*/ 0 w 1567165"/>
                <a:gd name="connsiteY4" fmla="*/ 783585 h 1567170"/>
                <a:gd name="connsiteX0" fmla="*/ 0 w 1581071"/>
                <a:gd name="connsiteY0" fmla="*/ 881437 h 1568381"/>
                <a:gd name="connsiteX1" fmla="*/ 797488 w 1581071"/>
                <a:gd name="connsiteY1" fmla="*/ 518 h 1568381"/>
                <a:gd name="connsiteX2" fmla="*/ 1581071 w 1581071"/>
                <a:gd name="connsiteY2" fmla="*/ 784103 h 1568381"/>
                <a:gd name="connsiteX3" fmla="*/ 797488 w 1581071"/>
                <a:gd name="connsiteY3" fmla="*/ 1567688 h 1568381"/>
                <a:gd name="connsiteX4" fmla="*/ 0 w 1581071"/>
                <a:gd name="connsiteY4" fmla="*/ 881437 h 1568381"/>
                <a:gd name="connsiteX0" fmla="*/ 0 w 1601929"/>
                <a:gd name="connsiteY0" fmla="*/ 860387 h 1567903"/>
                <a:gd name="connsiteX1" fmla="*/ 818346 w 1601929"/>
                <a:gd name="connsiteY1" fmla="*/ 326 h 1567903"/>
                <a:gd name="connsiteX2" fmla="*/ 1601929 w 1601929"/>
                <a:gd name="connsiteY2" fmla="*/ 783911 h 1567903"/>
                <a:gd name="connsiteX3" fmla="*/ 818346 w 1601929"/>
                <a:gd name="connsiteY3" fmla="*/ 1567496 h 1567903"/>
                <a:gd name="connsiteX4" fmla="*/ 0 w 1601929"/>
                <a:gd name="connsiteY4" fmla="*/ 860387 h 1567903"/>
                <a:gd name="connsiteX0" fmla="*/ 143 w 1602072"/>
                <a:gd name="connsiteY0" fmla="*/ 881226 h 1588597"/>
                <a:gd name="connsiteX1" fmla="*/ 881062 w 1602072"/>
                <a:gd name="connsiteY1" fmla="*/ 308 h 1588597"/>
                <a:gd name="connsiteX2" fmla="*/ 1602072 w 1602072"/>
                <a:gd name="connsiteY2" fmla="*/ 804750 h 1588597"/>
                <a:gd name="connsiteX3" fmla="*/ 818489 w 1602072"/>
                <a:gd name="connsiteY3" fmla="*/ 1588335 h 1588597"/>
                <a:gd name="connsiteX4" fmla="*/ 143 w 1602072"/>
                <a:gd name="connsiteY4" fmla="*/ 881226 h 1588597"/>
                <a:gd name="connsiteX0" fmla="*/ 143 w 1602072"/>
                <a:gd name="connsiteY0" fmla="*/ 881656 h 1589027"/>
                <a:gd name="connsiteX1" fmla="*/ 881062 w 1602072"/>
                <a:gd name="connsiteY1" fmla="*/ 738 h 1589027"/>
                <a:gd name="connsiteX2" fmla="*/ 1602072 w 1602072"/>
                <a:gd name="connsiteY2" fmla="*/ 805180 h 1589027"/>
                <a:gd name="connsiteX3" fmla="*/ 818489 w 1602072"/>
                <a:gd name="connsiteY3" fmla="*/ 1588765 h 1589027"/>
                <a:gd name="connsiteX4" fmla="*/ 143 w 1602072"/>
                <a:gd name="connsiteY4" fmla="*/ 881656 h 158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072" h="1589027">
                  <a:moveTo>
                    <a:pt x="143" y="881656"/>
                  </a:moveTo>
                  <a:cubicBezTo>
                    <a:pt x="10572" y="616985"/>
                    <a:pt x="520216" y="-24756"/>
                    <a:pt x="881062" y="738"/>
                  </a:cubicBezTo>
                  <a:cubicBezTo>
                    <a:pt x="1241908" y="26232"/>
                    <a:pt x="1602072" y="372418"/>
                    <a:pt x="1602072" y="805180"/>
                  </a:cubicBezTo>
                  <a:cubicBezTo>
                    <a:pt x="1602072" y="1237942"/>
                    <a:pt x="1085477" y="1576019"/>
                    <a:pt x="818489" y="1588765"/>
                  </a:cubicBezTo>
                  <a:cubicBezTo>
                    <a:pt x="551501" y="1601511"/>
                    <a:pt x="-10286" y="1146327"/>
                    <a:pt x="143" y="8816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!!ZoneTexte 99">
              <a:extLst>
                <a:ext uri="{FF2B5EF4-FFF2-40B4-BE49-F238E27FC236}">
                  <a16:creationId xmlns:a16="http://schemas.microsoft.com/office/drawing/2014/main" id="{5E4ED356-7717-4FAC-9ED4-5AC18D8095EE}"/>
                </a:ext>
              </a:extLst>
            </p:cNvPr>
            <p:cNvSpPr txBox="1"/>
            <p:nvPr/>
          </p:nvSpPr>
          <p:spPr>
            <a:xfrm>
              <a:off x="9298170" y="4904937"/>
              <a:ext cx="14973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b="1" cap="all" dirty="0">
                  <a:solidFill>
                    <a:schemeClr val="bg1"/>
                  </a:solidFill>
                </a:rPr>
                <a:t>Encapsulation</a:t>
              </a:r>
            </a:p>
          </p:txBody>
        </p:sp>
        <p:sp>
          <p:nvSpPr>
            <p:cNvPr id="101" name="!!ZoneTexte 100">
              <a:extLst>
                <a:ext uri="{FF2B5EF4-FFF2-40B4-BE49-F238E27FC236}">
                  <a16:creationId xmlns:a16="http://schemas.microsoft.com/office/drawing/2014/main" id="{8B3775DD-1B96-47BE-9D2F-EE35C6692DA6}"/>
                </a:ext>
              </a:extLst>
            </p:cNvPr>
            <p:cNvSpPr txBox="1"/>
            <p:nvPr/>
          </p:nvSpPr>
          <p:spPr>
            <a:xfrm>
              <a:off x="9323722" y="5152971"/>
              <a:ext cx="144623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Flavor retention,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protection and use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as a carrier</a:t>
              </a:r>
            </a:p>
          </p:txBody>
        </p:sp>
        <p:sp>
          <p:nvSpPr>
            <p:cNvPr id="102" name="!!Ellipse 101">
              <a:extLst>
                <a:ext uri="{FF2B5EF4-FFF2-40B4-BE49-F238E27FC236}">
                  <a16:creationId xmlns:a16="http://schemas.microsoft.com/office/drawing/2014/main" id="{F0035223-B855-4F4D-8EAD-5632049BC96B}"/>
                </a:ext>
              </a:extLst>
            </p:cNvPr>
            <p:cNvSpPr/>
            <p:nvPr/>
          </p:nvSpPr>
          <p:spPr>
            <a:xfrm>
              <a:off x="9726854" y="4152752"/>
              <a:ext cx="639967" cy="6399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3" name="!!Connecteur droit 102">
              <a:extLst>
                <a:ext uri="{FF2B5EF4-FFF2-40B4-BE49-F238E27FC236}">
                  <a16:creationId xmlns:a16="http://schemas.microsoft.com/office/drawing/2014/main" id="{52B0FC29-B9B5-4CBE-BD6D-B8F65A73D83E}"/>
                </a:ext>
              </a:extLst>
            </p:cNvPr>
            <p:cNvCxnSpPr>
              <a:cxnSpLocks/>
            </p:cNvCxnSpPr>
            <p:nvPr/>
          </p:nvCxnSpPr>
          <p:spPr>
            <a:xfrm>
              <a:off x="9411923" y="5136500"/>
              <a:ext cx="12724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!!Graphique 128">
              <a:extLst>
                <a:ext uri="{FF2B5EF4-FFF2-40B4-BE49-F238E27FC236}">
                  <a16:creationId xmlns:a16="http://schemas.microsoft.com/office/drawing/2014/main" id="{7AD23102-2E6F-4FA1-BF8E-8645E0094A7A}"/>
                </a:ext>
              </a:extLst>
            </p:cNvPr>
            <p:cNvGrpSpPr/>
            <p:nvPr/>
          </p:nvGrpSpPr>
          <p:grpSpPr>
            <a:xfrm>
              <a:off x="9846811" y="4266747"/>
              <a:ext cx="400050" cy="400050"/>
              <a:chOff x="9846811" y="4266747"/>
              <a:chExt cx="400050" cy="400050"/>
            </a:xfrm>
          </p:grpSpPr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BFBC1AF6-19A6-4F81-BE28-4C7536FC59DA}"/>
                  </a:ext>
                </a:extLst>
              </p:cNvPr>
              <p:cNvSpPr/>
              <p:nvPr/>
            </p:nvSpPr>
            <p:spPr>
              <a:xfrm>
                <a:off x="9840715" y="4259603"/>
                <a:ext cx="409575" cy="409575"/>
              </a:xfrm>
              <a:custGeom>
                <a:avLst/>
                <a:gdLst>
                  <a:gd name="connsiteX0" fmla="*/ 405670 w 409575"/>
                  <a:gd name="connsiteY0" fmla="*/ 206407 h 409575"/>
                  <a:gd name="connsiteX1" fmla="*/ 206407 w 409575"/>
                  <a:gd name="connsiteY1" fmla="*/ 405670 h 409575"/>
                  <a:gd name="connsiteX2" fmla="*/ 7144 w 409575"/>
                  <a:gd name="connsiteY2" fmla="*/ 206407 h 409575"/>
                  <a:gd name="connsiteX3" fmla="*/ 206407 w 409575"/>
                  <a:gd name="connsiteY3" fmla="*/ 7144 h 409575"/>
                  <a:gd name="connsiteX4" fmla="*/ 405670 w 409575"/>
                  <a:gd name="connsiteY4" fmla="*/ 206407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75" h="409575">
                    <a:moveTo>
                      <a:pt x="405670" y="206407"/>
                    </a:moveTo>
                    <a:cubicBezTo>
                      <a:pt x="405670" y="316457"/>
                      <a:pt x="316457" y="405670"/>
                      <a:pt x="206407" y="405670"/>
                    </a:cubicBezTo>
                    <a:cubicBezTo>
                      <a:pt x="96357" y="405670"/>
                      <a:pt x="7144" y="316457"/>
                      <a:pt x="7144" y="206407"/>
                    </a:cubicBezTo>
                    <a:cubicBezTo>
                      <a:pt x="7144" y="96357"/>
                      <a:pt x="96357" y="7144"/>
                      <a:pt x="206407" y="7144"/>
                    </a:cubicBezTo>
                    <a:cubicBezTo>
                      <a:pt x="316457" y="7144"/>
                      <a:pt x="405670" y="96357"/>
                      <a:pt x="405670" y="206407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ED25793E-5D66-47B6-8CA7-9423FC3558CA}"/>
                  </a:ext>
                </a:extLst>
              </p:cNvPr>
              <p:cNvSpPr/>
              <p:nvPr/>
            </p:nvSpPr>
            <p:spPr>
              <a:xfrm>
                <a:off x="9927532" y="4458118"/>
                <a:ext cx="133350" cy="152400"/>
              </a:xfrm>
              <a:custGeom>
                <a:avLst/>
                <a:gdLst>
                  <a:gd name="connsiteX0" fmla="*/ 48438 w 133350"/>
                  <a:gd name="connsiteY0" fmla="*/ 152196 h 152400"/>
                  <a:gd name="connsiteX1" fmla="*/ 10052 w 133350"/>
                  <a:gd name="connsiteY1" fmla="*/ 102761 h 152400"/>
                  <a:gd name="connsiteX2" fmla="*/ 17862 w 133350"/>
                  <a:gd name="connsiteY2" fmla="*/ 40658 h 152400"/>
                  <a:gd name="connsiteX3" fmla="*/ 57963 w 133350"/>
                  <a:gd name="connsiteY3" fmla="*/ 9512 h 152400"/>
                  <a:gd name="connsiteX4" fmla="*/ 108350 w 133350"/>
                  <a:gd name="connsiteY4" fmla="*/ 15893 h 152400"/>
                  <a:gd name="connsiteX5" fmla="*/ 128543 w 133350"/>
                  <a:gd name="connsiteY5" fmla="*/ 89617 h 152400"/>
                  <a:gd name="connsiteX6" fmla="*/ 68250 w 133350"/>
                  <a:gd name="connsiteY6" fmla="*/ 106095 h 152400"/>
                  <a:gd name="connsiteX7" fmla="*/ 54724 w 133350"/>
                  <a:gd name="connsiteY7" fmla="*/ 56565 h 152400"/>
                  <a:gd name="connsiteX8" fmla="*/ 95682 w 133350"/>
                  <a:gd name="connsiteY8" fmla="*/ 45421 h 152400"/>
                  <a:gd name="connsiteX9" fmla="*/ 105016 w 133350"/>
                  <a:gd name="connsiteY9" fmla="*/ 79425 h 152400"/>
                  <a:gd name="connsiteX10" fmla="*/ 76441 w 133350"/>
                  <a:gd name="connsiteY10" fmla="*/ 87236 h 152400"/>
                  <a:gd name="connsiteX11" fmla="*/ 69869 w 133350"/>
                  <a:gd name="connsiteY11" fmla="*/ 63137 h 152400"/>
                  <a:gd name="connsiteX12" fmla="*/ 78156 w 133350"/>
                  <a:gd name="connsiteY12" fmla="*/ 67805 h 152400"/>
                  <a:gd name="connsiteX13" fmla="*/ 81204 w 133350"/>
                  <a:gd name="connsiteY13" fmla="*/ 78949 h 152400"/>
                  <a:gd name="connsiteX14" fmla="*/ 89871 w 133350"/>
                  <a:gd name="connsiteY14" fmla="*/ 80092 h 152400"/>
                  <a:gd name="connsiteX15" fmla="*/ 96729 w 133350"/>
                  <a:gd name="connsiteY15" fmla="*/ 74758 h 152400"/>
                  <a:gd name="connsiteX16" fmla="*/ 91014 w 133350"/>
                  <a:gd name="connsiteY16" fmla="*/ 53708 h 152400"/>
                  <a:gd name="connsiteX17" fmla="*/ 63106 w 133350"/>
                  <a:gd name="connsiteY17" fmla="*/ 61328 h 152400"/>
                  <a:gd name="connsiteX18" fmla="*/ 60534 w 133350"/>
                  <a:gd name="connsiteY18" fmla="*/ 81616 h 152400"/>
                  <a:gd name="connsiteX19" fmla="*/ 73107 w 133350"/>
                  <a:gd name="connsiteY19" fmla="*/ 97808 h 152400"/>
                  <a:gd name="connsiteX20" fmla="*/ 120351 w 133350"/>
                  <a:gd name="connsiteY20" fmla="*/ 84854 h 152400"/>
                  <a:gd name="connsiteX21" fmla="*/ 103778 w 133350"/>
                  <a:gd name="connsiteY21" fmla="*/ 24085 h 152400"/>
                  <a:gd name="connsiteX22" fmla="*/ 26149 w 133350"/>
                  <a:gd name="connsiteY22" fmla="*/ 45421 h 152400"/>
                  <a:gd name="connsiteX23" fmla="*/ 19196 w 133350"/>
                  <a:gd name="connsiteY23" fmla="*/ 100285 h 152400"/>
                  <a:gd name="connsiteX24" fmla="*/ 53105 w 133350"/>
                  <a:gd name="connsiteY24" fmla="*/ 144005 h 152400"/>
                  <a:gd name="connsiteX25" fmla="*/ 48438 w 133350"/>
                  <a:gd name="connsiteY25" fmla="*/ 15219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3350" h="152400">
                    <a:moveTo>
                      <a:pt x="48438" y="152196"/>
                    </a:moveTo>
                    <a:cubicBezTo>
                      <a:pt x="29483" y="141338"/>
                      <a:pt x="15862" y="123812"/>
                      <a:pt x="10052" y="102761"/>
                    </a:cubicBezTo>
                    <a:cubicBezTo>
                      <a:pt x="4337" y="81711"/>
                      <a:pt x="7099" y="59613"/>
                      <a:pt x="17862" y="40658"/>
                    </a:cubicBezTo>
                    <a:cubicBezTo>
                      <a:pt x="26625" y="25228"/>
                      <a:pt x="40913" y="14179"/>
                      <a:pt x="57963" y="9512"/>
                    </a:cubicBezTo>
                    <a:cubicBezTo>
                      <a:pt x="75012" y="4844"/>
                      <a:pt x="92919" y="7130"/>
                      <a:pt x="108350" y="15893"/>
                    </a:cubicBezTo>
                    <a:cubicBezTo>
                      <a:pt x="134258" y="30657"/>
                      <a:pt x="143307" y="63709"/>
                      <a:pt x="128543" y="89617"/>
                    </a:cubicBezTo>
                    <a:cubicBezTo>
                      <a:pt x="116446" y="110762"/>
                      <a:pt x="89395" y="118192"/>
                      <a:pt x="68250" y="106095"/>
                    </a:cubicBezTo>
                    <a:cubicBezTo>
                      <a:pt x="50819" y="96189"/>
                      <a:pt x="44818" y="73996"/>
                      <a:pt x="54724" y="56565"/>
                    </a:cubicBezTo>
                    <a:cubicBezTo>
                      <a:pt x="62916" y="42182"/>
                      <a:pt x="81299" y="37229"/>
                      <a:pt x="95682" y="45421"/>
                    </a:cubicBezTo>
                    <a:cubicBezTo>
                      <a:pt x="107588" y="52279"/>
                      <a:pt x="111779" y="67519"/>
                      <a:pt x="105016" y="79425"/>
                    </a:cubicBezTo>
                    <a:cubicBezTo>
                      <a:pt x="99301" y="89426"/>
                      <a:pt x="86538" y="92951"/>
                      <a:pt x="76441" y="87236"/>
                    </a:cubicBezTo>
                    <a:cubicBezTo>
                      <a:pt x="67964" y="82378"/>
                      <a:pt x="65011" y="71615"/>
                      <a:pt x="69869" y="63137"/>
                    </a:cubicBezTo>
                    <a:lnTo>
                      <a:pt x="78156" y="67805"/>
                    </a:lnTo>
                    <a:cubicBezTo>
                      <a:pt x="75965" y="71710"/>
                      <a:pt x="77298" y="76758"/>
                      <a:pt x="81204" y="78949"/>
                    </a:cubicBezTo>
                    <a:cubicBezTo>
                      <a:pt x="83871" y="80473"/>
                      <a:pt x="86919" y="80854"/>
                      <a:pt x="89871" y="80092"/>
                    </a:cubicBezTo>
                    <a:cubicBezTo>
                      <a:pt x="92824" y="79330"/>
                      <a:pt x="95205" y="77425"/>
                      <a:pt x="96729" y="74758"/>
                    </a:cubicBezTo>
                    <a:cubicBezTo>
                      <a:pt x="100920" y="67328"/>
                      <a:pt x="98349" y="57899"/>
                      <a:pt x="91014" y="53708"/>
                    </a:cubicBezTo>
                    <a:cubicBezTo>
                      <a:pt x="81204" y="48088"/>
                      <a:pt x="68726" y="51517"/>
                      <a:pt x="63106" y="61328"/>
                    </a:cubicBezTo>
                    <a:cubicBezTo>
                      <a:pt x="59582" y="67519"/>
                      <a:pt x="58629" y="74758"/>
                      <a:pt x="60534" y="81616"/>
                    </a:cubicBezTo>
                    <a:cubicBezTo>
                      <a:pt x="62439" y="88474"/>
                      <a:pt x="66916" y="94284"/>
                      <a:pt x="73107" y="97808"/>
                    </a:cubicBezTo>
                    <a:cubicBezTo>
                      <a:pt x="89681" y="107333"/>
                      <a:pt x="110922" y="101428"/>
                      <a:pt x="120351" y="84854"/>
                    </a:cubicBezTo>
                    <a:cubicBezTo>
                      <a:pt x="132543" y="63518"/>
                      <a:pt x="125114" y="36277"/>
                      <a:pt x="103778" y="24085"/>
                    </a:cubicBezTo>
                    <a:cubicBezTo>
                      <a:pt x="76536" y="8654"/>
                      <a:pt x="41675" y="18179"/>
                      <a:pt x="26149" y="45421"/>
                    </a:cubicBezTo>
                    <a:cubicBezTo>
                      <a:pt x="16624" y="62185"/>
                      <a:pt x="14148" y="81616"/>
                      <a:pt x="19196" y="100285"/>
                    </a:cubicBezTo>
                    <a:cubicBezTo>
                      <a:pt x="24244" y="118954"/>
                      <a:pt x="36341" y="134384"/>
                      <a:pt x="53105" y="144005"/>
                    </a:cubicBezTo>
                    <a:lnTo>
                      <a:pt x="48438" y="152196"/>
                    </a:lnTo>
                    <a:close/>
                  </a:path>
                </a:pathLst>
              </a:custGeom>
              <a:solidFill>
                <a:srgbClr val="F793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EA419F88-FA77-4831-9AAA-F5C8E1562298}"/>
                  </a:ext>
                </a:extLst>
              </p:cNvPr>
              <p:cNvSpPr/>
              <p:nvPr/>
            </p:nvSpPr>
            <p:spPr>
              <a:xfrm>
                <a:off x="9945681" y="4314562"/>
                <a:ext cx="133350" cy="161925"/>
              </a:xfrm>
              <a:custGeom>
                <a:avLst/>
                <a:gdLst>
                  <a:gd name="connsiteX0" fmla="*/ 61150 w 133350"/>
                  <a:gd name="connsiteY0" fmla="*/ 155258 h 161925"/>
                  <a:gd name="connsiteX1" fmla="*/ 7144 w 133350"/>
                  <a:gd name="connsiteY1" fmla="*/ 101251 h 161925"/>
                  <a:gd name="connsiteX2" fmla="*/ 51340 w 133350"/>
                  <a:gd name="connsiteY2" fmla="*/ 57055 h 161925"/>
                  <a:gd name="connsiteX3" fmla="*/ 87630 w 133350"/>
                  <a:gd name="connsiteY3" fmla="*/ 93345 h 161925"/>
                  <a:gd name="connsiteX4" fmla="*/ 57626 w 133350"/>
                  <a:gd name="connsiteY4" fmla="*/ 123349 h 161925"/>
                  <a:gd name="connsiteX5" fmla="*/ 32671 w 133350"/>
                  <a:gd name="connsiteY5" fmla="*/ 98393 h 161925"/>
                  <a:gd name="connsiteX6" fmla="*/ 53626 w 133350"/>
                  <a:gd name="connsiteY6" fmla="*/ 77438 h 161925"/>
                  <a:gd name="connsiteX7" fmla="*/ 71342 w 133350"/>
                  <a:gd name="connsiteY7" fmla="*/ 95155 h 161925"/>
                  <a:gd name="connsiteX8" fmla="*/ 61817 w 133350"/>
                  <a:gd name="connsiteY8" fmla="*/ 95155 h 161925"/>
                  <a:gd name="connsiteX9" fmla="*/ 53626 w 133350"/>
                  <a:gd name="connsiteY9" fmla="*/ 86963 h 161925"/>
                  <a:gd name="connsiteX10" fmla="*/ 42196 w 133350"/>
                  <a:gd name="connsiteY10" fmla="*/ 98393 h 161925"/>
                  <a:gd name="connsiteX11" fmla="*/ 57626 w 133350"/>
                  <a:gd name="connsiteY11" fmla="*/ 113824 h 161925"/>
                  <a:gd name="connsiteX12" fmla="*/ 78105 w 133350"/>
                  <a:gd name="connsiteY12" fmla="*/ 93345 h 161925"/>
                  <a:gd name="connsiteX13" fmla="*/ 51340 w 133350"/>
                  <a:gd name="connsiteY13" fmla="*/ 66580 h 161925"/>
                  <a:gd name="connsiteX14" fmla="*/ 16669 w 133350"/>
                  <a:gd name="connsiteY14" fmla="*/ 101251 h 161925"/>
                  <a:gd name="connsiteX15" fmla="*/ 61150 w 133350"/>
                  <a:gd name="connsiteY15" fmla="*/ 145733 h 161925"/>
                  <a:gd name="connsiteX16" fmla="*/ 118015 w 133350"/>
                  <a:gd name="connsiteY16" fmla="*/ 88868 h 161925"/>
                  <a:gd name="connsiteX17" fmla="*/ 45815 w 133350"/>
                  <a:gd name="connsiteY17" fmla="*/ 16669 h 161925"/>
                  <a:gd name="connsiteX18" fmla="*/ 45815 w 133350"/>
                  <a:gd name="connsiteY18" fmla="*/ 7144 h 161925"/>
                  <a:gd name="connsiteX19" fmla="*/ 127540 w 133350"/>
                  <a:gd name="connsiteY19" fmla="*/ 88868 h 161925"/>
                  <a:gd name="connsiteX20" fmla="*/ 61150 w 133350"/>
                  <a:gd name="connsiteY20" fmla="*/ 15525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3350" h="161925">
                    <a:moveTo>
                      <a:pt x="61150" y="155258"/>
                    </a:moveTo>
                    <a:cubicBezTo>
                      <a:pt x="31337" y="155258"/>
                      <a:pt x="7144" y="131064"/>
                      <a:pt x="7144" y="101251"/>
                    </a:cubicBezTo>
                    <a:cubicBezTo>
                      <a:pt x="7144" y="76867"/>
                      <a:pt x="26956" y="57055"/>
                      <a:pt x="51340" y="57055"/>
                    </a:cubicBezTo>
                    <a:cubicBezTo>
                      <a:pt x="71342" y="57055"/>
                      <a:pt x="87630" y="73343"/>
                      <a:pt x="87630" y="93345"/>
                    </a:cubicBezTo>
                    <a:cubicBezTo>
                      <a:pt x="87630" y="109918"/>
                      <a:pt x="74200" y="123349"/>
                      <a:pt x="57626" y="123349"/>
                    </a:cubicBezTo>
                    <a:cubicBezTo>
                      <a:pt x="43910" y="123349"/>
                      <a:pt x="32671" y="112109"/>
                      <a:pt x="32671" y="98393"/>
                    </a:cubicBezTo>
                    <a:cubicBezTo>
                      <a:pt x="32671" y="86868"/>
                      <a:pt x="42005" y="77438"/>
                      <a:pt x="53626" y="77438"/>
                    </a:cubicBezTo>
                    <a:cubicBezTo>
                      <a:pt x="63341" y="77438"/>
                      <a:pt x="71342" y="85344"/>
                      <a:pt x="71342" y="95155"/>
                    </a:cubicBezTo>
                    <a:lnTo>
                      <a:pt x="61817" y="95155"/>
                    </a:lnTo>
                    <a:cubicBezTo>
                      <a:pt x="61817" y="90678"/>
                      <a:pt x="58198" y="86963"/>
                      <a:pt x="53626" y="86963"/>
                    </a:cubicBezTo>
                    <a:cubicBezTo>
                      <a:pt x="47339" y="86963"/>
                      <a:pt x="42196" y="92107"/>
                      <a:pt x="42196" y="98393"/>
                    </a:cubicBezTo>
                    <a:cubicBezTo>
                      <a:pt x="42196" y="106871"/>
                      <a:pt x="49149" y="113824"/>
                      <a:pt x="57626" y="113824"/>
                    </a:cubicBezTo>
                    <a:cubicBezTo>
                      <a:pt x="68961" y="113824"/>
                      <a:pt x="78105" y="104680"/>
                      <a:pt x="78105" y="93345"/>
                    </a:cubicBezTo>
                    <a:cubicBezTo>
                      <a:pt x="78105" y="78581"/>
                      <a:pt x="66103" y="66580"/>
                      <a:pt x="51340" y="66580"/>
                    </a:cubicBezTo>
                    <a:cubicBezTo>
                      <a:pt x="32195" y="66580"/>
                      <a:pt x="16669" y="82106"/>
                      <a:pt x="16669" y="101251"/>
                    </a:cubicBezTo>
                    <a:cubicBezTo>
                      <a:pt x="16669" y="125825"/>
                      <a:pt x="36671" y="145733"/>
                      <a:pt x="61150" y="145733"/>
                    </a:cubicBezTo>
                    <a:cubicBezTo>
                      <a:pt x="92488" y="145733"/>
                      <a:pt x="118015" y="120205"/>
                      <a:pt x="118015" y="88868"/>
                    </a:cubicBezTo>
                    <a:cubicBezTo>
                      <a:pt x="118015" y="49054"/>
                      <a:pt x="85630" y="16669"/>
                      <a:pt x="45815" y="16669"/>
                    </a:cubicBezTo>
                    <a:lnTo>
                      <a:pt x="45815" y="7144"/>
                    </a:lnTo>
                    <a:cubicBezTo>
                      <a:pt x="90869" y="7144"/>
                      <a:pt x="127540" y="43815"/>
                      <a:pt x="127540" y="88868"/>
                    </a:cubicBezTo>
                    <a:cubicBezTo>
                      <a:pt x="127445" y="125444"/>
                      <a:pt x="97726" y="155258"/>
                      <a:pt x="61150" y="155258"/>
                    </a:cubicBezTo>
                    <a:close/>
                  </a:path>
                </a:pathLst>
              </a:custGeom>
              <a:solidFill>
                <a:srgbClr val="F793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1E81FCDE-3EE9-4D4A-B5F6-A59E15ECBCD4}"/>
                  </a:ext>
                </a:extLst>
              </p:cNvPr>
              <p:cNvSpPr/>
              <p:nvPr/>
            </p:nvSpPr>
            <p:spPr>
              <a:xfrm>
                <a:off x="10035692" y="4415337"/>
                <a:ext cx="161925" cy="133350"/>
              </a:xfrm>
              <a:custGeom>
                <a:avLst/>
                <a:gdLst>
                  <a:gd name="connsiteX0" fmla="*/ 73533 w 161925"/>
                  <a:gd name="connsiteY0" fmla="*/ 127540 h 133350"/>
                  <a:gd name="connsiteX1" fmla="*/ 7144 w 161925"/>
                  <a:gd name="connsiteY1" fmla="*/ 61151 h 133350"/>
                  <a:gd name="connsiteX2" fmla="*/ 61151 w 161925"/>
                  <a:gd name="connsiteY2" fmla="*/ 7144 h 133350"/>
                  <a:gd name="connsiteX3" fmla="*/ 105346 w 161925"/>
                  <a:gd name="connsiteY3" fmla="*/ 51340 h 133350"/>
                  <a:gd name="connsiteX4" fmla="*/ 69056 w 161925"/>
                  <a:gd name="connsiteY4" fmla="*/ 87630 h 133350"/>
                  <a:gd name="connsiteX5" fmla="*/ 39053 w 161925"/>
                  <a:gd name="connsiteY5" fmla="*/ 57626 h 133350"/>
                  <a:gd name="connsiteX6" fmla="*/ 64008 w 161925"/>
                  <a:gd name="connsiteY6" fmla="*/ 32671 h 133350"/>
                  <a:gd name="connsiteX7" fmla="*/ 84963 w 161925"/>
                  <a:gd name="connsiteY7" fmla="*/ 53626 h 133350"/>
                  <a:gd name="connsiteX8" fmla="*/ 67246 w 161925"/>
                  <a:gd name="connsiteY8" fmla="*/ 71342 h 133350"/>
                  <a:gd name="connsiteX9" fmla="*/ 67246 w 161925"/>
                  <a:gd name="connsiteY9" fmla="*/ 61817 h 133350"/>
                  <a:gd name="connsiteX10" fmla="*/ 75438 w 161925"/>
                  <a:gd name="connsiteY10" fmla="*/ 53626 h 133350"/>
                  <a:gd name="connsiteX11" fmla="*/ 64008 w 161925"/>
                  <a:gd name="connsiteY11" fmla="*/ 42196 h 133350"/>
                  <a:gd name="connsiteX12" fmla="*/ 48578 w 161925"/>
                  <a:gd name="connsiteY12" fmla="*/ 57626 h 133350"/>
                  <a:gd name="connsiteX13" fmla="*/ 69056 w 161925"/>
                  <a:gd name="connsiteY13" fmla="*/ 78105 h 133350"/>
                  <a:gd name="connsiteX14" fmla="*/ 95821 w 161925"/>
                  <a:gd name="connsiteY14" fmla="*/ 51340 h 133350"/>
                  <a:gd name="connsiteX15" fmla="*/ 61151 w 161925"/>
                  <a:gd name="connsiteY15" fmla="*/ 16669 h 133350"/>
                  <a:gd name="connsiteX16" fmla="*/ 16669 w 161925"/>
                  <a:gd name="connsiteY16" fmla="*/ 61151 h 133350"/>
                  <a:gd name="connsiteX17" fmla="*/ 73533 w 161925"/>
                  <a:gd name="connsiteY17" fmla="*/ 118015 h 133350"/>
                  <a:gd name="connsiteX18" fmla="*/ 145733 w 161925"/>
                  <a:gd name="connsiteY18" fmla="*/ 45815 h 133350"/>
                  <a:gd name="connsiteX19" fmla="*/ 155258 w 161925"/>
                  <a:gd name="connsiteY19" fmla="*/ 45815 h 133350"/>
                  <a:gd name="connsiteX20" fmla="*/ 73533 w 161925"/>
                  <a:gd name="connsiteY20" fmla="*/ 12754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33350">
                    <a:moveTo>
                      <a:pt x="73533" y="127540"/>
                    </a:moveTo>
                    <a:cubicBezTo>
                      <a:pt x="36957" y="127540"/>
                      <a:pt x="7144" y="97727"/>
                      <a:pt x="7144" y="61151"/>
                    </a:cubicBezTo>
                    <a:cubicBezTo>
                      <a:pt x="7144" y="31337"/>
                      <a:pt x="31337" y="7144"/>
                      <a:pt x="61151" y="7144"/>
                    </a:cubicBezTo>
                    <a:cubicBezTo>
                      <a:pt x="85534" y="7144"/>
                      <a:pt x="105346" y="26956"/>
                      <a:pt x="105346" y="51340"/>
                    </a:cubicBezTo>
                    <a:cubicBezTo>
                      <a:pt x="105346" y="71342"/>
                      <a:pt x="89059" y="87630"/>
                      <a:pt x="69056" y="87630"/>
                    </a:cubicBezTo>
                    <a:cubicBezTo>
                      <a:pt x="52483" y="87630"/>
                      <a:pt x="39053" y="74200"/>
                      <a:pt x="39053" y="57626"/>
                    </a:cubicBezTo>
                    <a:cubicBezTo>
                      <a:pt x="39053" y="43910"/>
                      <a:pt x="50292" y="32671"/>
                      <a:pt x="64008" y="32671"/>
                    </a:cubicBezTo>
                    <a:cubicBezTo>
                      <a:pt x="75533" y="32671"/>
                      <a:pt x="84963" y="42005"/>
                      <a:pt x="84963" y="53626"/>
                    </a:cubicBezTo>
                    <a:cubicBezTo>
                      <a:pt x="84963" y="63341"/>
                      <a:pt x="77057" y="71342"/>
                      <a:pt x="67246" y="71342"/>
                    </a:cubicBezTo>
                    <a:lnTo>
                      <a:pt x="67246" y="61817"/>
                    </a:lnTo>
                    <a:cubicBezTo>
                      <a:pt x="71723" y="61817"/>
                      <a:pt x="75438" y="58198"/>
                      <a:pt x="75438" y="53626"/>
                    </a:cubicBezTo>
                    <a:cubicBezTo>
                      <a:pt x="75438" y="47339"/>
                      <a:pt x="70294" y="42196"/>
                      <a:pt x="64008" y="42196"/>
                    </a:cubicBezTo>
                    <a:cubicBezTo>
                      <a:pt x="55531" y="42196"/>
                      <a:pt x="48578" y="49149"/>
                      <a:pt x="48578" y="57626"/>
                    </a:cubicBezTo>
                    <a:cubicBezTo>
                      <a:pt x="48578" y="68961"/>
                      <a:pt x="57721" y="78105"/>
                      <a:pt x="69056" y="78105"/>
                    </a:cubicBezTo>
                    <a:cubicBezTo>
                      <a:pt x="83820" y="78105"/>
                      <a:pt x="95821" y="66104"/>
                      <a:pt x="95821" y="51340"/>
                    </a:cubicBezTo>
                    <a:cubicBezTo>
                      <a:pt x="95821" y="32194"/>
                      <a:pt x="80296" y="16669"/>
                      <a:pt x="61151" y="16669"/>
                    </a:cubicBezTo>
                    <a:cubicBezTo>
                      <a:pt x="36576" y="16669"/>
                      <a:pt x="16669" y="36671"/>
                      <a:pt x="16669" y="61151"/>
                    </a:cubicBezTo>
                    <a:cubicBezTo>
                      <a:pt x="16669" y="92488"/>
                      <a:pt x="42196" y="118015"/>
                      <a:pt x="73533" y="118015"/>
                    </a:cubicBezTo>
                    <a:cubicBezTo>
                      <a:pt x="113348" y="118015"/>
                      <a:pt x="145733" y="85630"/>
                      <a:pt x="145733" y="45815"/>
                    </a:cubicBezTo>
                    <a:lnTo>
                      <a:pt x="155258" y="45815"/>
                    </a:lnTo>
                    <a:cubicBezTo>
                      <a:pt x="155258" y="90868"/>
                      <a:pt x="118586" y="127540"/>
                      <a:pt x="73533" y="127540"/>
                    </a:cubicBezTo>
                    <a:close/>
                  </a:path>
                </a:pathLst>
              </a:custGeom>
              <a:solidFill>
                <a:srgbClr val="F793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72FF8B5B-1C84-45C6-978A-4E478627075C}"/>
                  </a:ext>
                </a:extLst>
              </p:cNvPr>
              <p:cNvSpPr/>
              <p:nvPr/>
            </p:nvSpPr>
            <p:spPr>
              <a:xfrm>
                <a:off x="9839667" y="4276082"/>
                <a:ext cx="85725" cy="85725"/>
              </a:xfrm>
              <a:custGeom>
                <a:avLst/>
                <a:gdLst>
                  <a:gd name="connsiteX0" fmla="*/ 84011 w 85725"/>
                  <a:gd name="connsiteY0" fmla="*/ 7144 h 85725"/>
                  <a:gd name="connsiteX1" fmla="*/ 84011 w 85725"/>
                  <a:gd name="connsiteY1" fmla="*/ 84011 h 85725"/>
                  <a:gd name="connsiteX2" fmla="*/ 7144 w 85725"/>
                  <a:gd name="connsiteY2" fmla="*/ 8401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85725">
                    <a:moveTo>
                      <a:pt x="84011" y="7144"/>
                    </a:moveTo>
                    <a:lnTo>
                      <a:pt x="84011" y="84011"/>
                    </a:lnTo>
                    <a:lnTo>
                      <a:pt x="7144" y="84011"/>
                    </a:lnTo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177A48D8-0B05-44EA-BF18-7430516430B3}"/>
                  </a:ext>
                </a:extLst>
              </p:cNvPr>
              <p:cNvSpPr/>
              <p:nvPr/>
            </p:nvSpPr>
            <p:spPr>
              <a:xfrm>
                <a:off x="10163327" y="4276082"/>
                <a:ext cx="85725" cy="85725"/>
              </a:xfrm>
              <a:custGeom>
                <a:avLst/>
                <a:gdLst>
                  <a:gd name="connsiteX0" fmla="*/ 7144 w 85725"/>
                  <a:gd name="connsiteY0" fmla="*/ 7144 h 85725"/>
                  <a:gd name="connsiteX1" fmla="*/ 7144 w 85725"/>
                  <a:gd name="connsiteY1" fmla="*/ 84011 h 85725"/>
                  <a:gd name="connsiteX2" fmla="*/ 84011 w 85725"/>
                  <a:gd name="connsiteY2" fmla="*/ 8401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85725">
                    <a:moveTo>
                      <a:pt x="7144" y="7144"/>
                    </a:moveTo>
                    <a:lnTo>
                      <a:pt x="7144" y="84011"/>
                    </a:lnTo>
                    <a:lnTo>
                      <a:pt x="84011" y="84011"/>
                    </a:lnTo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51EF8BB9-3266-45F6-8B85-80BA4AA70FDD}"/>
                  </a:ext>
                </a:extLst>
              </p:cNvPr>
              <p:cNvSpPr/>
              <p:nvPr/>
            </p:nvSpPr>
            <p:spPr>
              <a:xfrm>
                <a:off x="9839667" y="4570023"/>
                <a:ext cx="85725" cy="85725"/>
              </a:xfrm>
              <a:custGeom>
                <a:avLst/>
                <a:gdLst>
                  <a:gd name="connsiteX0" fmla="*/ 84011 w 85725"/>
                  <a:gd name="connsiteY0" fmla="*/ 84011 h 85725"/>
                  <a:gd name="connsiteX1" fmla="*/ 84011 w 85725"/>
                  <a:gd name="connsiteY1" fmla="*/ 7144 h 85725"/>
                  <a:gd name="connsiteX2" fmla="*/ 7144 w 85725"/>
                  <a:gd name="connsiteY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85725">
                    <a:moveTo>
                      <a:pt x="84011" y="84011"/>
                    </a:moveTo>
                    <a:lnTo>
                      <a:pt x="84011" y="7144"/>
                    </a:lnTo>
                    <a:lnTo>
                      <a:pt x="7144" y="7144"/>
                    </a:lnTo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A29671CE-2D72-4D44-BE97-B6A935E53E47}"/>
                  </a:ext>
                </a:extLst>
              </p:cNvPr>
              <p:cNvSpPr/>
              <p:nvPr/>
            </p:nvSpPr>
            <p:spPr>
              <a:xfrm>
                <a:off x="10163327" y="4570023"/>
                <a:ext cx="85725" cy="85725"/>
              </a:xfrm>
              <a:custGeom>
                <a:avLst/>
                <a:gdLst>
                  <a:gd name="connsiteX0" fmla="*/ 7144 w 85725"/>
                  <a:gd name="connsiteY0" fmla="*/ 84011 h 85725"/>
                  <a:gd name="connsiteX1" fmla="*/ 7144 w 85725"/>
                  <a:gd name="connsiteY1" fmla="*/ 7144 h 85725"/>
                  <a:gd name="connsiteX2" fmla="*/ 84011 w 85725"/>
                  <a:gd name="connsiteY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85725">
                    <a:moveTo>
                      <a:pt x="7144" y="84011"/>
                    </a:moveTo>
                    <a:lnTo>
                      <a:pt x="7144" y="7144"/>
                    </a:lnTo>
                    <a:lnTo>
                      <a:pt x="84011" y="7144"/>
                    </a:lnTo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0" name="Graphique 89">
            <a:extLst>
              <a:ext uri="{FF2B5EF4-FFF2-40B4-BE49-F238E27FC236}">
                <a16:creationId xmlns:a16="http://schemas.microsoft.com/office/drawing/2014/main" id="{DBB1F79E-2623-4C10-9372-EA7B83774A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1" t="-19749" r="-5452" b="52984"/>
          <a:stretch/>
        </p:blipFill>
        <p:spPr>
          <a:xfrm rot="5400000" flipH="1">
            <a:off x="-644104" y="4215367"/>
            <a:ext cx="3154856" cy="1871583"/>
          </a:xfrm>
          <a:prstGeom prst="rect">
            <a:avLst/>
          </a:prstGeom>
        </p:spPr>
      </p:pic>
      <p:pic>
        <p:nvPicPr>
          <p:cNvPr id="96" name="Bulle verte">
            <a:extLst>
              <a:ext uri="{FF2B5EF4-FFF2-40B4-BE49-F238E27FC236}">
                <a16:creationId xmlns:a16="http://schemas.microsoft.com/office/drawing/2014/main" id="{EF2A5A4B-9A6F-4047-89B2-5D8FA82E0A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4945" t="-671" r="-1736" b="-1602"/>
          <a:stretch/>
        </p:blipFill>
        <p:spPr>
          <a:xfrm rot="10800000">
            <a:off x="10047790" y="195309"/>
            <a:ext cx="2147516" cy="3146522"/>
          </a:xfrm>
          <a:prstGeom prst="rect">
            <a:avLst/>
          </a:prstGeom>
        </p:spPr>
      </p:pic>
      <p:pic>
        <p:nvPicPr>
          <p:cNvPr id="97" name="Graphique 96">
            <a:extLst>
              <a:ext uri="{FF2B5EF4-FFF2-40B4-BE49-F238E27FC236}">
                <a16:creationId xmlns:a16="http://schemas.microsoft.com/office/drawing/2014/main" id="{AC8C12A1-E5AC-4B98-B4AD-673707CCEF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98" name="!!Bulle Blanche">
            <a:extLst>
              <a:ext uri="{FF2B5EF4-FFF2-40B4-BE49-F238E27FC236}">
                <a16:creationId xmlns:a16="http://schemas.microsoft.com/office/drawing/2014/main" id="{3EAFD6C8-6B74-4C42-BB94-4DD4E3FF256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18195" t="-7700" r="-2570" b="44936"/>
          <a:stretch/>
        </p:blipFill>
        <p:spPr>
          <a:xfrm>
            <a:off x="-8389" y="5730427"/>
            <a:ext cx="1407007" cy="11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ulle verte">
            <a:extLst>
              <a:ext uri="{FF2B5EF4-FFF2-40B4-BE49-F238E27FC236}">
                <a16:creationId xmlns:a16="http://schemas.microsoft.com/office/drawing/2014/main" id="{1AD5A14A-514C-4D89-82FF-9EFCDB11B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945" t="-671" r="-1736" b="-1602"/>
          <a:stretch/>
        </p:blipFill>
        <p:spPr>
          <a:xfrm rot="10800000">
            <a:off x="10047790" y="195309"/>
            <a:ext cx="2147516" cy="31465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5F731B-0A1B-4DA2-BD77-0CFA1991F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13</a:t>
            </a:fld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3A1D22B-F85A-4E06-82ED-2D24FD15C27F}"/>
              </a:ext>
            </a:extLst>
          </p:cNvPr>
          <p:cNvGrpSpPr/>
          <p:nvPr/>
        </p:nvGrpSpPr>
        <p:grpSpPr>
          <a:xfrm>
            <a:off x="390495" y="1115661"/>
            <a:ext cx="11451200" cy="507831"/>
            <a:chOff x="390495" y="1115661"/>
            <a:chExt cx="11451200" cy="507831"/>
          </a:xfrm>
        </p:grpSpPr>
        <p:sp>
          <p:nvSpPr>
            <p:cNvPr id="82" name="!!Rectangle 33">
              <a:extLst>
                <a:ext uri="{FF2B5EF4-FFF2-40B4-BE49-F238E27FC236}">
                  <a16:creationId xmlns:a16="http://schemas.microsoft.com/office/drawing/2014/main" id="{483E7880-8710-4D10-8F39-35DB828F4605}"/>
                </a:ext>
              </a:extLst>
            </p:cNvPr>
            <p:cNvSpPr/>
            <p:nvPr/>
          </p:nvSpPr>
          <p:spPr>
            <a:xfrm>
              <a:off x="4378271" y="1140460"/>
              <a:ext cx="3412270" cy="456373"/>
            </a:xfrm>
            <a:prstGeom prst="rect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!!ZoneTexte 5">
              <a:extLst>
                <a:ext uri="{FF2B5EF4-FFF2-40B4-BE49-F238E27FC236}">
                  <a16:creationId xmlns:a16="http://schemas.microsoft.com/office/drawing/2014/main" id="{51046D7D-F658-4429-9285-3173E81D22A8}"/>
                </a:ext>
              </a:extLst>
            </p:cNvPr>
            <p:cNvSpPr txBox="1"/>
            <p:nvPr/>
          </p:nvSpPr>
          <p:spPr>
            <a:xfrm>
              <a:off x="390495" y="1115661"/>
              <a:ext cx="11451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fiber enrichment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BACC828-5AE5-4629-9D4F-51CD7BD2B115}"/>
              </a:ext>
            </a:extLst>
          </p:cNvPr>
          <p:cNvSpPr txBox="1"/>
          <p:nvPr/>
        </p:nvSpPr>
        <p:spPr>
          <a:xfrm>
            <a:off x="0" y="319505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Acacia gum in dietary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4A0E1B3-6482-4196-BA9C-709166D56266}"/>
              </a:ext>
            </a:extLst>
          </p:cNvPr>
          <p:cNvGrpSpPr/>
          <p:nvPr/>
        </p:nvGrpSpPr>
        <p:grpSpPr>
          <a:xfrm>
            <a:off x="706387" y="1873469"/>
            <a:ext cx="5613655" cy="4088223"/>
            <a:chOff x="706387" y="1873469"/>
            <a:chExt cx="5613655" cy="4088223"/>
          </a:xfrm>
        </p:grpSpPr>
        <p:grpSp>
          <p:nvGrpSpPr>
            <p:cNvPr id="20" name="!!Groupe 19">
              <a:extLst>
                <a:ext uri="{FF2B5EF4-FFF2-40B4-BE49-F238E27FC236}">
                  <a16:creationId xmlns:a16="http://schemas.microsoft.com/office/drawing/2014/main" id="{34645212-33EA-4035-8BEE-2F9601CFCEBD}"/>
                </a:ext>
              </a:extLst>
            </p:cNvPr>
            <p:cNvGrpSpPr/>
            <p:nvPr/>
          </p:nvGrpSpPr>
          <p:grpSpPr>
            <a:xfrm>
              <a:off x="944947" y="1948193"/>
              <a:ext cx="5375095" cy="420051"/>
              <a:chOff x="607528" y="2908818"/>
              <a:chExt cx="5375095" cy="420051"/>
            </a:xfrm>
          </p:grpSpPr>
          <p:sp>
            <p:nvSpPr>
              <p:cNvPr id="4" name="!!ZoneTexte 3">
                <a:extLst>
                  <a:ext uri="{FF2B5EF4-FFF2-40B4-BE49-F238E27FC236}">
                    <a16:creationId xmlns:a16="http://schemas.microsoft.com/office/drawing/2014/main" id="{6D506FE8-3BD5-4DDD-A40F-203E6883B8B6}"/>
                  </a:ext>
                </a:extLst>
              </p:cNvPr>
              <p:cNvSpPr txBox="1"/>
              <p:nvPr/>
            </p:nvSpPr>
            <p:spPr>
              <a:xfrm>
                <a:off x="895774" y="2908818"/>
                <a:ext cx="5086849" cy="420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GB" b="1" dirty="0">
                    <a:solidFill>
                      <a:schemeClr val="tx2"/>
                    </a:solidFill>
                  </a:rPr>
                  <a:t>ACACIA GUM IS A PREBIOTIC FIBER</a:t>
                </a:r>
              </a:p>
            </p:txBody>
          </p:sp>
          <p:pic>
            <p:nvPicPr>
              <p:cNvPr id="5" name="!!Graphique 4">
                <a:extLst>
                  <a:ext uri="{FF2B5EF4-FFF2-40B4-BE49-F238E27FC236}">
                    <a16:creationId xmlns:a16="http://schemas.microsoft.com/office/drawing/2014/main" id="{1A3439EA-B365-4C32-91E1-AF1DE1FB1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7528" y="2921804"/>
                <a:ext cx="224043" cy="407065"/>
              </a:xfrm>
              <a:prstGeom prst="rect">
                <a:avLst/>
              </a:prstGeom>
            </p:spPr>
          </p:pic>
        </p:grpSp>
        <p:grpSp>
          <p:nvGrpSpPr>
            <p:cNvPr id="40" name="!!Groupe wine text">
              <a:extLst>
                <a:ext uri="{FF2B5EF4-FFF2-40B4-BE49-F238E27FC236}">
                  <a16:creationId xmlns:a16="http://schemas.microsoft.com/office/drawing/2014/main" id="{57A5257A-9C2A-45EB-85E8-904B6B6B35B4}"/>
                </a:ext>
              </a:extLst>
            </p:cNvPr>
            <p:cNvGrpSpPr/>
            <p:nvPr/>
          </p:nvGrpSpPr>
          <p:grpSpPr>
            <a:xfrm>
              <a:off x="706387" y="2539247"/>
              <a:ext cx="4698425" cy="3422445"/>
              <a:chOff x="9304355" y="3324666"/>
              <a:chExt cx="4698425" cy="3422445"/>
            </a:xfrm>
          </p:grpSpPr>
          <p:sp>
            <p:nvSpPr>
              <p:cNvPr id="41" name="!!Rectangle 15">
                <a:extLst>
                  <a:ext uri="{FF2B5EF4-FFF2-40B4-BE49-F238E27FC236}">
                    <a16:creationId xmlns:a16="http://schemas.microsoft.com/office/drawing/2014/main" id="{F20D65AD-587A-4CCC-965F-52278A667D86}"/>
                  </a:ext>
                </a:extLst>
              </p:cNvPr>
              <p:cNvSpPr/>
              <p:nvPr/>
            </p:nvSpPr>
            <p:spPr>
              <a:xfrm>
                <a:off x="9557122" y="3556002"/>
                <a:ext cx="4226800" cy="319110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!!Rectangle 41">
                <a:extLst>
                  <a:ext uri="{FF2B5EF4-FFF2-40B4-BE49-F238E27FC236}">
                    <a16:creationId xmlns:a16="http://schemas.microsoft.com/office/drawing/2014/main" id="{57539601-1558-4D82-8E35-FAE0B073C9AA}"/>
                  </a:ext>
                </a:extLst>
              </p:cNvPr>
              <p:cNvSpPr/>
              <p:nvPr/>
            </p:nvSpPr>
            <p:spPr>
              <a:xfrm>
                <a:off x="9313672" y="3324666"/>
                <a:ext cx="4689108" cy="3574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cap="all" dirty="0">
                    <a:solidFill>
                      <a:srgbClr val="C00000"/>
                    </a:solidFill>
                  </a:rPr>
                  <a:t>Alland &amp; Robert guarantees</a:t>
                </a:r>
              </a:p>
            </p:txBody>
          </p:sp>
          <p:sp>
            <p:nvSpPr>
              <p:cNvPr id="43" name="!!Rectangle 42">
                <a:extLst>
                  <a:ext uri="{FF2B5EF4-FFF2-40B4-BE49-F238E27FC236}">
                    <a16:creationId xmlns:a16="http://schemas.microsoft.com/office/drawing/2014/main" id="{1A30FDBF-C696-4494-B463-8911EAB5DE02}"/>
                  </a:ext>
                </a:extLst>
              </p:cNvPr>
              <p:cNvSpPr/>
              <p:nvPr/>
            </p:nvSpPr>
            <p:spPr>
              <a:xfrm>
                <a:off x="9681218" y="3864068"/>
                <a:ext cx="3978607" cy="417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A minimum fiber content of 90%</a:t>
                </a:r>
              </a:p>
            </p:txBody>
          </p:sp>
          <p:sp>
            <p:nvSpPr>
              <p:cNvPr id="44" name="!!Triangle isocèle 43">
                <a:extLst>
                  <a:ext uri="{FF2B5EF4-FFF2-40B4-BE49-F238E27FC236}">
                    <a16:creationId xmlns:a16="http://schemas.microsoft.com/office/drawing/2014/main" id="{1FCF9B6B-5224-4588-9E82-5D87FC1A25BF}"/>
                  </a:ext>
                </a:extLst>
              </p:cNvPr>
              <p:cNvSpPr/>
              <p:nvPr/>
            </p:nvSpPr>
            <p:spPr>
              <a:xfrm rot="10800000">
                <a:off x="9304355" y="3682112"/>
                <a:ext cx="252766" cy="251819"/>
              </a:xfrm>
              <a:prstGeom prst="triangle">
                <a:avLst>
                  <a:gd name="adj" fmla="val 0"/>
                </a:avLst>
              </a:prstGeom>
              <a:solidFill>
                <a:srgbClr val="751D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!!Rectangle 42">
                <a:extLst>
                  <a:ext uri="{FF2B5EF4-FFF2-40B4-BE49-F238E27FC236}">
                    <a16:creationId xmlns:a16="http://schemas.microsoft.com/office/drawing/2014/main" id="{458F1127-F0AE-4BE5-A1B7-99E47E80D220}"/>
                  </a:ext>
                </a:extLst>
              </p:cNvPr>
              <p:cNvSpPr/>
              <p:nvPr/>
            </p:nvSpPr>
            <p:spPr>
              <a:xfrm>
                <a:off x="9542915" y="4366364"/>
                <a:ext cx="4241007" cy="8091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(Measures according to the international method</a:t>
                </a:r>
              </a:p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AOAC 985-29) </a:t>
                </a:r>
                <a:r>
                  <a:rPr lang="en-GB" sz="1600" dirty="0">
                    <a:solidFill>
                      <a:schemeClr val="bg1"/>
                    </a:solidFill>
                  </a:rPr>
                  <a:t>for all </a:t>
                </a:r>
              </a:p>
              <a:p>
                <a:pPr algn="ctr"/>
                <a:r>
                  <a:rPr lang="en-GB" sz="1600" b="1" dirty="0">
                    <a:solidFill>
                      <a:schemeClr val="bg1"/>
                    </a:solidFill>
                  </a:rPr>
                  <a:t>Acacia Fiber range.</a:t>
                </a:r>
              </a:p>
            </p:txBody>
          </p:sp>
          <p:sp>
            <p:nvSpPr>
              <p:cNvPr id="63" name="!!Rectangle 42">
                <a:extLst>
                  <a:ext uri="{FF2B5EF4-FFF2-40B4-BE49-F238E27FC236}">
                    <a16:creationId xmlns:a16="http://schemas.microsoft.com/office/drawing/2014/main" id="{8C0D333D-19FD-4F47-A870-A75E3435624E}"/>
                  </a:ext>
                </a:extLst>
              </p:cNvPr>
              <p:cNvSpPr/>
              <p:nvPr/>
            </p:nvSpPr>
            <p:spPr>
              <a:xfrm>
                <a:off x="9542915" y="5331225"/>
                <a:ext cx="4241007" cy="13155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Fiber enrichment with acacia gum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can allow nutritional allegations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according to the dosage (« source of » /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« enriched in fibers ») and the regulation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of every country.</a:t>
                </a:r>
              </a:p>
            </p:txBody>
          </p:sp>
        </p:grp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62809F37-0F72-4A0E-A378-7B7F66B5C385}"/>
                </a:ext>
              </a:extLst>
            </p:cNvPr>
            <p:cNvCxnSpPr/>
            <p:nvPr/>
          </p:nvCxnSpPr>
          <p:spPr>
            <a:xfrm>
              <a:off x="1512309" y="4480793"/>
              <a:ext cx="309589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!!leave">
              <a:extLst>
                <a:ext uri="{FF2B5EF4-FFF2-40B4-BE49-F238E27FC236}">
                  <a16:creationId xmlns:a16="http://schemas.microsoft.com/office/drawing/2014/main" id="{595F8AD7-0428-458E-911E-369F2AA93B3E}"/>
                </a:ext>
              </a:extLst>
            </p:cNvPr>
            <p:cNvGrpSpPr/>
            <p:nvPr/>
          </p:nvGrpSpPr>
          <p:grpSpPr>
            <a:xfrm>
              <a:off x="710190" y="1873469"/>
              <a:ext cx="550112" cy="550110"/>
              <a:chOff x="6190447" y="3348653"/>
              <a:chExt cx="975153" cy="975153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219BA2F-24CF-4036-8947-F1CED533B350}"/>
                  </a:ext>
                </a:extLst>
              </p:cNvPr>
              <p:cNvSpPr/>
              <p:nvPr/>
            </p:nvSpPr>
            <p:spPr>
              <a:xfrm>
                <a:off x="6190447" y="3348653"/>
                <a:ext cx="975153" cy="9751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6" name="Picture 8">
                <a:extLst>
                  <a:ext uri="{FF2B5EF4-FFF2-40B4-BE49-F238E27FC236}">
                    <a16:creationId xmlns:a16="http://schemas.microsoft.com/office/drawing/2014/main" id="{E44A8334-2B05-4CCE-8C5E-E80B1E5F2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8965" y="3612683"/>
                <a:ext cx="524442" cy="521753"/>
              </a:xfrm>
              <a:prstGeom prst="rect">
                <a:avLst/>
              </a:prstGeom>
            </p:spPr>
          </p:pic>
        </p:grp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B715695-1C1E-412A-9126-804BFC258160}"/>
              </a:ext>
            </a:extLst>
          </p:cNvPr>
          <p:cNvSpPr txBox="1"/>
          <p:nvPr/>
        </p:nvSpPr>
        <p:spPr>
          <a:xfrm>
            <a:off x="5976324" y="1943280"/>
            <a:ext cx="5478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AS A FIBER, ACACIA GUM OFFERS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SEVERAL ADVANTAGES</a:t>
            </a:r>
          </a:p>
          <a:p>
            <a:endParaRPr lang="en-GB" dirty="0"/>
          </a:p>
        </p:txBody>
      </p:sp>
      <p:sp>
        <p:nvSpPr>
          <p:cNvPr id="12" name="!!Rectangle 11">
            <a:extLst>
              <a:ext uri="{FF2B5EF4-FFF2-40B4-BE49-F238E27FC236}">
                <a16:creationId xmlns:a16="http://schemas.microsoft.com/office/drawing/2014/main" id="{AD5FB9DF-091F-46D9-9C28-164E860AC689}"/>
              </a:ext>
            </a:extLst>
          </p:cNvPr>
          <p:cNvSpPr/>
          <p:nvPr/>
        </p:nvSpPr>
        <p:spPr>
          <a:xfrm>
            <a:off x="6095999" y="2533703"/>
            <a:ext cx="1694542" cy="114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Resistance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to </a:t>
            </a:r>
            <a:r>
              <a:rPr lang="en-US" sz="1400" b="1" dirty="0">
                <a:solidFill>
                  <a:schemeClr val="tx1"/>
                </a:solidFill>
              </a:rPr>
              <a:t>acidity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and </a:t>
            </a:r>
            <a:r>
              <a:rPr lang="en-US" sz="1400" b="1" dirty="0">
                <a:solidFill>
                  <a:schemeClr val="tx1"/>
                </a:solidFill>
              </a:rPr>
              <a:t>heat</a:t>
            </a:r>
          </a:p>
          <a:p>
            <a:pPr algn="ctr"/>
            <a:endParaRPr lang="en-GB" dirty="0"/>
          </a:p>
        </p:txBody>
      </p:sp>
      <p:sp>
        <p:nvSpPr>
          <p:cNvPr id="64" name="!!Rectangle 63">
            <a:extLst>
              <a:ext uri="{FF2B5EF4-FFF2-40B4-BE49-F238E27FC236}">
                <a16:creationId xmlns:a16="http://schemas.microsoft.com/office/drawing/2014/main" id="{A5D9257B-DAE1-4088-8CA8-D984A7180E84}"/>
              </a:ext>
            </a:extLst>
          </p:cNvPr>
          <p:cNvSpPr/>
          <p:nvPr/>
        </p:nvSpPr>
        <p:spPr>
          <a:xfrm>
            <a:off x="7790541" y="2533703"/>
            <a:ext cx="1694542" cy="1143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accent3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Low</a:t>
            </a:r>
            <a:r>
              <a:rPr lang="en-US" sz="1400" dirty="0">
                <a:solidFill>
                  <a:schemeClr val="bg1"/>
                </a:solidFill>
              </a:rPr>
              <a:t> calorific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value</a:t>
            </a:r>
          </a:p>
          <a:p>
            <a:pPr algn="ctr"/>
            <a:endParaRPr lang="en-GB" dirty="0"/>
          </a:p>
        </p:txBody>
      </p:sp>
      <p:sp>
        <p:nvSpPr>
          <p:cNvPr id="65" name="!!Rectangle 64">
            <a:extLst>
              <a:ext uri="{FF2B5EF4-FFF2-40B4-BE49-F238E27FC236}">
                <a16:creationId xmlns:a16="http://schemas.microsoft.com/office/drawing/2014/main" id="{CF37BC6A-E893-4D59-926E-E287C0A8C6E2}"/>
              </a:ext>
            </a:extLst>
          </p:cNvPr>
          <p:cNvSpPr/>
          <p:nvPr/>
        </p:nvSpPr>
        <p:spPr>
          <a:xfrm>
            <a:off x="9485083" y="2533703"/>
            <a:ext cx="1694542" cy="114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Very low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glycemic index</a:t>
            </a:r>
          </a:p>
          <a:p>
            <a:pPr algn="ctr"/>
            <a:endParaRPr lang="en-GB" dirty="0"/>
          </a:p>
        </p:txBody>
      </p:sp>
      <p:sp>
        <p:nvSpPr>
          <p:cNvPr id="72" name="!!Rectangle 71">
            <a:extLst>
              <a:ext uri="{FF2B5EF4-FFF2-40B4-BE49-F238E27FC236}">
                <a16:creationId xmlns:a16="http://schemas.microsoft.com/office/drawing/2014/main" id="{D942AA72-4470-47A9-BA29-516A8EED20E5}"/>
              </a:ext>
            </a:extLst>
          </p:cNvPr>
          <p:cNvSpPr/>
          <p:nvPr/>
        </p:nvSpPr>
        <p:spPr>
          <a:xfrm>
            <a:off x="6095999" y="3677125"/>
            <a:ext cx="1694542" cy="1143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No side effect, discomfort</a:t>
            </a:r>
            <a:r>
              <a:rPr lang="en-US" sz="1400" dirty="0">
                <a:solidFill>
                  <a:schemeClr val="bg1"/>
                </a:solidFill>
              </a:rPr>
              <a:t> or </a:t>
            </a:r>
            <a:r>
              <a:rPr lang="en-US" sz="1400" b="1" dirty="0">
                <a:solidFill>
                  <a:schemeClr val="bg1"/>
                </a:solidFill>
              </a:rPr>
              <a:t>stomach issues</a:t>
            </a:r>
          </a:p>
          <a:p>
            <a:pPr algn="ctr"/>
            <a:endParaRPr lang="en-GB" dirty="0"/>
          </a:p>
        </p:txBody>
      </p:sp>
      <p:sp>
        <p:nvSpPr>
          <p:cNvPr id="73" name="!!Rectangle 72">
            <a:extLst>
              <a:ext uri="{FF2B5EF4-FFF2-40B4-BE49-F238E27FC236}">
                <a16:creationId xmlns:a16="http://schemas.microsoft.com/office/drawing/2014/main" id="{F3D16782-A752-4367-930A-9C6660AD39D4}"/>
              </a:ext>
            </a:extLst>
          </p:cNvPr>
          <p:cNvSpPr/>
          <p:nvPr/>
        </p:nvSpPr>
        <p:spPr>
          <a:xfrm>
            <a:off x="7790541" y="3677125"/>
            <a:ext cx="1694542" cy="114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2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PH </a:t>
            </a:r>
            <a:r>
              <a:rPr lang="en-US" sz="1400" b="1" dirty="0">
                <a:solidFill>
                  <a:schemeClr val="tx1"/>
                </a:solidFill>
              </a:rPr>
              <a:t>compatible</a:t>
            </a:r>
            <a:r>
              <a:rPr lang="en-US" sz="1400" dirty="0">
                <a:solidFill>
                  <a:schemeClr val="tx1"/>
                </a:solidFill>
              </a:rPr>
              <a:t> with milk proteins</a:t>
            </a:r>
          </a:p>
          <a:p>
            <a:pPr algn="ctr"/>
            <a:endParaRPr lang="en-GB" dirty="0"/>
          </a:p>
        </p:txBody>
      </p:sp>
      <p:sp>
        <p:nvSpPr>
          <p:cNvPr id="74" name="!!Rectangle 73">
            <a:extLst>
              <a:ext uri="{FF2B5EF4-FFF2-40B4-BE49-F238E27FC236}">
                <a16:creationId xmlns:a16="http://schemas.microsoft.com/office/drawing/2014/main" id="{34E0A5F1-E256-45CD-B3FA-743C0FE253DE}"/>
              </a:ext>
            </a:extLst>
          </p:cNvPr>
          <p:cNvSpPr/>
          <p:nvPr/>
        </p:nvSpPr>
        <p:spPr>
          <a:xfrm>
            <a:off x="9485083" y="3674817"/>
            <a:ext cx="1694542" cy="1143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Scientifically </a:t>
            </a:r>
            <a:r>
              <a:rPr lang="en-US" sz="1400" b="1" dirty="0">
                <a:solidFill>
                  <a:schemeClr val="bg1"/>
                </a:solidFill>
              </a:rPr>
              <a:t>recognized</a:t>
            </a:r>
            <a:r>
              <a:rPr lang="en-US" sz="1400" dirty="0">
                <a:solidFill>
                  <a:schemeClr val="bg1"/>
                </a:solidFill>
              </a:rPr>
              <a:t> prebiotic effects</a:t>
            </a:r>
          </a:p>
          <a:p>
            <a:pPr algn="ctr"/>
            <a:endParaRPr lang="en-GB" dirty="0"/>
          </a:p>
        </p:txBody>
      </p:sp>
      <p:sp>
        <p:nvSpPr>
          <p:cNvPr id="75" name="!!Rectangle 74">
            <a:extLst>
              <a:ext uri="{FF2B5EF4-FFF2-40B4-BE49-F238E27FC236}">
                <a16:creationId xmlns:a16="http://schemas.microsoft.com/office/drawing/2014/main" id="{F89E3061-D9A1-4765-9F0F-FC65E2324912}"/>
              </a:ext>
            </a:extLst>
          </p:cNvPr>
          <p:cNvSpPr/>
          <p:nvPr/>
        </p:nvSpPr>
        <p:spPr>
          <a:xfrm>
            <a:off x="6095999" y="4820547"/>
            <a:ext cx="1694542" cy="114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2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Neutral taste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with </a:t>
            </a:r>
            <a:r>
              <a:rPr lang="en-US" sz="1400" b="1" dirty="0">
                <a:solidFill>
                  <a:schemeClr val="tx1"/>
                </a:solidFill>
              </a:rPr>
              <a:t>very low viscosity</a:t>
            </a:r>
          </a:p>
          <a:p>
            <a:pPr algn="ctr"/>
            <a:endParaRPr lang="en-GB" dirty="0"/>
          </a:p>
        </p:txBody>
      </p:sp>
      <p:sp>
        <p:nvSpPr>
          <p:cNvPr id="76" name="!!Rectangle 75">
            <a:extLst>
              <a:ext uri="{FF2B5EF4-FFF2-40B4-BE49-F238E27FC236}">
                <a16:creationId xmlns:a16="http://schemas.microsoft.com/office/drawing/2014/main" id="{C8F90484-8BF2-4AAC-8877-4C53030ACCFF}"/>
              </a:ext>
            </a:extLst>
          </p:cNvPr>
          <p:cNvSpPr/>
          <p:nvPr/>
        </p:nvSpPr>
        <p:spPr>
          <a:xfrm>
            <a:off x="7790541" y="4820547"/>
            <a:ext cx="1694542" cy="1143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accent3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Positive effect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on rheology </a:t>
            </a:r>
          </a:p>
          <a:p>
            <a:pPr algn="ctr"/>
            <a:endParaRPr lang="en-GB" dirty="0"/>
          </a:p>
        </p:txBody>
      </p:sp>
      <p:sp>
        <p:nvSpPr>
          <p:cNvPr id="77" name="!!Rectangle 76">
            <a:extLst>
              <a:ext uri="{FF2B5EF4-FFF2-40B4-BE49-F238E27FC236}">
                <a16:creationId xmlns:a16="http://schemas.microsoft.com/office/drawing/2014/main" id="{02AECDFF-316A-438B-AFEE-129DD924CCD6}"/>
              </a:ext>
            </a:extLst>
          </p:cNvPr>
          <p:cNvSpPr/>
          <p:nvPr/>
        </p:nvSpPr>
        <p:spPr>
          <a:xfrm>
            <a:off x="9485083" y="4818239"/>
            <a:ext cx="1694542" cy="114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2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Non cancerogenic </a:t>
            </a:r>
            <a:r>
              <a:rPr lang="en-US" sz="1400" dirty="0">
                <a:solidFill>
                  <a:schemeClr val="tx1"/>
                </a:solidFill>
              </a:rPr>
              <a:t>effect</a:t>
            </a:r>
          </a:p>
          <a:p>
            <a:pPr algn="ctr"/>
            <a:endParaRPr lang="en-GB" dirty="0"/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9F406630-EFD4-48E5-A527-02003146F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EF653FC1-CC3F-4144-A05D-8BB1E3DA2E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3306" t="27067"/>
          <a:stretch/>
        </p:blipFill>
        <p:spPr>
          <a:xfrm rot="16200000">
            <a:off x="76978" y="5184840"/>
            <a:ext cx="1605059" cy="175901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65B2C7AD-A701-40FD-9733-6CC8CBF1DD8D}"/>
              </a:ext>
            </a:extLst>
          </p:cNvPr>
          <p:cNvGrpSpPr/>
          <p:nvPr/>
        </p:nvGrpSpPr>
        <p:grpSpPr>
          <a:xfrm rot="21407127">
            <a:off x="7409538" y="5785965"/>
            <a:ext cx="4226800" cy="443847"/>
            <a:chOff x="6708788" y="5787271"/>
            <a:chExt cx="4226800" cy="44384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5C38FFE-267A-406E-949C-CD3B075EE541}"/>
                </a:ext>
              </a:extLst>
            </p:cNvPr>
            <p:cNvSpPr/>
            <p:nvPr/>
          </p:nvSpPr>
          <p:spPr>
            <a:xfrm>
              <a:off x="6708788" y="5857810"/>
              <a:ext cx="4226800" cy="3733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!!ZoneTexte 3">
              <a:extLst>
                <a:ext uri="{FF2B5EF4-FFF2-40B4-BE49-F238E27FC236}">
                  <a16:creationId xmlns:a16="http://schemas.microsoft.com/office/drawing/2014/main" id="{FE68C6F6-EB67-4BC3-B832-0C7D1CD17B90}"/>
                </a:ext>
              </a:extLst>
            </p:cNvPr>
            <p:cNvSpPr txBox="1"/>
            <p:nvPr/>
          </p:nvSpPr>
          <p:spPr>
            <a:xfrm>
              <a:off x="6761511" y="5787271"/>
              <a:ext cx="4134209" cy="396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GB" sz="1200" b="1" dirty="0">
                  <a:solidFill>
                    <a:schemeClr val="bg2"/>
                  </a:solidFill>
                </a:rPr>
                <a:t>ACACIA, A PREBIOTIC FIBER.  </a:t>
              </a:r>
              <a:r>
                <a:rPr lang="fr-FR" sz="1200" b="1" dirty="0">
                  <a:solidFill>
                    <a:schemeClr val="bg2"/>
                  </a:solidFill>
                </a:rPr>
                <a:t>N</a:t>
              </a:r>
              <a:r>
                <a:rPr lang="en-GB" sz="1200" b="1" dirty="0">
                  <a:solidFill>
                    <a:schemeClr val="bg2"/>
                  </a:solidFill>
                </a:rPr>
                <a:t>OW FDA APPROVED!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3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10000" decel="9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8489 -4.81481E-6 L -4.16667E-7 -4.8148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64" grpId="0" animBg="1"/>
      <p:bldP spid="65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aphique 88">
            <a:extLst>
              <a:ext uri="{FF2B5EF4-FFF2-40B4-BE49-F238E27FC236}">
                <a16:creationId xmlns:a16="http://schemas.microsoft.com/office/drawing/2014/main" id="{91E91C9B-FA42-4848-BB69-DF148FFA1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63" t="48488" r="-26823"/>
          <a:stretch/>
        </p:blipFill>
        <p:spPr>
          <a:xfrm rot="16200000">
            <a:off x="-1538986" y="3225750"/>
            <a:ext cx="5167746" cy="209675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58E0071-886C-40DC-B3CB-0ED6674FE226}"/>
              </a:ext>
            </a:extLst>
          </p:cNvPr>
          <p:cNvGrpSpPr/>
          <p:nvPr/>
        </p:nvGrpSpPr>
        <p:grpSpPr>
          <a:xfrm>
            <a:off x="3181261" y="1315308"/>
            <a:ext cx="7584343" cy="5032963"/>
            <a:chOff x="3181261" y="1315308"/>
            <a:chExt cx="7584343" cy="5032963"/>
          </a:xfrm>
        </p:grpSpPr>
        <p:pic>
          <p:nvPicPr>
            <p:cNvPr id="25" name="!!Image 24">
              <a:extLst>
                <a:ext uri="{FF2B5EF4-FFF2-40B4-BE49-F238E27FC236}">
                  <a16:creationId xmlns:a16="http://schemas.microsoft.com/office/drawing/2014/main" id="{E3F47F55-B88C-4A05-8C53-CCA9873A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873" y="1315308"/>
              <a:ext cx="7522731" cy="5015154"/>
            </a:xfrm>
            <a:prstGeom prst="rect">
              <a:avLst/>
            </a:prstGeom>
          </p:spPr>
        </p:pic>
        <p:sp>
          <p:nvSpPr>
            <p:cNvPr id="4" name="!!WHITE RAMP">
              <a:extLst>
                <a:ext uri="{FF2B5EF4-FFF2-40B4-BE49-F238E27FC236}">
                  <a16:creationId xmlns:a16="http://schemas.microsoft.com/office/drawing/2014/main" id="{25054BA4-FEED-46D2-BD0B-4D53D94B314F}"/>
                </a:ext>
              </a:extLst>
            </p:cNvPr>
            <p:cNvSpPr/>
            <p:nvPr/>
          </p:nvSpPr>
          <p:spPr>
            <a:xfrm>
              <a:off x="3181261" y="1315308"/>
              <a:ext cx="4487468" cy="503296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F704B30-8846-462C-8CD7-73CDB41CA90D}"/>
              </a:ext>
            </a:extLst>
          </p:cNvPr>
          <p:cNvGrpSpPr/>
          <p:nvPr/>
        </p:nvGrpSpPr>
        <p:grpSpPr>
          <a:xfrm>
            <a:off x="0" y="1115661"/>
            <a:ext cx="12191999" cy="507831"/>
            <a:chOff x="0" y="1115661"/>
            <a:chExt cx="12191999" cy="507831"/>
          </a:xfrm>
        </p:grpSpPr>
        <p:sp>
          <p:nvSpPr>
            <p:cNvPr id="34" name="!!Rectangle 33">
              <a:extLst>
                <a:ext uri="{FF2B5EF4-FFF2-40B4-BE49-F238E27FC236}">
                  <a16:creationId xmlns:a16="http://schemas.microsoft.com/office/drawing/2014/main" id="{80C6C567-C646-4BCF-B22E-59ACC922E106}"/>
                </a:ext>
              </a:extLst>
            </p:cNvPr>
            <p:cNvSpPr/>
            <p:nvPr/>
          </p:nvSpPr>
          <p:spPr>
            <a:xfrm>
              <a:off x="4131725" y="1140460"/>
              <a:ext cx="3927499" cy="456373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!!ZoneTexte 5">
              <a:extLst>
                <a:ext uri="{FF2B5EF4-FFF2-40B4-BE49-F238E27FC236}">
                  <a16:creationId xmlns:a16="http://schemas.microsoft.com/office/drawing/2014/main" id="{C29CF20E-D72D-4FE4-A32F-EFC7FCC426D5}"/>
                </a:ext>
              </a:extLst>
            </p:cNvPr>
            <p:cNvSpPr txBox="1"/>
            <p:nvPr/>
          </p:nvSpPr>
          <p:spPr>
            <a:xfrm>
              <a:off x="0" y="1115661"/>
              <a:ext cx="121919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with today’s trends</a:t>
              </a:r>
              <a:endParaRPr lang="en-GB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9E40176-54F9-4C2D-B57F-672376ECF241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An ingredient in line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BC66C78-59D6-45CF-81CC-13CE3154AA31}"/>
              </a:ext>
            </a:extLst>
          </p:cNvPr>
          <p:cNvGrpSpPr/>
          <p:nvPr/>
        </p:nvGrpSpPr>
        <p:grpSpPr>
          <a:xfrm>
            <a:off x="412230" y="2024584"/>
            <a:ext cx="1486369" cy="1958192"/>
            <a:chOff x="412230" y="2024584"/>
            <a:chExt cx="1486369" cy="195819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FB4D5E0-FDB0-413F-A3E5-165656639FCD}"/>
                </a:ext>
              </a:extLst>
            </p:cNvPr>
            <p:cNvSpPr/>
            <p:nvPr/>
          </p:nvSpPr>
          <p:spPr>
            <a:xfrm>
              <a:off x="526729" y="2024584"/>
              <a:ext cx="1334717" cy="1364963"/>
            </a:xfrm>
            <a:custGeom>
              <a:avLst/>
              <a:gdLst>
                <a:gd name="connsiteX0" fmla="*/ 0 w 1334715"/>
                <a:gd name="connsiteY0" fmla="*/ 667358 h 1334715"/>
                <a:gd name="connsiteX1" fmla="*/ 667358 w 1334715"/>
                <a:gd name="connsiteY1" fmla="*/ 0 h 1334715"/>
                <a:gd name="connsiteX2" fmla="*/ 1334716 w 1334715"/>
                <a:gd name="connsiteY2" fmla="*/ 667358 h 1334715"/>
                <a:gd name="connsiteX3" fmla="*/ 667358 w 1334715"/>
                <a:gd name="connsiteY3" fmla="*/ 1334716 h 1334715"/>
                <a:gd name="connsiteX4" fmla="*/ 0 w 1334715"/>
                <a:gd name="connsiteY4" fmla="*/ 667358 h 1334715"/>
                <a:gd name="connsiteX0" fmla="*/ 1 w 1334717"/>
                <a:gd name="connsiteY0" fmla="*/ 697605 h 1364963"/>
                <a:gd name="connsiteX1" fmla="*/ 672013 w 1334717"/>
                <a:gd name="connsiteY1" fmla="*/ 0 h 1364963"/>
                <a:gd name="connsiteX2" fmla="*/ 1334717 w 1334717"/>
                <a:gd name="connsiteY2" fmla="*/ 697605 h 1364963"/>
                <a:gd name="connsiteX3" fmla="*/ 667359 w 1334717"/>
                <a:gd name="connsiteY3" fmla="*/ 1364963 h 1364963"/>
                <a:gd name="connsiteX4" fmla="*/ 1 w 1334717"/>
                <a:gd name="connsiteY4" fmla="*/ 697605 h 136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717" h="1364963">
                  <a:moveTo>
                    <a:pt x="1" y="697605"/>
                  </a:moveTo>
                  <a:cubicBezTo>
                    <a:pt x="777" y="470111"/>
                    <a:pt x="303441" y="0"/>
                    <a:pt x="672013" y="0"/>
                  </a:cubicBezTo>
                  <a:cubicBezTo>
                    <a:pt x="1040585" y="0"/>
                    <a:pt x="1334717" y="329033"/>
                    <a:pt x="1334717" y="697605"/>
                  </a:cubicBezTo>
                  <a:cubicBezTo>
                    <a:pt x="1334717" y="1066177"/>
                    <a:pt x="1035931" y="1364963"/>
                    <a:pt x="667359" y="1364963"/>
                  </a:cubicBezTo>
                  <a:cubicBezTo>
                    <a:pt x="298787" y="1364963"/>
                    <a:pt x="-775" y="925099"/>
                    <a:pt x="1" y="69760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62AE8803-5F48-4279-BA5B-C48FD0DB6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1555" y="2266982"/>
              <a:ext cx="402670" cy="956341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AF8AC65-803F-4C59-BF7C-56894ABA9B2F}"/>
                </a:ext>
              </a:extLst>
            </p:cNvPr>
            <p:cNvSpPr txBox="1"/>
            <p:nvPr/>
          </p:nvSpPr>
          <p:spPr>
            <a:xfrm>
              <a:off x="412230" y="3428778"/>
              <a:ext cx="14863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More fiber,</a:t>
              </a:r>
            </a:p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tx2"/>
                  </a:solidFill>
                </a:rPr>
                <a:t>less sugar 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655D8A4-AC70-443B-934E-47D0330E0DBF}"/>
              </a:ext>
            </a:extLst>
          </p:cNvPr>
          <p:cNvGrpSpPr/>
          <p:nvPr/>
        </p:nvGrpSpPr>
        <p:grpSpPr>
          <a:xfrm>
            <a:off x="2273160" y="2054822"/>
            <a:ext cx="1655131" cy="1927954"/>
            <a:chOff x="2273160" y="2054822"/>
            <a:chExt cx="1655131" cy="1927954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A6400273-B248-4C14-BD7E-1A4D4D0C29D1}"/>
                </a:ext>
              </a:extLst>
            </p:cNvPr>
            <p:cNvSpPr/>
            <p:nvPr/>
          </p:nvSpPr>
          <p:spPr>
            <a:xfrm>
              <a:off x="2412396" y="2054822"/>
              <a:ext cx="1355690" cy="1334742"/>
            </a:xfrm>
            <a:custGeom>
              <a:avLst/>
              <a:gdLst>
                <a:gd name="connsiteX0" fmla="*/ 0 w 1334715"/>
                <a:gd name="connsiteY0" fmla="*/ 667358 h 1334715"/>
                <a:gd name="connsiteX1" fmla="*/ 667358 w 1334715"/>
                <a:gd name="connsiteY1" fmla="*/ 0 h 1334715"/>
                <a:gd name="connsiteX2" fmla="*/ 1334716 w 1334715"/>
                <a:gd name="connsiteY2" fmla="*/ 667358 h 1334715"/>
                <a:gd name="connsiteX3" fmla="*/ 667358 w 1334715"/>
                <a:gd name="connsiteY3" fmla="*/ 1334716 h 1334715"/>
                <a:gd name="connsiteX4" fmla="*/ 0 w 1334715"/>
                <a:gd name="connsiteY4" fmla="*/ 667358 h 1334715"/>
                <a:gd name="connsiteX0" fmla="*/ 0 w 1355656"/>
                <a:gd name="connsiteY0" fmla="*/ 679001 h 1334734"/>
                <a:gd name="connsiteX1" fmla="*/ 688298 w 1355656"/>
                <a:gd name="connsiteY1" fmla="*/ 9 h 1334734"/>
                <a:gd name="connsiteX2" fmla="*/ 1355656 w 1355656"/>
                <a:gd name="connsiteY2" fmla="*/ 667367 h 1334734"/>
                <a:gd name="connsiteX3" fmla="*/ 688298 w 1355656"/>
                <a:gd name="connsiteY3" fmla="*/ 1334725 h 1334734"/>
                <a:gd name="connsiteX4" fmla="*/ 0 w 1355656"/>
                <a:gd name="connsiteY4" fmla="*/ 679001 h 1334734"/>
                <a:gd name="connsiteX0" fmla="*/ 34 w 1355690"/>
                <a:gd name="connsiteY0" fmla="*/ 679001 h 1334742"/>
                <a:gd name="connsiteX1" fmla="*/ 688332 w 1355690"/>
                <a:gd name="connsiteY1" fmla="*/ 9 h 1334742"/>
                <a:gd name="connsiteX2" fmla="*/ 1355690 w 1355690"/>
                <a:gd name="connsiteY2" fmla="*/ 667367 h 1334742"/>
                <a:gd name="connsiteX3" fmla="*/ 688332 w 1355690"/>
                <a:gd name="connsiteY3" fmla="*/ 1334725 h 1334742"/>
                <a:gd name="connsiteX4" fmla="*/ 34 w 1355690"/>
                <a:gd name="connsiteY4" fmla="*/ 679001 h 133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690" h="1334742">
                  <a:moveTo>
                    <a:pt x="34" y="679001"/>
                  </a:moveTo>
                  <a:cubicBezTo>
                    <a:pt x="4688" y="177806"/>
                    <a:pt x="462389" y="1948"/>
                    <a:pt x="688332" y="9"/>
                  </a:cubicBezTo>
                  <a:cubicBezTo>
                    <a:pt x="914275" y="-1930"/>
                    <a:pt x="1355690" y="298795"/>
                    <a:pt x="1355690" y="667367"/>
                  </a:cubicBezTo>
                  <a:cubicBezTo>
                    <a:pt x="1355690" y="1035939"/>
                    <a:pt x="914275" y="1332786"/>
                    <a:pt x="688332" y="1334725"/>
                  </a:cubicBezTo>
                  <a:cubicBezTo>
                    <a:pt x="462389" y="1336664"/>
                    <a:pt x="-4620" y="1180196"/>
                    <a:pt x="34" y="6790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Graphique 11" descr="Coche">
              <a:extLst>
                <a:ext uri="{FF2B5EF4-FFF2-40B4-BE49-F238E27FC236}">
                  <a16:creationId xmlns:a16="http://schemas.microsoft.com/office/drawing/2014/main" id="{E5FF5930-275A-472A-85A0-7107D090F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48655" y="2318012"/>
              <a:ext cx="769303" cy="769303"/>
            </a:xfrm>
            <a:prstGeom prst="rect">
              <a:avLst/>
            </a:prstGeom>
          </p:spPr>
        </p:pic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26384180-255B-4E51-9BFA-CDA447738C0A}"/>
                </a:ext>
              </a:extLst>
            </p:cNvPr>
            <p:cNvSpPr txBox="1"/>
            <p:nvPr/>
          </p:nvSpPr>
          <p:spPr>
            <a:xfrm>
              <a:off x="2273160" y="3428778"/>
              <a:ext cx="16551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Clean </a:t>
              </a:r>
              <a:r>
                <a:rPr lang="en-US" dirty="0">
                  <a:solidFill>
                    <a:schemeClr val="tx2"/>
                  </a:solidFill>
                </a:rPr>
                <a:t>&amp; </a:t>
              </a:r>
              <a:r>
                <a:rPr lang="en-US" b="1" dirty="0">
                  <a:solidFill>
                    <a:schemeClr val="tx2"/>
                  </a:solidFill>
                </a:rPr>
                <a:t>clear </a:t>
              </a:r>
              <a:r>
                <a:rPr lang="en-US" dirty="0">
                  <a:solidFill>
                    <a:schemeClr val="tx2"/>
                  </a:solidFill>
                </a:rPr>
                <a:t>label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1BB309-31B2-411E-8E4F-8CBE0B061B66}"/>
              </a:ext>
            </a:extLst>
          </p:cNvPr>
          <p:cNvGrpSpPr/>
          <p:nvPr/>
        </p:nvGrpSpPr>
        <p:grpSpPr>
          <a:xfrm>
            <a:off x="4131725" y="2057158"/>
            <a:ext cx="1655131" cy="1925618"/>
            <a:chOff x="4131725" y="2057158"/>
            <a:chExt cx="1655131" cy="1925618"/>
          </a:xfrm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FFE3ABAC-2292-49A9-8B0E-5396AEE5B72F}"/>
                </a:ext>
              </a:extLst>
            </p:cNvPr>
            <p:cNvSpPr/>
            <p:nvPr/>
          </p:nvSpPr>
          <p:spPr>
            <a:xfrm>
              <a:off x="4291910" y="2057158"/>
              <a:ext cx="1334740" cy="1332390"/>
            </a:xfrm>
            <a:custGeom>
              <a:avLst/>
              <a:gdLst>
                <a:gd name="connsiteX0" fmla="*/ 0 w 1334715"/>
                <a:gd name="connsiteY0" fmla="*/ 667358 h 1334715"/>
                <a:gd name="connsiteX1" fmla="*/ 667358 w 1334715"/>
                <a:gd name="connsiteY1" fmla="*/ 0 h 1334715"/>
                <a:gd name="connsiteX2" fmla="*/ 1334716 w 1334715"/>
                <a:gd name="connsiteY2" fmla="*/ 667358 h 1334715"/>
                <a:gd name="connsiteX3" fmla="*/ 667358 w 1334715"/>
                <a:gd name="connsiteY3" fmla="*/ 1334716 h 1334715"/>
                <a:gd name="connsiteX4" fmla="*/ 0 w 1334715"/>
                <a:gd name="connsiteY4" fmla="*/ 667358 h 1334715"/>
                <a:gd name="connsiteX0" fmla="*/ 240 w 1334956"/>
                <a:gd name="connsiteY0" fmla="*/ 665032 h 1332390"/>
                <a:gd name="connsiteX1" fmla="*/ 728092 w 1334956"/>
                <a:gd name="connsiteY1" fmla="*/ 0 h 1332390"/>
                <a:gd name="connsiteX2" fmla="*/ 1334956 w 1334956"/>
                <a:gd name="connsiteY2" fmla="*/ 665032 h 1332390"/>
                <a:gd name="connsiteX3" fmla="*/ 667598 w 1334956"/>
                <a:gd name="connsiteY3" fmla="*/ 1332390 h 1332390"/>
                <a:gd name="connsiteX4" fmla="*/ 240 w 1334956"/>
                <a:gd name="connsiteY4" fmla="*/ 665032 h 1332390"/>
                <a:gd name="connsiteX0" fmla="*/ 24 w 1334740"/>
                <a:gd name="connsiteY0" fmla="*/ 665032 h 1332390"/>
                <a:gd name="connsiteX1" fmla="*/ 727876 w 1334740"/>
                <a:gd name="connsiteY1" fmla="*/ 0 h 1332390"/>
                <a:gd name="connsiteX2" fmla="*/ 1334740 w 1334740"/>
                <a:gd name="connsiteY2" fmla="*/ 665032 h 1332390"/>
                <a:gd name="connsiteX3" fmla="*/ 667382 w 1334740"/>
                <a:gd name="connsiteY3" fmla="*/ 1332390 h 1332390"/>
                <a:gd name="connsiteX4" fmla="*/ 24 w 1334740"/>
                <a:gd name="connsiteY4" fmla="*/ 665032 h 13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740" h="1332390">
                  <a:moveTo>
                    <a:pt x="24" y="665032"/>
                  </a:moveTo>
                  <a:cubicBezTo>
                    <a:pt x="3126" y="338265"/>
                    <a:pt x="359304" y="0"/>
                    <a:pt x="727876" y="0"/>
                  </a:cubicBezTo>
                  <a:cubicBezTo>
                    <a:pt x="1096448" y="0"/>
                    <a:pt x="1334740" y="296460"/>
                    <a:pt x="1334740" y="665032"/>
                  </a:cubicBezTo>
                  <a:cubicBezTo>
                    <a:pt x="1334740" y="1033604"/>
                    <a:pt x="1035954" y="1332390"/>
                    <a:pt x="667382" y="1332390"/>
                  </a:cubicBezTo>
                  <a:cubicBezTo>
                    <a:pt x="298810" y="1332390"/>
                    <a:pt x="-3078" y="991799"/>
                    <a:pt x="24" y="66503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9F462464-653F-4308-9F40-8F6450D4369A}"/>
                </a:ext>
              </a:extLst>
            </p:cNvPr>
            <p:cNvSpPr txBox="1"/>
            <p:nvPr/>
          </p:nvSpPr>
          <p:spPr>
            <a:xfrm>
              <a:off x="4131725" y="3428778"/>
              <a:ext cx="16551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tx2"/>
                  </a:solidFill>
                </a:rPr>
                <a:t>Vegetarian/</a:t>
              </a:r>
            </a:p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tx2"/>
                  </a:solidFill>
                </a:rPr>
                <a:t>vegan </a:t>
              </a:r>
              <a:r>
                <a:rPr lang="en-US" b="1" dirty="0">
                  <a:solidFill>
                    <a:schemeClr val="tx2"/>
                  </a:solidFill>
                </a:rPr>
                <a:t>diets</a:t>
              </a:r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29A9B774-F887-4243-817A-A140E18BF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00917" y="2324288"/>
              <a:ext cx="798939" cy="798939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5C8FB7-AB78-484D-90A0-97A634313AE6}"/>
              </a:ext>
            </a:extLst>
          </p:cNvPr>
          <p:cNvGrpSpPr/>
          <p:nvPr/>
        </p:nvGrpSpPr>
        <p:grpSpPr>
          <a:xfrm>
            <a:off x="1268864" y="4189799"/>
            <a:ext cx="1900928" cy="1983758"/>
            <a:chOff x="1268864" y="4189799"/>
            <a:chExt cx="1900928" cy="1983758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029BF2ED-F2AF-41BB-BC99-ACD8DA9051B9}"/>
                </a:ext>
              </a:extLst>
            </p:cNvPr>
            <p:cNvSpPr/>
            <p:nvPr/>
          </p:nvSpPr>
          <p:spPr>
            <a:xfrm>
              <a:off x="1551972" y="4189799"/>
              <a:ext cx="1334716" cy="1316103"/>
            </a:xfrm>
            <a:custGeom>
              <a:avLst/>
              <a:gdLst>
                <a:gd name="connsiteX0" fmla="*/ 0 w 1334715"/>
                <a:gd name="connsiteY0" fmla="*/ 667358 h 1334715"/>
                <a:gd name="connsiteX1" fmla="*/ 667358 w 1334715"/>
                <a:gd name="connsiteY1" fmla="*/ 0 h 1334715"/>
                <a:gd name="connsiteX2" fmla="*/ 1334716 w 1334715"/>
                <a:gd name="connsiteY2" fmla="*/ 667358 h 1334715"/>
                <a:gd name="connsiteX3" fmla="*/ 667358 w 1334715"/>
                <a:gd name="connsiteY3" fmla="*/ 1334716 h 1334715"/>
                <a:gd name="connsiteX4" fmla="*/ 0 w 1334715"/>
                <a:gd name="connsiteY4" fmla="*/ 667358 h 1334715"/>
                <a:gd name="connsiteX0" fmla="*/ 0 w 1334716"/>
                <a:gd name="connsiteY0" fmla="*/ 648745 h 1316103"/>
                <a:gd name="connsiteX1" fmla="*/ 667358 w 1334716"/>
                <a:gd name="connsiteY1" fmla="*/ 0 h 1316103"/>
                <a:gd name="connsiteX2" fmla="*/ 1334716 w 1334716"/>
                <a:gd name="connsiteY2" fmla="*/ 648745 h 1316103"/>
                <a:gd name="connsiteX3" fmla="*/ 667358 w 1334716"/>
                <a:gd name="connsiteY3" fmla="*/ 1316103 h 1316103"/>
                <a:gd name="connsiteX4" fmla="*/ 0 w 1334716"/>
                <a:gd name="connsiteY4" fmla="*/ 648745 h 13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716" h="1316103">
                  <a:moveTo>
                    <a:pt x="0" y="648745"/>
                  </a:moveTo>
                  <a:cubicBezTo>
                    <a:pt x="0" y="429395"/>
                    <a:pt x="298786" y="0"/>
                    <a:pt x="667358" y="0"/>
                  </a:cubicBezTo>
                  <a:cubicBezTo>
                    <a:pt x="1035930" y="0"/>
                    <a:pt x="1334716" y="280173"/>
                    <a:pt x="1334716" y="648745"/>
                  </a:cubicBezTo>
                  <a:cubicBezTo>
                    <a:pt x="1334716" y="1017317"/>
                    <a:pt x="1035930" y="1316103"/>
                    <a:pt x="667358" y="1316103"/>
                  </a:cubicBezTo>
                  <a:cubicBezTo>
                    <a:pt x="298786" y="1316103"/>
                    <a:pt x="0" y="868095"/>
                    <a:pt x="0" y="64874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6D87D7A0-F9D5-4813-AA40-4C07AA83764A}"/>
                </a:ext>
              </a:extLst>
            </p:cNvPr>
            <p:cNvSpPr txBox="1"/>
            <p:nvPr/>
          </p:nvSpPr>
          <p:spPr>
            <a:xfrm>
              <a:off x="1268864" y="5619559"/>
              <a:ext cx="1900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Healthy</a:t>
              </a:r>
            </a:p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tx2"/>
                  </a:solidFill>
                </a:rPr>
                <a:t>&amp; </a:t>
              </a:r>
              <a:r>
                <a:rPr lang="en-US" b="1" dirty="0">
                  <a:solidFill>
                    <a:schemeClr val="tx2"/>
                  </a:solidFill>
                </a:rPr>
                <a:t>organic food</a:t>
              </a:r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71CECB84-63AD-4135-9C74-32661EFE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84879" y="4535992"/>
              <a:ext cx="1042623" cy="734575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F780390-BA1D-472C-925E-3EF5DEAF57C5}"/>
              </a:ext>
            </a:extLst>
          </p:cNvPr>
          <p:cNvGrpSpPr/>
          <p:nvPr/>
        </p:nvGrpSpPr>
        <p:grpSpPr>
          <a:xfrm>
            <a:off x="3181261" y="4170856"/>
            <a:ext cx="1900928" cy="1775074"/>
            <a:chOff x="3181261" y="4170856"/>
            <a:chExt cx="1900928" cy="1775074"/>
          </a:xfrm>
        </p:grpSpPr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8B8A6B01-A2C3-4765-8A19-25F441268693}"/>
                </a:ext>
              </a:extLst>
            </p:cNvPr>
            <p:cNvSpPr/>
            <p:nvPr/>
          </p:nvSpPr>
          <p:spPr>
            <a:xfrm>
              <a:off x="3462526" y="4170856"/>
              <a:ext cx="1338885" cy="1337373"/>
            </a:xfrm>
            <a:custGeom>
              <a:avLst/>
              <a:gdLst>
                <a:gd name="connsiteX0" fmla="*/ 0 w 1334715"/>
                <a:gd name="connsiteY0" fmla="*/ 667358 h 1334715"/>
                <a:gd name="connsiteX1" fmla="*/ 667358 w 1334715"/>
                <a:gd name="connsiteY1" fmla="*/ 0 h 1334715"/>
                <a:gd name="connsiteX2" fmla="*/ 1334716 w 1334715"/>
                <a:gd name="connsiteY2" fmla="*/ 667358 h 1334715"/>
                <a:gd name="connsiteX3" fmla="*/ 667358 w 1334715"/>
                <a:gd name="connsiteY3" fmla="*/ 1334716 h 1334715"/>
                <a:gd name="connsiteX4" fmla="*/ 0 w 1334715"/>
                <a:gd name="connsiteY4" fmla="*/ 667358 h 1334715"/>
                <a:gd name="connsiteX0" fmla="*/ 316 w 1335032"/>
                <a:gd name="connsiteY0" fmla="*/ 667358 h 1353330"/>
                <a:gd name="connsiteX1" fmla="*/ 667674 w 1335032"/>
                <a:gd name="connsiteY1" fmla="*/ 0 h 1353330"/>
                <a:gd name="connsiteX2" fmla="*/ 1335032 w 1335032"/>
                <a:gd name="connsiteY2" fmla="*/ 667358 h 1353330"/>
                <a:gd name="connsiteX3" fmla="*/ 737476 w 1335032"/>
                <a:gd name="connsiteY3" fmla="*/ 1353330 h 1353330"/>
                <a:gd name="connsiteX4" fmla="*/ 316 w 1335032"/>
                <a:gd name="connsiteY4" fmla="*/ 667358 h 1353330"/>
                <a:gd name="connsiteX0" fmla="*/ 403 w 1335119"/>
                <a:gd name="connsiteY0" fmla="*/ 667358 h 1337043"/>
                <a:gd name="connsiteX1" fmla="*/ 667761 w 1335119"/>
                <a:gd name="connsiteY1" fmla="*/ 0 h 1337043"/>
                <a:gd name="connsiteX2" fmla="*/ 1335119 w 1335119"/>
                <a:gd name="connsiteY2" fmla="*/ 667358 h 1337043"/>
                <a:gd name="connsiteX3" fmla="*/ 597960 w 1335119"/>
                <a:gd name="connsiteY3" fmla="*/ 1337043 h 1337043"/>
                <a:gd name="connsiteX4" fmla="*/ 403 w 1335119"/>
                <a:gd name="connsiteY4" fmla="*/ 667358 h 1337043"/>
                <a:gd name="connsiteX0" fmla="*/ 256 w 1325665"/>
                <a:gd name="connsiteY0" fmla="*/ 667370 h 1337074"/>
                <a:gd name="connsiteX1" fmla="*/ 667614 w 1325665"/>
                <a:gd name="connsiteY1" fmla="*/ 12 h 1337074"/>
                <a:gd name="connsiteX2" fmla="*/ 1325665 w 1325665"/>
                <a:gd name="connsiteY2" fmla="*/ 683657 h 1337074"/>
                <a:gd name="connsiteX3" fmla="*/ 597813 w 1325665"/>
                <a:gd name="connsiteY3" fmla="*/ 1337055 h 1337074"/>
                <a:gd name="connsiteX4" fmla="*/ 256 w 1325665"/>
                <a:gd name="connsiteY4" fmla="*/ 667370 h 1337074"/>
                <a:gd name="connsiteX0" fmla="*/ 256 w 1337299"/>
                <a:gd name="connsiteY0" fmla="*/ 667360 h 1337046"/>
                <a:gd name="connsiteX1" fmla="*/ 667614 w 1337299"/>
                <a:gd name="connsiteY1" fmla="*/ 2 h 1337046"/>
                <a:gd name="connsiteX2" fmla="*/ 1337299 w 1337299"/>
                <a:gd name="connsiteY2" fmla="*/ 672013 h 1337046"/>
                <a:gd name="connsiteX3" fmla="*/ 597813 w 1337299"/>
                <a:gd name="connsiteY3" fmla="*/ 1337045 h 1337046"/>
                <a:gd name="connsiteX4" fmla="*/ 256 w 1337299"/>
                <a:gd name="connsiteY4" fmla="*/ 667360 h 1337046"/>
                <a:gd name="connsiteX0" fmla="*/ 1842 w 1338885"/>
                <a:gd name="connsiteY0" fmla="*/ 667360 h 1337046"/>
                <a:gd name="connsiteX1" fmla="*/ 669200 w 1338885"/>
                <a:gd name="connsiteY1" fmla="*/ 2 h 1337046"/>
                <a:gd name="connsiteX2" fmla="*/ 1338885 w 1338885"/>
                <a:gd name="connsiteY2" fmla="*/ 672013 h 1337046"/>
                <a:gd name="connsiteX3" fmla="*/ 599399 w 1338885"/>
                <a:gd name="connsiteY3" fmla="*/ 1337045 h 1337046"/>
                <a:gd name="connsiteX4" fmla="*/ 1842 w 1338885"/>
                <a:gd name="connsiteY4" fmla="*/ 667360 h 1337046"/>
                <a:gd name="connsiteX0" fmla="*/ 1842 w 1338885"/>
                <a:gd name="connsiteY0" fmla="*/ 667687 h 1337373"/>
                <a:gd name="connsiteX1" fmla="*/ 669200 w 1338885"/>
                <a:gd name="connsiteY1" fmla="*/ 329 h 1337373"/>
                <a:gd name="connsiteX2" fmla="*/ 1338885 w 1338885"/>
                <a:gd name="connsiteY2" fmla="*/ 672340 h 1337373"/>
                <a:gd name="connsiteX3" fmla="*/ 599399 w 1338885"/>
                <a:gd name="connsiteY3" fmla="*/ 1337372 h 1337373"/>
                <a:gd name="connsiteX4" fmla="*/ 1842 w 1338885"/>
                <a:gd name="connsiteY4" fmla="*/ 667687 h 133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8885" h="1337373">
                  <a:moveTo>
                    <a:pt x="1842" y="667687"/>
                  </a:moveTo>
                  <a:cubicBezTo>
                    <a:pt x="34415" y="328511"/>
                    <a:pt x="353292" y="-12079"/>
                    <a:pt x="669200" y="329"/>
                  </a:cubicBezTo>
                  <a:cubicBezTo>
                    <a:pt x="985108" y="12737"/>
                    <a:pt x="1338885" y="303768"/>
                    <a:pt x="1338885" y="672340"/>
                  </a:cubicBezTo>
                  <a:cubicBezTo>
                    <a:pt x="1338885" y="1040912"/>
                    <a:pt x="822239" y="1338147"/>
                    <a:pt x="599399" y="1337372"/>
                  </a:cubicBezTo>
                  <a:cubicBezTo>
                    <a:pt x="376559" y="1336597"/>
                    <a:pt x="-30731" y="1006863"/>
                    <a:pt x="1842" y="66768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855E2F0E-A349-4F08-AFB0-86B7C4DBFACE}"/>
                </a:ext>
              </a:extLst>
            </p:cNvPr>
            <p:cNvSpPr txBox="1"/>
            <p:nvPr/>
          </p:nvSpPr>
          <p:spPr>
            <a:xfrm>
              <a:off x="3181261" y="5619559"/>
              <a:ext cx="19009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b="1" dirty="0">
                  <a:solidFill>
                    <a:schemeClr val="tx2"/>
                  </a:solidFill>
                </a:rPr>
                <a:t>Sustainable</a:t>
              </a:r>
            </a:p>
          </p:txBody>
        </p:sp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D3208DF4-9F6C-461B-8A1F-AD84413D7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66963" y="4498459"/>
              <a:ext cx="729524" cy="642970"/>
            </a:xfrm>
            <a:prstGeom prst="rect">
              <a:avLst/>
            </a:prstGeom>
          </p:spPr>
        </p:pic>
      </p:grpSp>
      <p:pic>
        <p:nvPicPr>
          <p:cNvPr id="96" name="Graphique 95">
            <a:extLst>
              <a:ext uri="{FF2B5EF4-FFF2-40B4-BE49-F238E27FC236}">
                <a16:creationId xmlns:a16="http://schemas.microsoft.com/office/drawing/2014/main" id="{633C4EF3-070B-4F01-A409-27396836B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0402" t="44446" r="-6802" b="-9600"/>
          <a:stretch/>
        </p:blipFill>
        <p:spPr>
          <a:xfrm rot="5400000">
            <a:off x="9525388" y="320743"/>
            <a:ext cx="2987353" cy="2345869"/>
          </a:xfrm>
          <a:prstGeom prst="rect">
            <a:avLst/>
          </a:prstGeom>
        </p:spPr>
      </p:pic>
      <p:pic>
        <p:nvPicPr>
          <p:cNvPr id="106" name="Graphique 105">
            <a:extLst>
              <a:ext uri="{FF2B5EF4-FFF2-40B4-BE49-F238E27FC236}">
                <a16:creationId xmlns:a16="http://schemas.microsoft.com/office/drawing/2014/main" id="{85362AFD-A2D9-4DD0-8DFA-401D888537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A44F46-3CDA-4B55-A248-997BD3564260}"/>
              </a:ext>
            </a:extLst>
          </p:cNvPr>
          <p:cNvSpPr/>
          <p:nvPr/>
        </p:nvSpPr>
        <p:spPr>
          <a:xfrm>
            <a:off x="334736" y="1298121"/>
            <a:ext cx="11503478" cy="5042679"/>
          </a:xfrm>
          <a:prstGeom prst="rect">
            <a:avLst/>
          </a:prstGeom>
          <a:solidFill>
            <a:srgbClr val="EA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1B6837-C674-4461-B2F7-1D4C51301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683AA-5B56-4342-B551-1270E036F0EC}" type="slidenum">
              <a:rPr lang="fr-FR" smtClean="0"/>
              <a:t>15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EBE7CA0-CA9E-4C42-BECB-68F826883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33" y="1298121"/>
            <a:ext cx="6069181" cy="504861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9D78447-0C47-42FE-AD94-000B100952D4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The benefits of acacia gum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EFFB1AC3-8BDE-4473-94C3-E837A7509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209" t="35146" b="-1"/>
          <a:stretch/>
        </p:blipFill>
        <p:spPr>
          <a:xfrm rot="16200000">
            <a:off x="89516" y="4992027"/>
            <a:ext cx="1786289" cy="19653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627A54A-697E-44C0-A1E3-97E341ECC1E2}"/>
              </a:ext>
            </a:extLst>
          </p:cNvPr>
          <p:cNvGrpSpPr/>
          <p:nvPr/>
        </p:nvGrpSpPr>
        <p:grpSpPr>
          <a:xfrm>
            <a:off x="350305" y="1115661"/>
            <a:ext cx="11491390" cy="507831"/>
            <a:chOff x="350305" y="1115661"/>
            <a:chExt cx="11491390" cy="507831"/>
          </a:xfrm>
        </p:grpSpPr>
        <p:sp>
          <p:nvSpPr>
            <p:cNvPr id="30" name="!!Rectangle 33">
              <a:extLst>
                <a:ext uri="{FF2B5EF4-FFF2-40B4-BE49-F238E27FC236}">
                  <a16:creationId xmlns:a16="http://schemas.microsoft.com/office/drawing/2014/main" id="{4FED72C5-21A1-40D2-AC4B-F44FF4FAAA9C}"/>
                </a:ext>
              </a:extLst>
            </p:cNvPr>
            <p:cNvSpPr/>
            <p:nvPr/>
          </p:nvSpPr>
          <p:spPr>
            <a:xfrm>
              <a:off x="4688237" y="1140460"/>
              <a:ext cx="2781946" cy="456373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!!ZoneTexte 5">
              <a:extLst>
                <a:ext uri="{FF2B5EF4-FFF2-40B4-BE49-F238E27FC236}">
                  <a16:creationId xmlns:a16="http://schemas.microsoft.com/office/drawing/2014/main" id="{F0EE1854-568E-4E52-A47D-6FD2E5BA5EAF}"/>
                </a:ext>
              </a:extLst>
            </p:cNvPr>
            <p:cNvSpPr txBox="1"/>
            <p:nvPr/>
          </p:nvSpPr>
          <p:spPr>
            <a:xfrm>
              <a:off x="350305" y="1115661"/>
              <a:ext cx="114913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on gut health 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403C223-BD57-4774-B49D-082BA7A36262}"/>
              </a:ext>
            </a:extLst>
          </p:cNvPr>
          <p:cNvGrpSpPr/>
          <p:nvPr/>
        </p:nvGrpSpPr>
        <p:grpSpPr>
          <a:xfrm>
            <a:off x="3742219" y="1978777"/>
            <a:ext cx="4972407" cy="3595688"/>
            <a:chOff x="3742219" y="1978777"/>
            <a:chExt cx="4972407" cy="3595688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BBC89E86-E38D-4E38-9B30-8B0E04ECE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29963" r="1"/>
            <a:stretch/>
          </p:blipFill>
          <p:spPr>
            <a:xfrm rot="21148441">
              <a:off x="3742219" y="1978777"/>
              <a:ext cx="4972407" cy="3595688"/>
            </a:xfrm>
            <a:prstGeom prst="rect">
              <a:avLst/>
            </a:prstGeom>
          </p:spPr>
        </p:pic>
        <p:sp>
          <p:nvSpPr>
            <p:cNvPr id="36" name="!!Rectangle 42">
              <a:extLst>
                <a:ext uri="{FF2B5EF4-FFF2-40B4-BE49-F238E27FC236}">
                  <a16:creationId xmlns:a16="http://schemas.microsoft.com/office/drawing/2014/main" id="{F96D17EE-2B15-4EE0-91A4-89A85D19ED19}"/>
                </a:ext>
              </a:extLst>
            </p:cNvPr>
            <p:cNvSpPr/>
            <p:nvPr/>
          </p:nvSpPr>
          <p:spPr>
            <a:xfrm>
              <a:off x="5337289" y="2947823"/>
              <a:ext cx="3236355" cy="1667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</a:rPr>
                <a:t>Alland &amp; Robert conducted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an exclusive study on the role played by acacia gum on the gut health &amp; digestive wellness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1C4C14A-0AA0-4C1B-8356-B8BC4EC13589}"/>
              </a:ext>
            </a:extLst>
          </p:cNvPr>
          <p:cNvGrpSpPr/>
          <p:nvPr/>
        </p:nvGrpSpPr>
        <p:grpSpPr>
          <a:xfrm>
            <a:off x="1199160" y="2017302"/>
            <a:ext cx="3860360" cy="3494690"/>
            <a:chOff x="682068" y="2665085"/>
            <a:chExt cx="3860360" cy="349469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62936D8-832D-4B5B-BBD2-184E2F9C10FD}"/>
                </a:ext>
              </a:extLst>
            </p:cNvPr>
            <p:cNvSpPr/>
            <p:nvPr/>
          </p:nvSpPr>
          <p:spPr>
            <a:xfrm>
              <a:off x="682068" y="2698525"/>
              <a:ext cx="3860360" cy="34612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!!Rectangle 42">
              <a:extLst>
                <a:ext uri="{FF2B5EF4-FFF2-40B4-BE49-F238E27FC236}">
                  <a16:creationId xmlns:a16="http://schemas.microsoft.com/office/drawing/2014/main" id="{285EFA90-76E6-4D4C-A8D7-FCB9BD52E292}"/>
                </a:ext>
              </a:extLst>
            </p:cNvPr>
            <p:cNvSpPr/>
            <p:nvPr/>
          </p:nvSpPr>
          <p:spPr>
            <a:xfrm>
              <a:off x="781884" y="3504505"/>
              <a:ext cx="3660725" cy="24078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39750"/>
              <a:r>
                <a:rPr lang="en-GB" sz="1400" b="1" dirty="0">
                  <a:solidFill>
                    <a:schemeClr val="bg1"/>
                  </a:solidFill>
                </a:rPr>
                <a:t>Acacia gum is a low FODMAP ingredient, which means it is particularly ideal for people with irritable bowel syndrome. </a:t>
              </a:r>
            </a:p>
            <a:p>
              <a:pPr defTabSz="539750"/>
              <a:endParaRPr lang="en-GB" sz="1400" b="1" dirty="0">
                <a:solidFill>
                  <a:schemeClr val="bg1"/>
                </a:solidFill>
              </a:endParaRPr>
            </a:p>
            <a:p>
              <a:r>
                <a:rPr lang="en-GB" sz="1400" dirty="0">
                  <a:solidFill>
                    <a:schemeClr val="bg1"/>
                  </a:solidFill>
                </a:rPr>
                <a:t>FODMAP stands for Fermentable Oligosaccharides,Disaccharides, Monosaccharides and Polyols: these short chain carbohydrates are poorly absorbed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in the small intestine and can ferment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in the colon, causing digestive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discomforts and issues in some people. 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!!Rectangle 42">
              <a:extLst>
                <a:ext uri="{FF2B5EF4-FFF2-40B4-BE49-F238E27FC236}">
                  <a16:creationId xmlns:a16="http://schemas.microsoft.com/office/drawing/2014/main" id="{4F52FAB3-D833-40E9-8C6F-D09CEC016476}"/>
                </a:ext>
              </a:extLst>
            </p:cNvPr>
            <p:cNvSpPr/>
            <p:nvPr/>
          </p:nvSpPr>
          <p:spPr>
            <a:xfrm>
              <a:off x="778403" y="3005828"/>
              <a:ext cx="3236355" cy="370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Low FODMAP</a:t>
              </a:r>
            </a:p>
          </p:txBody>
        </p:sp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A641534E-D824-458C-8B18-4283F9FF6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02415" y="2665085"/>
              <a:ext cx="627836" cy="653462"/>
            </a:xfrm>
            <a:prstGeom prst="rect">
              <a:avLst/>
            </a:prstGeom>
          </p:spPr>
        </p:pic>
      </p:grpSp>
      <p:pic>
        <p:nvPicPr>
          <p:cNvPr id="24" name="!!Bulle Blanche">
            <a:extLst>
              <a:ext uri="{FF2B5EF4-FFF2-40B4-BE49-F238E27FC236}">
                <a16:creationId xmlns:a16="http://schemas.microsoft.com/office/drawing/2014/main" id="{D0C18830-AE67-4262-B89C-9EDA050755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9925" b="1"/>
          <a:stretch/>
        </p:blipFill>
        <p:spPr>
          <a:xfrm rot="5400000">
            <a:off x="10161851" y="1444371"/>
            <a:ext cx="2437424" cy="1622873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6464FE31-DD7C-4E16-9419-6E2E75BCCD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746220-39CA-4904-A0F2-E4E048E862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5713" y="6318250"/>
            <a:ext cx="776287" cy="365125"/>
          </a:xfrm>
          <a:prstGeom prst="rect">
            <a:avLst/>
          </a:prstGeom>
        </p:spPr>
        <p:txBody>
          <a:bodyPr/>
          <a:lstStyle/>
          <a:p>
            <a:fld id="{BAB9AF72-9538-9749-9838-4BD3923EF68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B50E96E-86E2-403C-A455-7CF58D791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490" r="31637"/>
          <a:stretch/>
        </p:blipFill>
        <p:spPr>
          <a:xfrm>
            <a:off x="9144000" y="-1"/>
            <a:ext cx="3048001" cy="319634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5AB557D-A22F-4EE8-87B1-A0D6F54B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8006" y="526618"/>
            <a:ext cx="1427075" cy="124752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154C64A-237A-4981-B05C-D46C4EFD121A}"/>
              </a:ext>
            </a:extLst>
          </p:cNvPr>
          <p:cNvGrpSpPr/>
          <p:nvPr/>
        </p:nvGrpSpPr>
        <p:grpSpPr>
          <a:xfrm>
            <a:off x="1269315" y="1989383"/>
            <a:ext cx="10735451" cy="2662267"/>
            <a:chOff x="1269315" y="1989383"/>
            <a:chExt cx="10735451" cy="266226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00F7900-6A33-4198-94BC-F2D0AC5011FE}"/>
                </a:ext>
              </a:extLst>
            </p:cNvPr>
            <p:cNvSpPr txBox="1"/>
            <p:nvPr/>
          </p:nvSpPr>
          <p:spPr>
            <a:xfrm>
              <a:off x="1269315" y="1989383"/>
              <a:ext cx="2318123" cy="266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700" b="1" dirty="0">
                  <a:solidFill>
                    <a:schemeClr val="tx2"/>
                  </a:solidFill>
                </a:rPr>
                <a:t>3.</a:t>
              </a:r>
              <a:r>
                <a:rPr lang="en-GB" sz="3600" b="1" dirty="0">
                  <a:solidFill>
                    <a:schemeClr val="tx2"/>
                  </a:solidFill>
                </a:rPr>
                <a:t>  </a:t>
              </a:r>
              <a:endParaRPr lang="fr-FR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51CC038-27FA-4904-86EA-47A36BBE6C13}"/>
                </a:ext>
              </a:extLst>
            </p:cNvPr>
            <p:cNvSpPr txBox="1"/>
            <p:nvPr/>
          </p:nvSpPr>
          <p:spPr>
            <a:xfrm>
              <a:off x="3722053" y="2503708"/>
              <a:ext cx="8282713" cy="190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Introducing Beyond Acacia</a:t>
              </a:r>
              <a:r>
                <a:rPr lang="en-US" sz="3200" b="1" baseline="86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®</a:t>
              </a:r>
              <a:endParaRPr lang="en-US" sz="7200" b="1" baseline="86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6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F8BE09C-B772-488B-A860-0F3BD0E2A0DF}"/>
              </a:ext>
            </a:extLst>
          </p:cNvPr>
          <p:cNvGrpSpPr/>
          <p:nvPr/>
        </p:nvGrpSpPr>
        <p:grpSpPr>
          <a:xfrm>
            <a:off x="5290092" y="1582127"/>
            <a:ext cx="3236355" cy="3135956"/>
            <a:chOff x="5290092" y="1582127"/>
            <a:chExt cx="3236355" cy="3135956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B39D9A5E-8CE9-4AB5-940C-386724F9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2732" y="1582127"/>
              <a:ext cx="1205148" cy="1171979"/>
            </a:xfrm>
            <a:prstGeom prst="rect">
              <a:avLst/>
            </a:prstGeom>
          </p:spPr>
        </p:pic>
        <p:sp>
          <p:nvSpPr>
            <p:cNvPr id="10" name="!!Rectangle 42">
              <a:extLst>
                <a:ext uri="{FF2B5EF4-FFF2-40B4-BE49-F238E27FC236}">
                  <a16:creationId xmlns:a16="http://schemas.microsoft.com/office/drawing/2014/main" id="{59414541-41C1-4E09-AC95-FC8534FAF02E}"/>
                </a:ext>
              </a:extLst>
            </p:cNvPr>
            <p:cNvSpPr/>
            <p:nvPr/>
          </p:nvSpPr>
          <p:spPr>
            <a:xfrm>
              <a:off x="5290092" y="2992429"/>
              <a:ext cx="3236355" cy="370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b="1" dirty="0">
                  <a:solidFill>
                    <a:schemeClr val="bg2"/>
                  </a:solidFill>
                </a:rPr>
                <a:t>L</a:t>
              </a:r>
              <a:r>
                <a:rPr lang="en-GB" sz="2400" b="1" dirty="0">
                  <a:solidFill>
                    <a:schemeClr val="bg2"/>
                  </a:solidFill>
                </a:rPr>
                <a:t>OW CARBON</a:t>
              </a:r>
            </a:p>
          </p:txBody>
        </p:sp>
        <p:sp>
          <p:nvSpPr>
            <p:cNvPr id="11" name="!!Rectangle 42">
              <a:extLst>
                <a:ext uri="{FF2B5EF4-FFF2-40B4-BE49-F238E27FC236}">
                  <a16:creationId xmlns:a16="http://schemas.microsoft.com/office/drawing/2014/main" id="{898219E1-B7D7-426E-8CF4-77D3AF5FEFFE}"/>
                </a:ext>
              </a:extLst>
            </p:cNvPr>
            <p:cNvSpPr/>
            <p:nvPr/>
          </p:nvSpPr>
          <p:spPr>
            <a:xfrm>
              <a:off x="5290093" y="3540816"/>
              <a:ext cx="3173062" cy="11772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Environmental exemplarity with the lowest carbon footprint and a sustainable value chain.</a:t>
              </a:r>
            </a:p>
          </p:txBody>
        </p: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CD0AF7-252E-4D35-A177-308873B8E7D8}"/>
              </a:ext>
            </a:extLst>
          </p:cNvPr>
          <p:cNvCxnSpPr>
            <a:cxnSpLocks/>
          </p:cNvCxnSpPr>
          <p:nvPr/>
        </p:nvCxnSpPr>
        <p:spPr>
          <a:xfrm>
            <a:off x="8356073" y="2759209"/>
            <a:ext cx="0" cy="195887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D05C0943-F335-40F9-A9B1-803D1F4D73F2}"/>
              </a:ext>
            </a:extLst>
          </p:cNvPr>
          <p:cNvGrpSpPr/>
          <p:nvPr/>
        </p:nvGrpSpPr>
        <p:grpSpPr>
          <a:xfrm>
            <a:off x="8562388" y="1458026"/>
            <a:ext cx="3236356" cy="3062470"/>
            <a:chOff x="8562388" y="1458026"/>
            <a:chExt cx="3236356" cy="3062470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30843F83-9092-4CAA-B6E0-0BF3C903D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24536" y="1458026"/>
              <a:ext cx="1126658" cy="1296080"/>
            </a:xfrm>
            <a:prstGeom prst="rect">
              <a:avLst/>
            </a:prstGeom>
          </p:spPr>
        </p:pic>
        <p:sp>
          <p:nvSpPr>
            <p:cNvPr id="14" name="!!Rectangle 42">
              <a:extLst>
                <a:ext uri="{FF2B5EF4-FFF2-40B4-BE49-F238E27FC236}">
                  <a16:creationId xmlns:a16="http://schemas.microsoft.com/office/drawing/2014/main" id="{9191AD58-BD67-4C73-8ACF-2D94892A1168}"/>
                </a:ext>
              </a:extLst>
            </p:cNvPr>
            <p:cNvSpPr/>
            <p:nvPr/>
          </p:nvSpPr>
          <p:spPr>
            <a:xfrm>
              <a:off x="8562388" y="3002693"/>
              <a:ext cx="3236355" cy="370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b="1" dirty="0">
                  <a:solidFill>
                    <a:schemeClr val="bg2"/>
                  </a:solidFill>
                </a:rPr>
                <a:t>HIGH DENSITY</a:t>
              </a:r>
              <a:endParaRPr lang="en-GB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15" name="!!Rectangle 42">
              <a:extLst>
                <a:ext uri="{FF2B5EF4-FFF2-40B4-BE49-F238E27FC236}">
                  <a16:creationId xmlns:a16="http://schemas.microsoft.com/office/drawing/2014/main" id="{96638035-7931-4E8F-B629-AE6547AAE5EC}"/>
                </a:ext>
              </a:extLst>
            </p:cNvPr>
            <p:cNvSpPr/>
            <p:nvPr/>
          </p:nvSpPr>
          <p:spPr>
            <a:xfrm>
              <a:off x="8562389" y="3451294"/>
              <a:ext cx="3236355" cy="1069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Technological excellence </a:t>
              </a:r>
            </a:p>
            <a:p>
              <a:r>
                <a:rPr lang="en-GB" dirty="0">
                  <a:solidFill>
                    <a:schemeClr val="tx1"/>
                  </a:solidFill>
                </a:rPr>
                <a:t>with the highest density </a:t>
              </a:r>
            </a:p>
            <a:p>
              <a:r>
                <a:rPr lang="en-GB" dirty="0">
                  <a:solidFill>
                    <a:schemeClr val="tx1"/>
                  </a:solidFill>
                </a:rPr>
                <a:t>and dispersion ability.</a:t>
              </a:r>
            </a:p>
          </p:txBody>
        </p:sp>
      </p:grpSp>
      <p:pic>
        <p:nvPicPr>
          <p:cNvPr id="17" name="Bulle verte">
            <a:extLst>
              <a:ext uri="{FF2B5EF4-FFF2-40B4-BE49-F238E27FC236}">
                <a16:creationId xmlns:a16="http://schemas.microsoft.com/office/drawing/2014/main" id="{1C57BD0C-162C-4C1B-A25E-08ABF40486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4250" t="-6802" r="-5373" b="27790"/>
          <a:stretch/>
        </p:blipFill>
        <p:spPr>
          <a:xfrm rot="5400000">
            <a:off x="-541012" y="1325835"/>
            <a:ext cx="4337593" cy="3255570"/>
          </a:xfrm>
          <a:prstGeom prst="rect">
            <a:avLst/>
          </a:prstGeom>
        </p:spPr>
      </p:pic>
      <p:sp>
        <p:nvSpPr>
          <p:cNvPr id="12" name="!!Rectangle 42">
            <a:extLst>
              <a:ext uri="{FF2B5EF4-FFF2-40B4-BE49-F238E27FC236}">
                <a16:creationId xmlns:a16="http://schemas.microsoft.com/office/drawing/2014/main" id="{D7ACEB76-FA77-4C51-BFE7-24EAFEB97FF7}"/>
              </a:ext>
            </a:extLst>
          </p:cNvPr>
          <p:cNvSpPr/>
          <p:nvPr/>
        </p:nvSpPr>
        <p:spPr>
          <a:xfrm>
            <a:off x="1254520" y="1414652"/>
            <a:ext cx="3533502" cy="1958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2"/>
                </a:solidFill>
              </a:rPr>
              <a:t>The only range </a:t>
            </a:r>
          </a:p>
          <a:p>
            <a:r>
              <a:rPr lang="en-GB" sz="2400" dirty="0">
                <a:solidFill>
                  <a:schemeClr val="tx2"/>
                </a:solidFill>
              </a:rPr>
              <a:t>of acacia gum with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low carbon footprint </a:t>
            </a:r>
          </a:p>
          <a:p>
            <a:r>
              <a:rPr lang="en-GB" sz="2400" dirty="0">
                <a:solidFill>
                  <a:schemeClr val="tx2"/>
                </a:solidFill>
              </a:rPr>
              <a:t>and </a:t>
            </a:r>
            <a:r>
              <a:rPr lang="en-GB" sz="2400" b="1" dirty="0">
                <a:solidFill>
                  <a:schemeClr val="tx2"/>
                </a:solidFill>
              </a:rPr>
              <a:t>high dispersion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ability.</a:t>
            </a:r>
          </a:p>
        </p:txBody>
      </p:sp>
      <p:sp>
        <p:nvSpPr>
          <p:cNvPr id="18" name="!!Rectangle 42">
            <a:extLst>
              <a:ext uri="{FF2B5EF4-FFF2-40B4-BE49-F238E27FC236}">
                <a16:creationId xmlns:a16="http://schemas.microsoft.com/office/drawing/2014/main" id="{259D36AE-BBB5-4F51-8205-77EEB2A161A2}"/>
              </a:ext>
            </a:extLst>
          </p:cNvPr>
          <p:cNvSpPr/>
          <p:nvPr/>
        </p:nvSpPr>
        <p:spPr>
          <a:xfrm>
            <a:off x="5290092" y="4828082"/>
            <a:ext cx="6804404" cy="1489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By using Beyond Acacia®, </a:t>
            </a:r>
            <a:r>
              <a:rPr lang="en-GB" dirty="0">
                <a:solidFill>
                  <a:schemeClr val="tx1"/>
                </a:solidFill>
              </a:rPr>
              <a:t>you can positively affect </a:t>
            </a:r>
          </a:p>
          <a:p>
            <a:r>
              <a:rPr lang="en-GB" dirty="0">
                <a:solidFill>
                  <a:schemeClr val="tx1"/>
                </a:solidFill>
              </a:rPr>
              <a:t>the planet and the environment while using a highly </a:t>
            </a:r>
          </a:p>
          <a:p>
            <a:r>
              <a:rPr lang="en-GB" dirty="0">
                <a:solidFill>
                  <a:schemeClr val="tx1"/>
                </a:solidFill>
              </a:rPr>
              <a:t>technological and expert product.</a:t>
            </a:r>
          </a:p>
        </p:txBody>
      </p:sp>
      <p:pic>
        <p:nvPicPr>
          <p:cNvPr id="19" name="Bulle verte">
            <a:extLst>
              <a:ext uri="{FF2B5EF4-FFF2-40B4-BE49-F238E27FC236}">
                <a16:creationId xmlns:a16="http://schemas.microsoft.com/office/drawing/2014/main" id="{E7B90556-95DF-41D1-8C4A-1FA1065CAB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6298" t="-671" r="-1736" b="-2953"/>
          <a:stretch/>
        </p:blipFill>
        <p:spPr>
          <a:xfrm rot="10800000">
            <a:off x="10473794" y="0"/>
            <a:ext cx="1718206" cy="318810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DFFC437C-FC05-4FE4-B5C8-1F1E545A06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5CE79099-C201-4DA2-8E26-364075277CF6}"/>
              </a:ext>
            </a:extLst>
          </p:cNvPr>
          <p:cNvSpPr/>
          <p:nvPr/>
        </p:nvSpPr>
        <p:spPr>
          <a:xfrm>
            <a:off x="1282802" y="3261687"/>
            <a:ext cx="3670748" cy="3055736"/>
          </a:xfrm>
          <a:custGeom>
            <a:avLst/>
            <a:gdLst>
              <a:gd name="connsiteX0" fmla="*/ 2965157 w 4567478"/>
              <a:gd name="connsiteY0" fmla="*/ 1132 h 3802224"/>
              <a:gd name="connsiteX1" fmla="*/ 4532050 w 4567478"/>
              <a:gd name="connsiteY1" fmla="*/ 1760460 h 3802224"/>
              <a:gd name="connsiteX2" fmla="*/ 4251969 w 4567478"/>
              <a:gd name="connsiteY2" fmla="*/ 2314579 h 3802224"/>
              <a:gd name="connsiteX3" fmla="*/ 3570530 w 4567478"/>
              <a:gd name="connsiteY3" fmla="*/ 2830035 h 3802224"/>
              <a:gd name="connsiteX4" fmla="*/ 2876861 w 4567478"/>
              <a:gd name="connsiteY4" fmla="*/ 3501416 h 3802224"/>
              <a:gd name="connsiteX5" fmla="*/ 2635092 w 4567478"/>
              <a:gd name="connsiteY5" fmla="*/ 3802224 h 3802224"/>
              <a:gd name="connsiteX6" fmla="*/ 151186 w 4567478"/>
              <a:gd name="connsiteY6" fmla="*/ 3802224 h 3802224"/>
              <a:gd name="connsiteX7" fmla="*/ 62244 w 4567478"/>
              <a:gd name="connsiteY7" fmla="*/ 3486988 h 3802224"/>
              <a:gd name="connsiteX8" fmla="*/ 395062 w 4567478"/>
              <a:gd name="connsiteY8" fmla="*/ 1483022 h 3802224"/>
              <a:gd name="connsiteX9" fmla="*/ 2965157 w 4567478"/>
              <a:gd name="connsiteY9" fmla="*/ 1132 h 380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67478" h="3802224">
                <a:moveTo>
                  <a:pt x="2965157" y="1132"/>
                </a:moveTo>
                <a:cubicBezTo>
                  <a:pt x="3961686" y="33371"/>
                  <a:pt x="4746013" y="849564"/>
                  <a:pt x="4532050" y="1760460"/>
                </a:cubicBezTo>
                <a:cubicBezTo>
                  <a:pt x="4486461" y="1955031"/>
                  <a:pt x="4398305" y="2150862"/>
                  <a:pt x="4251969" y="2314579"/>
                </a:cubicBezTo>
                <a:cubicBezTo>
                  <a:pt x="4065331" y="2523002"/>
                  <a:pt x="3801875" y="2661533"/>
                  <a:pt x="3570530" y="2830035"/>
                </a:cubicBezTo>
                <a:cubicBezTo>
                  <a:pt x="3304743" y="3023788"/>
                  <a:pt x="3083034" y="3256046"/>
                  <a:pt x="2876861" y="3501416"/>
                </a:cubicBezTo>
                <a:lnTo>
                  <a:pt x="2635092" y="3802224"/>
                </a:lnTo>
                <a:lnTo>
                  <a:pt x="151186" y="3802224"/>
                </a:lnTo>
                <a:lnTo>
                  <a:pt x="62244" y="3486988"/>
                </a:lnTo>
                <a:cubicBezTo>
                  <a:pt x="-78187" y="2840889"/>
                  <a:pt x="13289" y="2123314"/>
                  <a:pt x="395062" y="1483022"/>
                </a:cubicBezTo>
                <a:cubicBezTo>
                  <a:pt x="904095" y="629301"/>
                  <a:pt x="1968629" y="-31107"/>
                  <a:pt x="2965157" y="1132"/>
                </a:cubicBez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706" r="-1082" b="-144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C47CE90-D32E-465C-9879-8B6580A925B0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Beyond Acacia</a:t>
            </a:r>
            <a:r>
              <a:rPr lang="en-US" sz="2400" b="1" baseline="100000" dirty="0">
                <a:solidFill>
                  <a:schemeClr val="tx2"/>
                </a:solidFill>
                <a:latin typeface="Arial Black" panose="020B0A04020102020204" pitchFamily="34" charset="0"/>
              </a:rPr>
              <a:t>®</a:t>
            </a:r>
            <a:endParaRPr lang="en-GB" sz="5000" b="1" baseline="100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3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10000" decel="9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7409 -4.07407E-6 L -4.375E-6 -4.07407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8" grpId="0"/>
      <p:bldP spid="3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que 40">
            <a:extLst>
              <a:ext uri="{FF2B5EF4-FFF2-40B4-BE49-F238E27FC236}">
                <a16:creationId xmlns:a16="http://schemas.microsoft.com/office/drawing/2014/main" id="{9A9AB78F-CB28-493C-A751-FDE3EBFB0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-19749" r="-6998" b="52984"/>
          <a:stretch/>
        </p:blipFill>
        <p:spPr>
          <a:xfrm rot="16200000">
            <a:off x="10250650" y="258992"/>
            <a:ext cx="2480914" cy="1450521"/>
          </a:xfrm>
          <a:prstGeom prst="rect">
            <a:avLst/>
          </a:prstGeom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ACC44B8C-D864-458F-93A4-3832220F4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1AD5F90-7E07-4EBD-BC01-30ABF2FCE254}"/>
              </a:ext>
            </a:extLst>
          </p:cNvPr>
          <p:cNvGrpSpPr/>
          <p:nvPr/>
        </p:nvGrpSpPr>
        <p:grpSpPr>
          <a:xfrm>
            <a:off x="4948646" y="3191072"/>
            <a:ext cx="6963971" cy="2844933"/>
            <a:chOff x="4948646" y="3191072"/>
            <a:chExt cx="6963971" cy="2844933"/>
          </a:xfrm>
        </p:grpSpPr>
        <p:sp>
          <p:nvSpPr>
            <p:cNvPr id="44" name="!!Rectangle 42">
              <a:extLst>
                <a:ext uri="{FF2B5EF4-FFF2-40B4-BE49-F238E27FC236}">
                  <a16:creationId xmlns:a16="http://schemas.microsoft.com/office/drawing/2014/main" id="{57B57100-713E-4D50-B2D1-24506353989E}"/>
                </a:ext>
              </a:extLst>
            </p:cNvPr>
            <p:cNvSpPr/>
            <p:nvPr/>
          </p:nvSpPr>
          <p:spPr>
            <a:xfrm>
              <a:off x="5236483" y="3191072"/>
              <a:ext cx="5392766" cy="3571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tx1"/>
                  </a:solidFill>
                </a:rPr>
                <a:t>BEYOND ACACIA® PRODUCT CHARACTERISTICS</a:t>
              </a:r>
            </a:p>
          </p:txBody>
        </p:sp>
        <p:sp>
          <p:nvSpPr>
            <p:cNvPr id="45" name="!!Rectangle 42">
              <a:extLst>
                <a:ext uri="{FF2B5EF4-FFF2-40B4-BE49-F238E27FC236}">
                  <a16:creationId xmlns:a16="http://schemas.microsoft.com/office/drawing/2014/main" id="{BD972FE0-F590-4180-8671-9E8EBB140AF3}"/>
                </a:ext>
              </a:extLst>
            </p:cNvPr>
            <p:cNvSpPr/>
            <p:nvPr/>
          </p:nvSpPr>
          <p:spPr>
            <a:xfrm>
              <a:off x="5236483" y="3646554"/>
              <a:ext cx="5392766" cy="3571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dirty="0">
                  <a:solidFill>
                    <a:schemeClr val="tx1"/>
                  </a:solidFill>
                </a:rPr>
                <a:t>CREAMY WHITE POWDER AVAILABLE IN 25KG PAPER BAGS.</a:t>
              </a:r>
            </a:p>
            <a:p>
              <a:r>
                <a:rPr lang="en-GB" sz="1400" i="1" dirty="0">
                  <a:solidFill>
                    <a:schemeClr val="tx1"/>
                  </a:solidFill>
                </a:rPr>
                <a:t>Other packaging available on request.</a:t>
              </a: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355996D-05F6-4C88-95D0-AB598F91B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06" r="19727" b="9008"/>
            <a:stretch/>
          </p:blipFill>
          <p:spPr>
            <a:xfrm>
              <a:off x="4948646" y="4390015"/>
              <a:ext cx="2688368" cy="1645990"/>
            </a:xfrm>
            <a:prstGeom prst="roundRect">
              <a:avLst/>
            </a:prstGeom>
          </p:spPr>
        </p:pic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35A1AB4-96A2-4442-A655-C5C62DA8A0AA}"/>
                </a:ext>
              </a:extLst>
            </p:cNvPr>
            <p:cNvGrpSpPr/>
            <p:nvPr/>
          </p:nvGrpSpPr>
          <p:grpSpPr>
            <a:xfrm>
              <a:off x="7932866" y="4502827"/>
              <a:ext cx="3979751" cy="1342070"/>
              <a:chOff x="8785562" y="4598313"/>
              <a:chExt cx="3979751" cy="1342070"/>
            </a:xfrm>
          </p:grpSpPr>
          <p:sp>
            <p:nvSpPr>
              <p:cNvPr id="50" name="!!Rectangle 42">
                <a:extLst>
                  <a:ext uri="{FF2B5EF4-FFF2-40B4-BE49-F238E27FC236}">
                    <a16:creationId xmlns:a16="http://schemas.microsoft.com/office/drawing/2014/main" id="{58AD06FC-DC76-4EB0-9084-437F15EF829F}"/>
                  </a:ext>
                </a:extLst>
              </p:cNvPr>
              <p:cNvSpPr/>
              <p:nvPr/>
            </p:nvSpPr>
            <p:spPr>
              <a:xfrm>
                <a:off x="9099477" y="4598313"/>
                <a:ext cx="3665836" cy="13420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400"/>
                  </a:lnSpc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GMO-free, allergen-free</a:t>
                </a:r>
              </a:p>
              <a:p>
                <a:pPr>
                  <a:lnSpc>
                    <a:spcPts val="1400"/>
                  </a:lnSpc>
                </a:pPr>
                <a:endParaRPr lang="en-GB" sz="14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ts val="1400"/>
                  </a:lnSpc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Halal and Kosher certified</a:t>
                </a:r>
              </a:p>
              <a:p>
                <a:pPr>
                  <a:lnSpc>
                    <a:spcPts val="1400"/>
                  </a:lnSpc>
                </a:pPr>
                <a:endParaRPr lang="en-GB" sz="14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ts val="1400"/>
                  </a:lnSpc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Vegan ingredient</a:t>
                </a:r>
              </a:p>
              <a:p>
                <a:pPr>
                  <a:lnSpc>
                    <a:spcPts val="1400"/>
                  </a:lnSpc>
                </a:pPr>
                <a:endParaRPr lang="en-GB" sz="14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ts val="1400"/>
                  </a:lnSpc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Shelf stable with a shelf life of 3 years</a:t>
                </a:r>
              </a:p>
            </p:txBody>
          </p:sp>
          <p:pic>
            <p:nvPicPr>
              <p:cNvPr id="51" name="Graphique 50">
                <a:extLst>
                  <a:ext uri="{FF2B5EF4-FFF2-40B4-BE49-F238E27FC236}">
                    <a16:creationId xmlns:a16="http://schemas.microsoft.com/office/drawing/2014/main" id="{D9C29BF8-1D08-44DD-AA59-E8F164C54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85562" y="4598313"/>
                <a:ext cx="285538" cy="214154"/>
              </a:xfrm>
              <a:prstGeom prst="rect">
                <a:avLst/>
              </a:prstGeom>
            </p:spPr>
          </p:pic>
          <p:pic>
            <p:nvPicPr>
              <p:cNvPr id="52" name="Graphique 51">
                <a:extLst>
                  <a:ext uri="{FF2B5EF4-FFF2-40B4-BE49-F238E27FC236}">
                    <a16:creationId xmlns:a16="http://schemas.microsoft.com/office/drawing/2014/main" id="{817D0B6F-0558-4D73-AD03-285C9C25C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85562" y="4964053"/>
                <a:ext cx="285538" cy="214154"/>
              </a:xfrm>
              <a:prstGeom prst="rect">
                <a:avLst/>
              </a:prstGeom>
            </p:spPr>
          </p:pic>
          <p:pic>
            <p:nvPicPr>
              <p:cNvPr id="53" name="Graphique 52">
                <a:extLst>
                  <a:ext uri="{FF2B5EF4-FFF2-40B4-BE49-F238E27FC236}">
                    <a16:creationId xmlns:a16="http://schemas.microsoft.com/office/drawing/2014/main" id="{705D0CBC-17F3-4A5F-A108-08BB448F6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85562" y="5308496"/>
                <a:ext cx="285538" cy="214154"/>
              </a:xfrm>
              <a:prstGeom prst="rect">
                <a:avLst/>
              </a:prstGeom>
            </p:spPr>
          </p:pic>
          <p:pic>
            <p:nvPicPr>
              <p:cNvPr id="54" name="Graphique 53">
                <a:extLst>
                  <a:ext uri="{FF2B5EF4-FFF2-40B4-BE49-F238E27FC236}">
                    <a16:creationId xmlns:a16="http://schemas.microsoft.com/office/drawing/2014/main" id="{ABA01CED-E394-4731-953C-1D44B6876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85562" y="5692238"/>
                <a:ext cx="285538" cy="214154"/>
              </a:xfrm>
              <a:prstGeom prst="rect">
                <a:avLst/>
              </a:prstGeom>
            </p:spPr>
          </p:pic>
        </p:grpSp>
      </p:grpSp>
      <p:grpSp>
        <p:nvGrpSpPr>
          <p:cNvPr id="10" name="labelling">
            <a:extLst>
              <a:ext uri="{FF2B5EF4-FFF2-40B4-BE49-F238E27FC236}">
                <a16:creationId xmlns:a16="http://schemas.microsoft.com/office/drawing/2014/main" id="{B7F7BF83-E8D6-4067-8281-F0800682DD6B}"/>
              </a:ext>
            </a:extLst>
          </p:cNvPr>
          <p:cNvGrpSpPr/>
          <p:nvPr/>
        </p:nvGrpSpPr>
        <p:grpSpPr>
          <a:xfrm>
            <a:off x="5640763" y="1291659"/>
            <a:ext cx="2115738" cy="1815355"/>
            <a:chOff x="5449334" y="1367023"/>
            <a:chExt cx="2115738" cy="1815355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78F417CA-387C-47C5-8D6B-25F6F8D1F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49334" y="1367023"/>
              <a:ext cx="2115738" cy="1815355"/>
            </a:xfrm>
            <a:prstGeom prst="rect">
              <a:avLst/>
            </a:prstGeom>
          </p:spPr>
        </p:pic>
        <p:sp>
          <p:nvSpPr>
            <p:cNvPr id="38" name="!!Rectangle 42">
              <a:extLst>
                <a:ext uri="{FF2B5EF4-FFF2-40B4-BE49-F238E27FC236}">
                  <a16:creationId xmlns:a16="http://schemas.microsoft.com/office/drawing/2014/main" id="{79AE077B-D561-4BB8-8620-5CFCD01A994F}"/>
                </a:ext>
              </a:extLst>
            </p:cNvPr>
            <p:cNvSpPr/>
            <p:nvPr/>
          </p:nvSpPr>
          <p:spPr>
            <a:xfrm>
              <a:off x="5716491" y="1631594"/>
              <a:ext cx="1372917" cy="28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>
                  <a:solidFill>
                    <a:schemeClr val="tx1"/>
                  </a:solidFill>
                </a:rPr>
                <a:t>LABELLING: </a:t>
              </a:r>
            </a:p>
          </p:txBody>
        </p:sp>
        <p:sp>
          <p:nvSpPr>
            <p:cNvPr id="40" name="!!Rectangle 42">
              <a:extLst>
                <a:ext uri="{FF2B5EF4-FFF2-40B4-BE49-F238E27FC236}">
                  <a16:creationId xmlns:a16="http://schemas.microsoft.com/office/drawing/2014/main" id="{FD4CAD3E-B07C-4F74-8857-433878AC8FD9}"/>
                </a:ext>
              </a:extLst>
            </p:cNvPr>
            <p:cNvSpPr/>
            <p:nvPr/>
          </p:nvSpPr>
          <p:spPr>
            <a:xfrm>
              <a:off x="5716491" y="1833279"/>
              <a:ext cx="1848581" cy="743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50" dirty="0">
                  <a:solidFill>
                    <a:schemeClr val="tx1"/>
                  </a:solidFill>
                </a:rPr>
                <a:t>• Acacia Gum / Gum Acacia</a:t>
              </a:r>
            </a:p>
            <a:p>
              <a:r>
                <a:rPr lang="en-GB" sz="1050" dirty="0">
                  <a:solidFill>
                    <a:schemeClr val="tx1"/>
                  </a:solidFill>
                </a:rPr>
                <a:t>• Acacia Fibre</a:t>
              </a:r>
            </a:p>
            <a:p>
              <a:r>
                <a:rPr lang="en-GB" sz="1050" dirty="0">
                  <a:solidFill>
                    <a:schemeClr val="tx1"/>
                  </a:solidFill>
                </a:rPr>
                <a:t>• Gum Arabic</a:t>
              </a:r>
            </a:p>
            <a:p>
              <a:r>
                <a:rPr lang="en-GB" sz="1050" dirty="0">
                  <a:solidFill>
                    <a:schemeClr val="tx1"/>
                  </a:solidFill>
                </a:rPr>
                <a:t>• E41</a:t>
              </a:r>
            </a:p>
          </p:txBody>
        </p:sp>
        <p:sp>
          <p:nvSpPr>
            <p:cNvPr id="33" name="!!Rectangle 42">
              <a:extLst>
                <a:ext uri="{FF2B5EF4-FFF2-40B4-BE49-F238E27FC236}">
                  <a16:creationId xmlns:a16="http://schemas.microsoft.com/office/drawing/2014/main" id="{07D56C50-3774-4C8E-9FEB-5037886B766C}"/>
                </a:ext>
              </a:extLst>
            </p:cNvPr>
            <p:cNvSpPr/>
            <p:nvPr/>
          </p:nvSpPr>
          <p:spPr>
            <a:xfrm>
              <a:off x="5716492" y="2531952"/>
              <a:ext cx="1680366" cy="3571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900"/>
                </a:lnSpc>
              </a:pPr>
              <a:r>
                <a:rPr lang="en-GB" sz="900" dirty="0">
                  <a:solidFill>
                    <a:schemeClr val="tx1"/>
                  </a:solidFill>
                </a:rPr>
                <a:t>Local legislation should be</a:t>
              </a:r>
            </a:p>
            <a:p>
              <a:pPr>
                <a:lnSpc>
                  <a:spcPts val="900"/>
                </a:lnSpc>
              </a:pPr>
              <a:r>
                <a:rPr lang="en-GB" sz="900" dirty="0">
                  <a:solidFill>
                    <a:schemeClr val="tx1"/>
                  </a:solidFill>
                </a:rPr>
                <a:t>checked for labelling options</a:t>
              </a:r>
              <a:r>
                <a:rPr lang="en-GB" sz="105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8239510-F32E-469B-91CE-19C836D1D9EB}"/>
              </a:ext>
            </a:extLst>
          </p:cNvPr>
          <p:cNvGrpSpPr/>
          <p:nvPr/>
        </p:nvGrpSpPr>
        <p:grpSpPr>
          <a:xfrm>
            <a:off x="728831" y="1294177"/>
            <a:ext cx="4413716" cy="4325228"/>
            <a:chOff x="786354" y="960340"/>
            <a:chExt cx="4413716" cy="4325228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9ABA996E-43DE-45F0-B224-0B0DF2A90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6354" y="960340"/>
              <a:ext cx="4325228" cy="4325228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57A26ECE-04B7-4063-BB1B-BBE786684D4A}"/>
                </a:ext>
              </a:extLst>
            </p:cNvPr>
            <p:cNvGrpSpPr/>
            <p:nvPr/>
          </p:nvGrpSpPr>
          <p:grpSpPr>
            <a:xfrm>
              <a:off x="1158545" y="3859384"/>
              <a:ext cx="1646212" cy="490461"/>
              <a:chOff x="7132550" y="4140828"/>
              <a:chExt cx="1790338" cy="533401"/>
            </a:xfrm>
          </p:grpSpPr>
          <p:pic>
            <p:nvPicPr>
              <p:cNvPr id="4" name="Graphique 3">
                <a:extLst>
                  <a:ext uri="{FF2B5EF4-FFF2-40B4-BE49-F238E27FC236}">
                    <a16:creationId xmlns:a16="http://schemas.microsoft.com/office/drawing/2014/main" id="{58374EAE-C0BD-4D06-9349-8E5C2A7F1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132550" y="4140828"/>
                <a:ext cx="790575" cy="533400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3722B5B2-2833-40B9-9E16-FE7A8FA403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r="2568" b="1540"/>
              <a:stretch/>
            </p:blipFill>
            <p:spPr>
              <a:xfrm>
                <a:off x="8074999" y="4140829"/>
                <a:ext cx="847889" cy="533400"/>
              </a:xfrm>
              <a:prstGeom prst="rect">
                <a:avLst/>
              </a:prstGeom>
            </p:spPr>
          </p:pic>
        </p:grpSp>
        <p:sp>
          <p:nvSpPr>
            <p:cNvPr id="18" name="!!Rectangle 42">
              <a:extLst>
                <a:ext uri="{FF2B5EF4-FFF2-40B4-BE49-F238E27FC236}">
                  <a16:creationId xmlns:a16="http://schemas.microsoft.com/office/drawing/2014/main" id="{B880E0E6-4570-4BCC-AF13-D43C2872A6F9}"/>
                </a:ext>
              </a:extLst>
            </p:cNvPr>
            <p:cNvSpPr/>
            <p:nvPr/>
          </p:nvSpPr>
          <p:spPr>
            <a:xfrm>
              <a:off x="1031070" y="1239881"/>
              <a:ext cx="4169000" cy="690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</a:rPr>
                <a:t>OUR PRODUCTS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MEET DEMANDING CRITERIA</a:t>
              </a:r>
            </a:p>
          </p:txBody>
        </p:sp>
        <p:sp>
          <p:nvSpPr>
            <p:cNvPr id="19" name="!!Rectangle 42">
              <a:extLst>
                <a:ext uri="{FF2B5EF4-FFF2-40B4-BE49-F238E27FC236}">
                  <a16:creationId xmlns:a16="http://schemas.microsoft.com/office/drawing/2014/main" id="{B4920E3E-5433-4D8F-BD98-38F679EC72A0}"/>
                </a:ext>
              </a:extLst>
            </p:cNvPr>
            <p:cNvSpPr/>
            <p:nvPr/>
          </p:nvSpPr>
          <p:spPr>
            <a:xfrm>
              <a:off x="1031069" y="2059959"/>
              <a:ext cx="4044904" cy="365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dirty="0">
                  <a:solidFill>
                    <a:schemeClr val="bg1"/>
                  </a:solidFill>
                </a:rPr>
                <a:t>Available as part of the Beyond Acacia® range :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D1CA640-7570-4120-8B16-6DA34D8920F8}"/>
                </a:ext>
              </a:extLst>
            </p:cNvPr>
            <p:cNvGrpSpPr/>
            <p:nvPr/>
          </p:nvGrpSpPr>
          <p:grpSpPr>
            <a:xfrm>
              <a:off x="1145898" y="2639725"/>
              <a:ext cx="2246841" cy="952534"/>
              <a:chOff x="1067240" y="2570900"/>
              <a:chExt cx="2246841" cy="952534"/>
            </a:xfrm>
          </p:grpSpPr>
          <p:sp>
            <p:nvSpPr>
              <p:cNvPr id="20" name="!!Rectangle 42">
                <a:extLst>
                  <a:ext uri="{FF2B5EF4-FFF2-40B4-BE49-F238E27FC236}">
                    <a16:creationId xmlns:a16="http://schemas.microsoft.com/office/drawing/2014/main" id="{02D73DFF-F064-40BD-80D8-F4C4C3047F99}"/>
                  </a:ext>
                </a:extLst>
              </p:cNvPr>
              <p:cNvSpPr/>
              <p:nvPr/>
            </p:nvSpPr>
            <p:spPr>
              <a:xfrm>
                <a:off x="1470765" y="2584824"/>
                <a:ext cx="1843316" cy="9386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400"/>
                  </a:lnSpc>
                </a:pPr>
                <a:r>
                  <a:rPr lang="es-ES" sz="1400" dirty="0">
                    <a:solidFill>
                      <a:schemeClr val="bg1"/>
                    </a:solidFill>
                  </a:rPr>
                  <a:t>Acacia Fibre*</a:t>
                </a:r>
              </a:p>
              <a:p>
                <a:pPr>
                  <a:lnSpc>
                    <a:spcPts val="1400"/>
                  </a:lnSpc>
                </a:pPr>
                <a:endParaRPr lang="es-ES" sz="14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1400"/>
                  </a:lnSpc>
                </a:pPr>
                <a:r>
                  <a:rPr lang="es-ES" sz="1400" dirty="0">
                    <a:solidFill>
                      <a:schemeClr val="bg1"/>
                    </a:solidFill>
                  </a:rPr>
                  <a:t>Seyal grades</a:t>
                </a:r>
              </a:p>
              <a:p>
                <a:pPr>
                  <a:lnSpc>
                    <a:spcPts val="1400"/>
                  </a:lnSpc>
                </a:pPr>
                <a:endParaRPr lang="es-ES" sz="14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1400"/>
                  </a:lnSpc>
                </a:pPr>
                <a:r>
                  <a:rPr lang="es-ES" sz="1400" dirty="0">
                    <a:solidFill>
                      <a:schemeClr val="bg1"/>
                    </a:solidFill>
                  </a:rPr>
                  <a:t>Senegal grades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" name="Graphique 20">
                <a:extLst>
                  <a:ext uri="{FF2B5EF4-FFF2-40B4-BE49-F238E27FC236}">
                    <a16:creationId xmlns:a16="http://schemas.microsoft.com/office/drawing/2014/main" id="{36E4507D-9495-42C5-A875-C7BF7536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67240" y="2570900"/>
                <a:ext cx="285538" cy="214154"/>
              </a:xfrm>
              <a:prstGeom prst="rect">
                <a:avLst/>
              </a:prstGeom>
            </p:spPr>
          </p:pic>
          <p:pic>
            <p:nvPicPr>
              <p:cNvPr id="22" name="Graphique 21">
                <a:extLst>
                  <a:ext uri="{FF2B5EF4-FFF2-40B4-BE49-F238E27FC236}">
                    <a16:creationId xmlns:a16="http://schemas.microsoft.com/office/drawing/2014/main" id="{C3DE6B45-EB17-4B83-A42F-20887D629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67240" y="2936640"/>
                <a:ext cx="285538" cy="214154"/>
              </a:xfrm>
              <a:prstGeom prst="rect">
                <a:avLst/>
              </a:prstGeom>
            </p:spPr>
          </p:pic>
          <p:pic>
            <p:nvPicPr>
              <p:cNvPr id="15" name="Graphique 14">
                <a:extLst>
                  <a:ext uri="{FF2B5EF4-FFF2-40B4-BE49-F238E27FC236}">
                    <a16:creationId xmlns:a16="http://schemas.microsoft.com/office/drawing/2014/main" id="{EF4EC635-834B-41D5-9223-994B3006F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67240" y="3281083"/>
                <a:ext cx="285538" cy="214154"/>
              </a:xfrm>
              <a:prstGeom prst="rect">
                <a:avLst/>
              </a:prstGeom>
            </p:spPr>
          </p:pic>
        </p:grpSp>
        <p:sp>
          <p:nvSpPr>
            <p:cNvPr id="23" name="!!Rectangle 42">
              <a:extLst>
                <a:ext uri="{FF2B5EF4-FFF2-40B4-BE49-F238E27FC236}">
                  <a16:creationId xmlns:a16="http://schemas.microsoft.com/office/drawing/2014/main" id="{4D70A1C5-F106-49C7-9AE7-272202D27143}"/>
                </a:ext>
              </a:extLst>
            </p:cNvPr>
            <p:cNvSpPr/>
            <p:nvPr/>
          </p:nvSpPr>
          <p:spPr>
            <a:xfrm>
              <a:off x="1031069" y="4608494"/>
              <a:ext cx="4044904" cy="365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chemeClr val="bg1"/>
                  </a:solidFill>
                </a:rPr>
                <a:t>All products are packaged in 25 kg bags.</a:t>
              </a:r>
            </a:p>
          </p:txBody>
        </p:sp>
      </p:grpSp>
      <p:pic>
        <p:nvPicPr>
          <p:cNvPr id="37" name="Graphique 36">
            <a:extLst>
              <a:ext uri="{FF2B5EF4-FFF2-40B4-BE49-F238E27FC236}">
                <a16:creationId xmlns:a16="http://schemas.microsoft.com/office/drawing/2014/main" id="{D77CD5F1-8A5A-41BC-B0E2-18CD06FE18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3209" t="35146" b="-1"/>
          <a:stretch/>
        </p:blipFill>
        <p:spPr>
          <a:xfrm rot="16200000">
            <a:off x="89516" y="4992027"/>
            <a:ext cx="1786289" cy="1965319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E63AEBDC-0EC6-4CDF-8A33-7F2FB75F05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4575168">
            <a:off x="4704181" y="4084023"/>
            <a:ext cx="850434" cy="94180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3A8293C-613C-41C9-8777-811A41805AB0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Beyond Acacia</a:t>
            </a:r>
            <a:r>
              <a:rPr lang="en-US" sz="2400" b="1" baseline="100000" dirty="0">
                <a:solidFill>
                  <a:schemeClr val="tx2"/>
                </a:solidFill>
                <a:latin typeface="Arial Black" panose="020B0A04020102020204" pitchFamily="34" charset="0"/>
              </a:rPr>
              <a:t>®</a:t>
            </a:r>
            <a:endParaRPr lang="en-GB" sz="5000" b="1" baseline="100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10000" decel="9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3255 -1.85185E-6 L 8.33333E-7 -1.85185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746220-39CA-4904-A0F2-E4E048E862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5713" y="6318250"/>
            <a:ext cx="776287" cy="365125"/>
          </a:xfrm>
          <a:prstGeom prst="rect">
            <a:avLst/>
          </a:prstGeom>
        </p:spPr>
        <p:txBody>
          <a:bodyPr/>
          <a:lstStyle/>
          <a:p>
            <a:fld id="{BAB9AF72-9538-9749-9838-4BD3923EF68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B50E96E-86E2-403C-A455-7CF58D791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490" r="31637"/>
          <a:stretch/>
        </p:blipFill>
        <p:spPr>
          <a:xfrm>
            <a:off x="9144000" y="-1"/>
            <a:ext cx="3048001" cy="319634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5AB557D-A22F-4EE8-87B1-A0D6F54B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8006" y="526618"/>
            <a:ext cx="1427075" cy="124752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0BED1F9-5837-44F5-BDD9-43D477D6F38D}"/>
              </a:ext>
            </a:extLst>
          </p:cNvPr>
          <p:cNvGrpSpPr/>
          <p:nvPr/>
        </p:nvGrpSpPr>
        <p:grpSpPr>
          <a:xfrm>
            <a:off x="1269315" y="1989383"/>
            <a:ext cx="10735451" cy="2662267"/>
            <a:chOff x="1269315" y="1989383"/>
            <a:chExt cx="10735451" cy="266226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00F7900-6A33-4198-94BC-F2D0AC5011FE}"/>
                </a:ext>
              </a:extLst>
            </p:cNvPr>
            <p:cNvSpPr txBox="1"/>
            <p:nvPr/>
          </p:nvSpPr>
          <p:spPr>
            <a:xfrm>
              <a:off x="1269315" y="1989383"/>
              <a:ext cx="2318123" cy="266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700" b="1" dirty="0">
                  <a:solidFill>
                    <a:schemeClr val="accent1"/>
                  </a:solidFill>
                </a:rPr>
                <a:t>4.</a:t>
              </a:r>
              <a:r>
                <a:rPr lang="en-GB" sz="3600" b="1" dirty="0">
                  <a:solidFill>
                    <a:schemeClr val="accent1"/>
                  </a:solidFill>
                </a:rPr>
                <a:t>  </a:t>
              </a:r>
              <a:endParaRPr lang="fr-FR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51CC038-27FA-4904-86EA-47A36BBE6C13}"/>
                </a:ext>
              </a:extLst>
            </p:cNvPr>
            <p:cNvSpPr txBox="1"/>
            <p:nvPr/>
          </p:nvSpPr>
          <p:spPr>
            <a:xfrm>
              <a:off x="3722053" y="2503708"/>
              <a:ext cx="8282713" cy="190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Technological excellence </a:t>
              </a:r>
              <a:endParaRPr lang="en-US" sz="7200" b="1" baseline="86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4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6488BE4-FD05-4122-8135-D70D09D53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504" y="6247884"/>
            <a:ext cx="776926" cy="365125"/>
          </a:xfrm>
          <a:prstGeom prst="rect">
            <a:avLst/>
          </a:prstGeom>
        </p:spPr>
        <p:txBody>
          <a:bodyPr/>
          <a:lstStyle/>
          <a:p>
            <a:fld id="{BAB9AF72-9538-9749-9838-4BD3923EF68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!!Bulle Blanche">
            <a:extLst>
              <a:ext uri="{FF2B5EF4-FFF2-40B4-BE49-F238E27FC236}">
                <a16:creationId xmlns:a16="http://schemas.microsoft.com/office/drawing/2014/main" id="{685D02B4-F326-48DF-BFC6-F61BCF7DB7C7}"/>
              </a:ext>
            </a:extLst>
          </p:cNvPr>
          <p:cNvSpPr/>
          <p:nvPr/>
        </p:nvSpPr>
        <p:spPr>
          <a:xfrm rot="15916231">
            <a:off x="5224467" y="270777"/>
            <a:ext cx="5637399" cy="6980676"/>
          </a:xfrm>
          <a:custGeom>
            <a:avLst/>
            <a:gdLst>
              <a:gd name="connsiteX0" fmla="*/ 4908935 w 5637399"/>
              <a:gd name="connsiteY0" fmla="*/ 4650176 h 6980676"/>
              <a:gd name="connsiteX1" fmla="*/ 2735893 w 5637399"/>
              <a:gd name="connsiteY1" fmla="*/ 6745865 h 6980676"/>
              <a:gd name="connsiteX2" fmla="*/ 1074622 w 5637399"/>
              <a:gd name="connsiteY2" fmla="*/ 6237414 h 6980676"/>
              <a:gd name="connsiteX3" fmla="*/ 473006 w 5637399"/>
              <a:gd name="connsiteY3" fmla="*/ 1850479 h 6980676"/>
              <a:gd name="connsiteX4" fmla="*/ 2134278 w 5637399"/>
              <a:gd name="connsiteY4" fmla="*/ 507813 h 6980676"/>
              <a:gd name="connsiteX5" fmla="*/ 5099638 w 5637399"/>
              <a:gd name="connsiteY5" fmla="*/ 606830 h 6980676"/>
              <a:gd name="connsiteX6" fmla="*/ 4908935 w 5637399"/>
              <a:gd name="connsiteY6" fmla="*/ 4650176 h 698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399" h="6980676">
                <a:moveTo>
                  <a:pt x="4908935" y="4650176"/>
                </a:moveTo>
                <a:cubicBezTo>
                  <a:pt x="4336387" y="5805206"/>
                  <a:pt x="3226083" y="6606251"/>
                  <a:pt x="2735893" y="6745865"/>
                </a:cubicBezTo>
                <a:cubicBezTo>
                  <a:pt x="2214874" y="6894390"/>
                  <a:pt x="1531780" y="6806265"/>
                  <a:pt x="1074622" y="6237414"/>
                </a:cubicBezTo>
                <a:cubicBezTo>
                  <a:pt x="252355" y="5214076"/>
                  <a:pt x="-187627" y="3019371"/>
                  <a:pt x="473006" y="1850479"/>
                </a:cubicBezTo>
                <a:cubicBezTo>
                  <a:pt x="772933" y="1320245"/>
                  <a:pt x="1510200" y="739017"/>
                  <a:pt x="2134278" y="507813"/>
                </a:cubicBezTo>
                <a:cubicBezTo>
                  <a:pt x="2897528" y="225121"/>
                  <a:pt x="4386154" y="-124409"/>
                  <a:pt x="5099638" y="606830"/>
                </a:cubicBezTo>
                <a:cubicBezTo>
                  <a:pt x="5767758" y="1292025"/>
                  <a:pt x="5488529" y="3483264"/>
                  <a:pt x="4908935" y="4650176"/>
                </a:cubicBezTo>
                <a:close/>
              </a:path>
            </a:pathLst>
          </a:custGeom>
          <a:solidFill>
            <a:srgbClr val="FFFFFF"/>
          </a:solidFill>
          <a:ln w="4400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80D8D4-43D3-4194-9E49-E99D674C363D}"/>
              </a:ext>
            </a:extLst>
          </p:cNvPr>
          <p:cNvSpPr txBox="1"/>
          <p:nvPr/>
        </p:nvSpPr>
        <p:spPr>
          <a:xfrm>
            <a:off x="5833164" y="2613942"/>
            <a:ext cx="5210110" cy="229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GB" sz="2400" cap="all" dirty="0">
                <a:solidFill>
                  <a:schemeClr val="bg2"/>
                </a:solidFill>
              </a:rPr>
              <a:t>1. </a:t>
            </a:r>
            <a:r>
              <a:rPr lang="en-GB" sz="2400" dirty="0">
                <a:solidFill>
                  <a:schemeClr val="tx2"/>
                </a:solidFill>
              </a:rPr>
              <a:t>About </a:t>
            </a:r>
            <a:r>
              <a:rPr lang="en-GB" sz="2400" b="1" dirty="0">
                <a:solidFill>
                  <a:schemeClr val="tx2"/>
                </a:solidFill>
              </a:rPr>
              <a:t>Alland &amp; Robert</a:t>
            </a:r>
          </a:p>
          <a:p>
            <a:pPr>
              <a:lnSpc>
                <a:spcPts val="3500"/>
              </a:lnSpc>
            </a:pPr>
            <a:r>
              <a:rPr lang="en-GB" sz="2400" cap="all" dirty="0">
                <a:solidFill>
                  <a:schemeClr val="bg2"/>
                </a:solidFill>
              </a:rPr>
              <a:t>2. </a:t>
            </a:r>
            <a:r>
              <a:rPr lang="en-GB" sz="2400" b="1" dirty="0">
                <a:solidFill>
                  <a:schemeClr val="tx2"/>
                </a:solidFill>
              </a:rPr>
              <a:t>Acacia</a:t>
            </a:r>
            <a:r>
              <a:rPr lang="en-GB" sz="2400" dirty="0">
                <a:solidFill>
                  <a:schemeClr val="tx2"/>
                </a:solidFill>
              </a:rPr>
              <a:t> gum 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cap="all" dirty="0">
                <a:solidFill>
                  <a:schemeClr val="bg2"/>
                </a:solidFill>
              </a:rPr>
              <a:t>3.</a:t>
            </a:r>
            <a:r>
              <a:rPr lang="en-GB" sz="2400" b="1" cap="all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Introducing </a:t>
            </a:r>
            <a:r>
              <a:rPr lang="en-GB" sz="2400" b="1" dirty="0">
                <a:solidFill>
                  <a:schemeClr val="tx2"/>
                </a:solidFill>
              </a:rPr>
              <a:t>Beyond Acacia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cap="all" dirty="0">
                <a:solidFill>
                  <a:schemeClr val="bg2"/>
                </a:solidFill>
              </a:rPr>
              <a:t>4.</a:t>
            </a:r>
            <a:r>
              <a:rPr lang="en-GB" sz="2400" b="1" cap="all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Technological </a:t>
            </a:r>
            <a:r>
              <a:rPr lang="en-GB" sz="2400" b="1" dirty="0">
                <a:solidFill>
                  <a:schemeClr val="tx2"/>
                </a:solidFill>
              </a:rPr>
              <a:t>excellence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cap="all" dirty="0">
                <a:solidFill>
                  <a:schemeClr val="bg2"/>
                </a:solidFill>
              </a:rPr>
              <a:t>5.</a:t>
            </a:r>
            <a:r>
              <a:rPr lang="en-GB" sz="2400" b="1" cap="all" dirty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</a:rPr>
              <a:t>Low carbon </a:t>
            </a:r>
            <a:r>
              <a:rPr lang="en-GB" sz="2400" dirty="0">
                <a:solidFill>
                  <a:schemeClr val="tx2"/>
                </a:solidFill>
              </a:rPr>
              <a:t>range </a:t>
            </a:r>
            <a:endParaRPr lang="en-GB" sz="2400" b="1" cap="all" dirty="0">
              <a:solidFill>
                <a:schemeClr val="tx2"/>
              </a:solidFill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A0D42958-6631-4307-B608-C964F92CA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8897" y="3018170"/>
            <a:ext cx="2436204" cy="2129694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282237C-F744-4C8B-A4BD-D0CA3834D8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488"/>
          <a:stretch/>
        </p:blipFill>
        <p:spPr>
          <a:xfrm>
            <a:off x="5930058" y="0"/>
            <a:ext cx="4567438" cy="22045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0D81FA9-BB3A-4985-AB1E-1E9BD95296F4}"/>
              </a:ext>
            </a:extLst>
          </p:cNvPr>
          <p:cNvSpPr txBox="1"/>
          <p:nvPr/>
        </p:nvSpPr>
        <p:spPr>
          <a:xfrm>
            <a:off x="1536819" y="1650560"/>
            <a:ext cx="4296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cap="all" dirty="0">
                <a:solidFill>
                  <a:schemeClr val="bg2"/>
                </a:solidFill>
                <a:latin typeface="Arial Black" panose="020B0A04020102020204" pitchFamily="34" charset="0"/>
              </a:rPr>
              <a:t>Agenda</a:t>
            </a:r>
            <a:endParaRPr lang="en-GB" sz="6600" b="1" cap="all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88BD85-3644-4D02-8D57-55E20928B4A7}"/>
              </a:ext>
            </a:extLst>
          </p:cNvPr>
          <p:cNvCxnSpPr/>
          <p:nvPr/>
        </p:nvCxnSpPr>
        <p:spPr>
          <a:xfrm>
            <a:off x="1622808" y="2660485"/>
            <a:ext cx="395868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B246CD8-C650-4D47-86DD-4CB06845AA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" t="-19749" r="-6998" b="52984"/>
          <a:stretch/>
        </p:blipFill>
        <p:spPr>
          <a:xfrm flipH="1">
            <a:off x="4855543" y="5407479"/>
            <a:ext cx="2480914" cy="145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6000" decel="9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2812 3.7037E-7 L 4.16667E-6 3.7037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A66F098-63AF-4949-9349-6854C22C84B4}"/>
              </a:ext>
            </a:extLst>
          </p:cNvPr>
          <p:cNvGrpSpPr/>
          <p:nvPr/>
        </p:nvGrpSpPr>
        <p:grpSpPr>
          <a:xfrm>
            <a:off x="5534687" y="1797314"/>
            <a:ext cx="6558071" cy="4668722"/>
            <a:chOff x="5534687" y="1797314"/>
            <a:chExt cx="6558071" cy="466872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D97B9E2-D5BC-46AC-8A34-86C141E3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687" y="1797314"/>
              <a:ext cx="6558071" cy="4668722"/>
            </a:xfrm>
            <a:prstGeom prst="rect">
              <a:avLst/>
            </a:prstGeom>
          </p:spPr>
        </p:pic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80C33EA9-A3B6-4F76-9401-58233065AFE1}"/>
                </a:ext>
              </a:extLst>
            </p:cNvPr>
            <p:cNvSpPr/>
            <p:nvPr/>
          </p:nvSpPr>
          <p:spPr>
            <a:xfrm rot="5628923">
              <a:off x="6233415" y="2883216"/>
              <a:ext cx="1592776" cy="1592776"/>
            </a:xfrm>
            <a:prstGeom prst="arc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DE146D4C-CA22-411B-832A-9CFC26492597}"/>
                </a:ext>
              </a:extLst>
            </p:cNvPr>
            <p:cNvSpPr/>
            <p:nvPr/>
          </p:nvSpPr>
          <p:spPr>
            <a:xfrm rot="10800000">
              <a:off x="9863810" y="2724524"/>
              <a:ext cx="1592776" cy="1592776"/>
            </a:xfrm>
            <a:prstGeom prst="arc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3EA5EB4-BC14-488E-BC5E-921BA4DCCD65}"/>
                </a:ext>
              </a:extLst>
            </p:cNvPr>
            <p:cNvSpPr/>
            <p:nvPr/>
          </p:nvSpPr>
          <p:spPr>
            <a:xfrm>
              <a:off x="7152263" y="3383113"/>
              <a:ext cx="1365276" cy="381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!!Rectangle 42">
              <a:extLst>
                <a:ext uri="{FF2B5EF4-FFF2-40B4-BE49-F238E27FC236}">
                  <a16:creationId xmlns:a16="http://schemas.microsoft.com/office/drawing/2014/main" id="{E47161F7-DF57-44C4-9008-7ABB65070A7A}"/>
                </a:ext>
              </a:extLst>
            </p:cNvPr>
            <p:cNvSpPr/>
            <p:nvPr/>
          </p:nvSpPr>
          <p:spPr>
            <a:xfrm>
              <a:off x="7237300" y="3383114"/>
              <a:ext cx="1280239" cy="3812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100" dirty="0">
                  <a:solidFill>
                    <a:schemeClr val="tx1"/>
                  </a:solidFill>
                </a:rPr>
                <a:t>Beyond Acacia</a:t>
              </a:r>
              <a:r>
                <a:rPr lang="en-GB" sz="1000" dirty="0">
                  <a:solidFill>
                    <a:schemeClr val="tx1"/>
                  </a:solidFill>
                </a:rPr>
                <a:t>®</a:t>
              </a:r>
              <a:endParaRPr lang="en-GB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9E73F92-1960-4914-828C-7646A0718CB2}"/>
                </a:ext>
              </a:extLst>
            </p:cNvPr>
            <p:cNvGrpSpPr/>
            <p:nvPr/>
          </p:nvGrpSpPr>
          <p:grpSpPr>
            <a:xfrm>
              <a:off x="9223691" y="3216725"/>
              <a:ext cx="1365276" cy="381233"/>
              <a:chOff x="9021687" y="3375417"/>
              <a:chExt cx="1365276" cy="38123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2DEA11E-66D1-4786-BC55-207FF307DD7E}"/>
                  </a:ext>
                </a:extLst>
              </p:cNvPr>
              <p:cNvSpPr/>
              <p:nvPr/>
            </p:nvSpPr>
            <p:spPr>
              <a:xfrm>
                <a:off x="9021687" y="3375417"/>
                <a:ext cx="1365276" cy="38123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!!Rectangle 42">
                <a:extLst>
                  <a:ext uri="{FF2B5EF4-FFF2-40B4-BE49-F238E27FC236}">
                    <a16:creationId xmlns:a16="http://schemas.microsoft.com/office/drawing/2014/main" id="{1BE4C323-27B7-4965-97F0-8EF2C57AD161}"/>
                  </a:ext>
                </a:extLst>
              </p:cNvPr>
              <p:cNvSpPr/>
              <p:nvPr/>
            </p:nvSpPr>
            <p:spPr>
              <a:xfrm>
                <a:off x="9064206" y="3375417"/>
                <a:ext cx="1280239" cy="3812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100" dirty="0">
                    <a:solidFill>
                      <a:schemeClr val="tx1"/>
                    </a:solidFill>
                  </a:rPr>
                  <a:t>Standard Acacia</a:t>
                </a:r>
              </a:p>
            </p:txBody>
          </p:sp>
        </p:grp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4BE950-A683-435A-AE0D-2F6BFCE16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683AA-5B56-4342-B551-1270E036F0EC}" type="slidenum">
              <a:rPr lang="fr-FR" smtClean="0"/>
              <a:t>20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5202D9-6E54-4403-94A1-38F8DDE784B6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An innovative process 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094E17-CED1-4B82-992F-4C647276C357}"/>
              </a:ext>
            </a:extLst>
          </p:cNvPr>
          <p:cNvGrpSpPr/>
          <p:nvPr/>
        </p:nvGrpSpPr>
        <p:grpSpPr>
          <a:xfrm>
            <a:off x="390495" y="1115661"/>
            <a:ext cx="11451200" cy="507831"/>
            <a:chOff x="390495" y="1115661"/>
            <a:chExt cx="11451200" cy="507831"/>
          </a:xfrm>
        </p:grpSpPr>
        <p:sp>
          <p:nvSpPr>
            <p:cNvPr id="8" name="!!Rectangle 33">
              <a:extLst>
                <a:ext uri="{FF2B5EF4-FFF2-40B4-BE49-F238E27FC236}">
                  <a16:creationId xmlns:a16="http://schemas.microsoft.com/office/drawing/2014/main" id="{6385BC60-1E35-4F86-A8BB-F2D3CC10CC6C}"/>
                </a:ext>
              </a:extLst>
            </p:cNvPr>
            <p:cNvSpPr/>
            <p:nvPr/>
          </p:nvSpPr>
          <p:spPr>
            <a:xfrm>
              <a:off x="3580107" y="1140460"/>
              <a:ext cx="5036951" cy="456373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!!ZoneTexte 5">
              <a:extLst>
                <a:ext uri="{FF2B5EF4-FFF2-40B4-BE49-F238E27FC236}">
                  <a16:creationId xmlns:a16="http://schemas.microsoft.com/office/drawing/2014/main" id="{AE38E9B7-E4AA-4DFA-8D1A-A02C01BE9B9E}"/>
                </a:ext>
              </a:extLst>
            </p:cNvPr>
            <p:cNvSpPr txBox="1"/>
            <p:nvPr/>
          </p:nvSpPr>
          <p:spPr>
            <a:xfrm>
              <a:off x="390495" y="1115661"/>
              <a:ext cx="11451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for optimized acacia gum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25A866D-28CE-495F-9777-E54FAA66485D}"/>
              </a:ext>
            </a:extLst>
          </p:cNvPr>
          <p:cNvGrpSpPr/>
          <p:nvPr/>
        </p:nvGrpSpPr>
        <p:grpSpPr>
          <a:xfrm>
            <a:off x="1364127" y="2042969"/>
            <a:ext cx="4266456" cy="3681485"/>
            <a:chOff x="725519" y="1982307"/>
            <a:chExt cx="4266456" cy="3681485"/>
          </a:xfrm>
        </p:grpSpPr>
        <p:sp>
          <p:nvSpPr>
            <p:cNvPr id="10" name="!!Rectangle 42">
              <a:extLst>
                <a:ext uri="{FF2B5EF4-FFF2-40B4-BE49-F238E27FC236}">
                  <a16:creationId xmlns:a16="http://schemas.microsoft.com/office/drawing/2014/main" id="{B3464349-4D5F-4172-984F-D7D02237F962}"/>
                </a:ext>
              </a:extLst>
            </p:cNvPr>
            <p:cNvSpPr/>
            <p:nvPr/>
          </p:nvSpPr>
          <p:spPr>
            <a:xfrm>
              <a:off x="725519" y="1982307"/>
              <a:ext cx="4169000" cy="3812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b="1" dirty="0">
                  <a:solidFill>
                    <a:schemeClr val="tx2"/>
                  </a:solidFill>
                </a:rPr>
                <a:t>HIGH DENSITY GRANULES</a:t>
              </a:r>
            </a:p>
          </p:txBody>
        </p:sp>
        <p:sp>
          <p:nvSpPr>
            <p:cNvPr id="11" name="!!Rectangle 42">
              <a:extLst>
                <a:ext uri="{FF2B5EF4-FFF2-40B4-BE49-F238E27FC236}">
                  <a16:creationId xmlns:a16="http://schemas.microsoft.com/office/drawing/2014/main" id="{58A5D35F-A5AA-45AD-9B73-85D4FC32C000}"/>
                </a:ext>
              </a:extLst>
            </p:cNvPr>
            <p:cNvSpPr/>
            <p:nvPr/>
          </p:nvSpPr>
          <p:spPr>
            <a:xfrm>
              <a:off x="1647063" y="2478237"/>
              <a:ext cx="3344912" cy="31855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tx1"/>
                  </a:solidFill>
                </a:rPr>
                <a:t>IMPROVED SOLUBILIZATION </a:t>
              </a:r>
              <a:r>
                <a:rPr lang="en-GB" sz="1400" dirty="0">
                  <a:solidFill>
                    <a:schemeClr val="tx1"/>
                  </a:solidFill>
                </a:rPr>
                <a:t>even</a:t>
              </a:r>
            </a:p>
            <a:p>
              <a:r>
                <a:rPr lang="en-GB" sz="1400" dirty="0">
                  <a:solidFill>
                    <a:schemeClr val="tx1"/>
                  </a:solidFill>
                </a:rPr>
                <a:t>in cold manufacturing processes</a:t>
              </a:r>
            </a:p>
            <a:p>
              <a:endParaRPr lang="en-GB" sz="1400" b="1" dirty="0">
                <a:solidFill>
                  <a:schemeClr val="tx1"/>
                </a:solidFill>
              </a:endParaRPr>
            </a:p>
            <a:p>
              <a:r>
                <a:rPr lang="en-GB" sz="1400" b="1" dirty="0">
                  <a:solidFill>
                    <a:schemeClr val="tx1"/>
                  </a:solidFill>
                </a:rPr>
                <a:t>EXCELLENT HYDRATION</a:t>
              </a:r>
            </a:p>
            <a:p>
              <a:r>
                <a:rPr lang="en-GB" sz="1400" dirty="0">
                  <a:solidFill>
                    <a:schemeClr val="tx1"/>
                  </a:solidFill>
                </a:rPr>
                <a:t>Properties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b="1" dirty="0">
                  <a:solidFill>
                    <a:schemeClr val="tx1"/>
                  </a:solidFill>
                </a:rPr>
                <a:t>HIGH DISPERSION</a:t>
              </a:r>
            </a:p>
            <a:p>
              <a:r>
                <a:rPr lang="en-GB" sz="1400" dirty="0">
                  <a:solidFill>
                    <a:schemeClr val="tx1"/>
                  </a:solidFill>
                </a:rPr>
                <a:t>Ability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b="1" dirty="0">
                  <a:solidFill>
                    <a:schemeClr val="tx1"/>
                  </a:solidFill>
                </a:rPr>
                <a:t>FOAMING REDUCTION</a:t>
              </a:r>
            </a:p>
            <a:p>
              <a:r>
                <a:rPr lang="en-GB" sz="1400" dirty="0">
                  <a:solidFill>
                    <a:schemeClr val="tx1"/>
                  </a:solidFill>
                </a:rPr>
                <a:t>during process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b="1" dirty="0">
                  <a:solidFill>
                    <a:schemeClr val="tx1"/>
                  </a:solidFill>
                </a:rPr>
                <a:t>LESS DUSTS </a:t>
              </a:r>
              <a:r>
                <a:rPr lang="en-GB" sz="1400" dirty="0">
                  <a:solidFill>
                    <a:schemeClr val="tx1"/>
                  </a:solidFill>
                </a:rPr>
                <a:t>during </a:t>
              </a:r>
              <a:r>
                <a:rPr lang="en-GB" sz="1400" dirty="0" err="1">
                  <a:solidFill>
                    <a:schemeClr val="tx1"/>
                  </a:solidFill>
                </a:rPr>
                <a:t>pooring</a:t>
              </a:r>
              <a:r>
                <a:rPr lang="en-GB" sz="1400" dirty="0">
                  <a:solidFill>
                    <a:schemeClr val="tx1"/>
                  </a:solidFill>
                </a:rPr>
                <a:t>,</a:t>
              </a:r>
            </a:p>
            <a:p>
              <a:r>
                <a:rPr lang="en-GB" sz="1400" dirty="0">
                  <a:solidFill>
                    <a:schemeClr val="tx1"/>
                  </a:solidFill>
                </a:rPr>
                <a:t>excellent flowability &amp; less lumps</a:t>
              </a:r>
              <a:endParaRPr lang="en-GB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F1E39EB-3C6E-4FB7-BB19-FC3176AFC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9492" y="2546302"/>
              <a:ext cx="415478" cy="448717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49FF4B53-D060-44DD-84C0-58D2BA126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7944" y="3184381"/>
              <a:ext cx="498575" cy="382241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B9D314E-F02C-47E7-ABF0-5F0BF98C3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1325" y="3813417"/>
              <a:ext cx="531812" cy="515193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E831EC27-8D0D-4A43-BD6D-A1DE25F6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6254" y="4511372"/>
              <a:ext cx="481954" cy="398858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E600658D-1B01-4ECC-9AE4-1B2C288CB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2073" y="5133075"/>
              <a:ext cx="450317" cy="412791"/>
            </a:xfrm>
            <a:prstGeom prst="rect">
              <a:avLst/>
            </a:prstGeom>
          </p:spPr>
        </p:pic>
      </p:grpSp>
      <p:pic>
        <p:nvPicPr>
          <p:cNvPr id="24" name="Graphique 23">
            <a:extLst>
              <a:ext uri="{FF2B5EF4-FFF2-40B4-BE49-F238E27FC236}">
                <a16:creationId xmlns:a16="http://schemas.microsoft.com/office/drawing/2014/main" id="{6A19EBFE-BABE-40AC-81AE-08DE5A55F2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1" t="-19749" r="-5452" b="65441"/>
          <a:stretch/>
        </p:blipFill>
        <p:spPr>
          <a:xfrm rot="5400000" flipH="1">
            <a:off x="-816247" y="4389976"/>
            <a:ext cx="3154856" cy="1522367"/>
          </a:xfrm>
          <a:prstGeom prst="rect">
            <a:avLst/>
          </a:prstGeom>
        </p:spPr>
      </p:pic>
      <p:pic>
        <p:nvPicPr>
          <p:cNvPr id="25" name="!!Bulle Blanche">
            <a:extLst>
              <a:ext uri="{FF2B5EF4-FFF2-40B4-BE49-F238E27FC236}">
                <a16:creationId xmlns:a16="http://schemas.microsoft.com/office/drawing/2014/main" id="{0E51BF19-27EB-42DE-9BC3-ADA17E8192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8195" t="-7700" r="-2570" b="44936"/>
          <a:stretch/>
        </p:blipFill>
        <p:spPr>
          <a:xfrm>
            <a:off x="-8389" y="5730427"/>
            <a:ext cx="1407007" cy="1160001"/>
          </a:xfrm>
          <a:prstGeom prst="rect">
            <a:avLst/>
          </a:prstGeom>
        </p:spPr>
      </p:pic>
      <p:pic>
        <p:nvPicPr>
          <p:cNvPr id="33" name="Bulle verte">
            <a:extLst>
              <a:ext uri="{FF2B5EF4-FFF2-40B4-BE49-F238E27FC236}">
                <a16:creationId xmlns:a16="http://schemas.microsoft.com/office/drawing/2014/main" id="{DA5F764A-A742-4F2D-AEA6-25AE072643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56298" t="-671" r="-1736" b="-2953"/>
          <a:stretch/>
        </p:blipFill>
        <p:spPr>
          <a:xfrm rot="10800000">
            <a:off x="10473794" y="0"/>
            <a:ext cx="1718206" cy="3188109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DFFC87D6-608C-4AD2-A22E-1FCBE207D2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1EBBD10-DB36-445A-B914-DD5153C83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23163" r="23163"/>
          <a:stretch/>
        </p:blipFill>
        <p:spPr>
          <a:xfrm>
            <a:off x="6799863" y="1322248"/>
            <a:ext cx="5024375" cy="501494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7138F11-C088-438D-9BBB-51DA961F8B67}"/>
              </a:ext>
            </a:extLst>
          </p:cNvPr>
          <p:cNvSpPr/>
          <p:nvPr/>
        </p:nvSpPr>
        <p:spPr>
          <a:xfrm>
            <a:off x="6788544" y="1322248"/>
            <a:ext cx="3096480" cy="5014942"/>
          </a:xfrm>
          <a:prstGeom prst="rect">
            <a:avLst/>
          </a:prstGeom>
          <a:gradFill>
            <a:gsLst>
              <a:gs pos="0">
                <a:srgbClr val="FEF3E8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84D15A8-A458-4BDD-906A-C6C9533C51B7}"/>
              </a:ext>
            </a:extLst>
          </p:cNvPr>
          <p:cNvGrpSpPr/>
          <p:nvPr/>
        </p:nvGrpSpPr>
        <p:grpSpPr>
          <a:xfrm>
            <a:off x="6176860" y="3108537"/>
            <a:ext cx="4129430" cy="2858369"/>
            <a:chOff x="5967717" y="2822247"/>
            <a:chExt cx="4129430" cy="2858369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31CF697-F525-4AAF-AE44-0644DC38A6D3}"/>
                </a:ext>
              </a:extLst>
            </p:cNvPr>
            <p:cNvSpPr/>
            <p:nvPr/>
          </p:nvSpPr>
          <p:spPr>
            <a:xfrm>
              <a:off x="5967717" y="2822247"/>
              <a:ext cx="4129430" cy="2858369"/>
            </a:xfrm>
            <a:custGeom>
              <a:avLst/>
              <a:gdLst>
                <a:gd name="connsiteX0" fmla="*/ 0 w 4031311"/>
                <a:gd name="connsiteY0" fmla="*/ 1317382 h 2634764"/>
                <a:gd name="connsiteX1" fmla="*/ 2015656 w 4031311"/>
                <a:gd name="connsiteY1" fmla="*/ 0 h 2634764"/>
                <a:gd name="connsiteX2" fmla="*/ 4031312 w 4031311"/>
                <a:gd name="connsiteY2" fmla="*/ 1317382 h 2634764"/>
                <a:gd name="connsiteX3" fmla="*/ 2015656 w 4031311"/>
                <a:gd name="connsiteY3" fmla="*/ 2634764 h 2634764"/>
                <a:gd name="connsiteX4" fmla="*/ 0 w 4031311"/>
                <a:gd name="connsiteY4" fmla="*/ 1317382 h 2634764"/>
                <a:gd name="connsiteX0" fmla="*/ 0 w 4031312"/>
                <a:gd name="connsiteY0" fmla="*/ 1174258 h 2491640"/>
                <a:gd name="connsiteX1" fmla="*/ 2015656 w 4031312"/>
                <a:gd name="connsiteY1" fmla="*/ 0 h 2491640"/>
                <a:gd name="connsiteX2" fmla="*/ 4031312 w 4031312"/>
                <a:gd name="connsiteY2" fmla="*/ 1174258 h 2491640"/>
                <a:gd name="connsiteX3" fmla="*/ 2015656 w 4031312"/>
                <a:gd name="connsiteY3" fmla="*/ 2491640 h 2491640"/>
                <a:gd name="connsiteX4" fmla="*/ 0 w 4031312"/>
                <a:gd name="connsiteY4" fmla="*/ 1174258 h 2491640"/>
                <a:gd name="connsiteX0" fmla="*/ 0 w 4118777"/>
                <a:gd name="connsiteY0" fmla="*/ 821685 h 2500685"/>
                <a:gd name="connsiteX1" fmla="*/ 2103121 w 4118777"/>
                <a:gd name="connsiteY1" fmla="*/ 5236 h 2500685"/>
                <a:gd name="connsiteX2" fmla="*/ 4118777 w 4118777"/>
                <a:gd name="connsiteY2" fmla="*/ 1179494 h 2500685"/>
                <a:gd name="connsiteX3" fmla="*/ 2103121 w 4118777"/>
                <a:gd name="connsiteY3" fmla="*/ 2496876 h 2500685"/>
                <a:gd name="connsiteX4" fmla="*/ 0 w 4118777"/>
                <a:gd name="connsiteY4" fmla="*/ 821685 h 2500685"/>
                <a:gd name="connsiteX0" fmla="*/ 797 w 4119574"/>
                <a:gd name="connsiteY0" fmla="*/ 951456 h 2630456"/>
                <a:gd name="connsiteX1" fmla="*/ 2103918 w 4119574"/>
                <a:gd name="connsiteY1" fmla="*/ 135007 h 2630456"/>
                <a:gd name="connsiteX2" fmla="*/ 4119574 w 4119574"/>
                <a:gd name="connsiteY2" fmla="*/ 1309265 h 2630456"/>
                <a:gd name="connsiteX3" fmla="*/ 2103918 w 4119574"/>
                <a:gd name="connsiteY3" fmla="*/ 2626647 h 2630456"/>
                <a:gd name="connsiteX4" fmla="*/ 797 w 4119574"/>
                <a:gd name="connsiteY4" fmla="*/ 951456 h 2630456"/>
                <a:gd name="connsiteX0" fmla="*/ 132 w 4118909"/>
                <a:gd name="connsiteY0" fmla="*/ 664456 h 2343456"/>
                <a:gd name="connsiteX1" fmla="*/ 2198668 w 4118909"/>
                <a:gd name="connsiteY1" fmla="*/ 7033 h 2343456"/>
                <a:gd name="connsiteX2" fmla="*/ 4118909 w 4118909"/>
                <a:gd name="connsiteY2" fmla="*/ 1022265 h 2343456"/>
                <a:gd name="connsiteX3" fmla="*/ 2103253 w 4118909"/>
                <a:gd name="connsiteY3" fmla="*/ 2339647 h 2343456"/>
                <a:gd name="connsiteX4" fmla="*/ 132 w 4118909"/>
                <a:gd name="connsiteY4" fmla="*/ 664456 h 2343456"/>
                <a:gd name="connsiteX0" fmla="*/ 132 w 4118909"/>
                <a:gd name="connsiteY0" fmla="*/ 862751 h 2541751"/>
                <a:gd name="connsiteX1" fmla="*/ 2198668 w 4118909"/>
                <a:gd name="connsiteY1" fmla="*/ 205328 h 2541751"/>
                <a:gd name="connsiteX2" fmla="*/ 4118909 w 4118909"/>
                <a:gd name="connsiteY2" fmla="*/ 1220560 h 2541751"/>
                <a:gd name="connsiteX3" fmla="*/ 2103253 w 4118909"/>
                <a:gd name="connsiteY3" fmla="*/ 2537942 h 2541751"/>
                <a:gd name="connsiteX4" fmla="*/ 132 w 4118909"/>
                <a:gd name="connsiteY4" fmla="*/ 862751 h 2541751"/>
                <a:gd name="connsiteX0" fmla="*/ 1196 w 4119973"/>
                <a:gd name="connsiteY0" fmla="*/ 968135 h 2647135"/>
                <a:gd name="connsiteX1" fmla="*/ 2199732 w 4119973"/>
                <a:gd name="connsiteY1" fmla="*/ 310712 h 2647135"/>
                <a:gd name="connsiteX2" fmla="*/ 4119973 w 4119973"/>
                <a:gd name="connsiteY2" fmla="*/ 1325944 h 2647135"/>
                <a:gd name="connsiteX3" fmla="*/ 2104317 w 4119973"/>
                <a:gd name="connsiteY3" fmla="*/ 2643326 h 2647135"/>
                <a:gd name="connsiteX4" fmla="*/ 1196 w 4119973"/>
                <a:gd name="connsiteY4" fmla="*/ 968135 h 2647135"/>
                <a:gd name="connsiteX0" fmla="*/ 778 w 4119555"/>
                <a:gd name="connsiteY0" fmla="*/ 979791 h 2658791"/>
                <a:gd name="connsiteX1" fmla="*/ 2199314 w 4119555"/>
                <a:gd name="connsiteY1" fmla="*/ 322368 h 2658791"/>
                <a:gd name="connsiteX2" fmla="*/ 4119555 w 4119555"/>
                <a:gd name="connsiteY2" fmla="*/ 1337600 h 2658791"/>
                <a:gd name="connsiteX3" fmla="*/ 2103899 w 4119555"/>
                <a:gd name="connsiteY3" fmla="*/ 2654982 h 2658791"/>
                <a:gd name="connsiteX4" fmla="*/ 778 w 4119555"/>
                <a:gd name="connsiteY4" fmla="*/ 979791 h 2658791"/>
                <a:gd name="connsiteX0" fmla="*/ 485 w 4127214"/>
                <a:gd name="connsiteY0" fmla="*/ 750380 h 2432905"/>
                <a:gd name="connsiteX1" fmla="*/ 2199021 w 4127214"/>
                <a:gd name="connsiteY1" fmla="*/ 92957 h 2432905"/>
                <a:gd name="connsiteX2" fmla="*/ 4127214 w 4127214"/>
                <a:gd name="connsiteY2" fmla="*/ 1219508 h 2432905"/>
                <a:gd name="connsiteX3" fmla="*/ 2103606 w 4127214"/>
                <a:gd name="connsiteY3" fmla="*/ 2425571 h 2432905"/>
                <a:gd name="connsiteX4" fmla="*/ 485 w 4127214"/>
                <a:gd name="connsiteY4" fmla="*/ 750380 h 2432905"/>
                <a:gd name="connsiteX0" fmla="*/ 59 w 4126788"/>
                <a:gd name="connsiteY0" fmla="*/ 591054 h 2273579"/>
                <a:gd name="connsiteX1" fmla="*/ 2166789 w 4126788"/>
                <a:gd name="connsiteY1" fmla="*/ 13144 h 2273579"/>
                <a:gd name="connsiteX2" fmla="*/ 4126788 w 4126788"/>
                <a:gd name="connsiteY2" fmla="*/ 1060182 h 2273579"/>
                <a:gd name="connsiteX3" fmla="*/ 2103180 w 4126788"/>
                <a:gd name="connsiteY3" fmla="*/ 2266245 h 2273579"/>
                <a:gd name="connsiteX4" fmla="*/ 59 w 4126788"/>
                <a:gd name="connsiteY4" fmla="*/ 591054 h 2273579"/>
                <a:gd name="connsiteX0" fmla="*/ 59 w 4126788"/>
                <a:gd name="connsiteY0" fmla="*/ 932030 h 2614555"/>
                <a:gd name="connsiteX1" fmla="*/ 2166789 w 4126788"/>
                <a:gd name="connsiteY1" fmla="*/ 354120 h 2614555"/>
                <a:gd name="connsiteX2" fmla="*/ 4126788 w 4126788"/>
                <a:gd name="connsiteY2" fmla="*/ 1401158 h 2614555"/>
                <a:gd name="connsiteX3" fmla="*/ 2103180 w 4126788"/>
                <a:gd name="connsiteY3" fmla="*/ 2607221 h 2614555"/>
                <a:gd name="connsiteX4" fmla="*/ 59 w 4126788"/>
                <a:gd name="connsiteY4" fmla="*/ 932030 h 2614555"/>
                <a:gd name="connsiteX0" fmla="*/ 59 w 4126788"/>
                <a:gd name="connsiteY0" fmla="*/ 811910 h 2494435"/>
                <a:gd name="connsiteX1" fmla="*/ 2166789 w 4126788"/>
                <a:gd name="connsiteY1" fmla="*/ 234000 h 2494435"/>
                <a:gd name="connsiteX2" fmla="*/ 4126788 w 4126788"/>
                <a:gd name="connsiteY2" fmla="*/ 1281038 h 2494435"/>
                <a:gd name="connsiteX3" fmla="*/ 2103180 w 4126788"/>
                <a:gd name="connsiteY3" fmla="*/ 2487101 h 2494435"/>
                <a:gd name="connsiteX4" fmla="*/ 59 w 4126788"/>
                <a:gd name="connsiteY4" fmla="*/ 811910 h 2494435"/>
                <a:gd name="connsiteX0" fmla="*/ 1403 w 4128132"/>
                <a:gd name="connsiteY0" fmla="*/ 873630 h 2556155"/>
                <a:gd name="connsiteX1" fmla="*/ 1873934 w 4128132"/>
                <a:gd name="connsiteY1" fmla="*/ 224159 h 2556155"/>
                <a:gd name="connsiteX2" fmla="*/ 4128132 w 4128132"/>
                <a:gd name="connsiteY2" fmla="*/ 1342758 h 2556155"/>
                <a:gd name="connsiteX3" fmla="*/ 2104524 w 4128132"/>
                <a:gd name="connsiteY3" fmla="*/ 2548821 h 2556155"/>
                <a:gd name="connsiteX4" fmla="*/ 1403 w 4128132"/>
                <a:gd name="connsiteY4" fmla="*/ 873630 h 2556155"/>
                <a:gd name="connsiteX0" fmla="*/ 2701 w 4129430"/>
                <a:gd name="connsiteY0" fmla="*/ 948496 h 2631021"/>
                <a:gd name="connsiteX1" fmla="*/ 1875232 w 4129430"/>
                <a:gd name="connsiteY1" fmla="*/ 299025 h 2631021"/>
                <a:gd name="connsiteX2" fmla="*/ 4129430 w 4129430"/>
                <a:gd name="connsiteY2" fmla="*/ 1417624 h 2631021"/>
                <a:gd name="connsiteX3" fmla="*/ 2105822 w 4129430"/>
                <a:gd name="connsiteY3" fmla="*/ 2623687 h 2631021"/>
                <a:gd name="connsiteX4" fmla="*/ 2701 w 4129430"/>
                <a:gd name="connsiteY4" fmla="*/ 948496 h 263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9430" h="2631021">
                  <a:moveTo>
                    <a:pt x="2701" y="948496"/>
                  </a:moveTo>
                  <a:cubicBezTo>
                    <a:pt x="-51633" y="131682"/>
                    <a:pt x="718317" y="-343707"/>
                    <a:pt x="1875232" y="299025"/>
                  </a:cubicBezTo>
                  <a:cubicBezTo>
                    <a:pt x="3032147" y="941757"/>
                    <a:pt x="4129430" y="690054"/>
                    <a:pt x="4129430" y="1417624"/>
                  </a:cubicBezTo>
                  <a:cubicBezTo>
                    <a:pt x="4129430" y="2145194"/>
                    <a:pt x="2793610" y="2701875"/>
                    <a:pt x="2105822" y="2623687"/>
                  </a:cubicBezTo>
                  <a:cubicBezTo>
                    <a:pt x="1418034" y="2545499"/>
                    <a:pt x="57035" y="1765310"/>
                    <a:pt x="2701" y="94849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!!Rectangle 42">
              <a:extLst>
                <a:ext uri="{FF2B5EF4-FFF2-40B4-BE49-F238E27FC236}">
                  <a16:creationId xmlns:a16="http://schemas.microsoft.com/office/drawing/2014/main" id="{DF51538E-DB9C-4FA6-9298-C2D007ED8815}"/>
                </a:ext>
              </a:extLst>
            </p:cNvPr>
            <p:cNvSpPr/>
            <p:nvPr/>
          </p:nvSpPr>
          <p:spPr>
            <a:xfrm>
              <a:off x="6579401" y="3569187"/>
              <a:ext cx="3298503" cy="11861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All acacia gum</a:t>
              </a:r>
            </a:p>
            <a:p>
              <a:pPr>
                <a:lnSpc>
                  <a:spcPts val="2000"/>
                </a:lnSpc>
              </a:pPr>
              <a:r>
                <a:rPr lang="en-GB" sz="1600" dirty="0">
                  <a:solidFill>
                    <a:schemeClr val="bg1"/>
                  </a:solidFill>
                </a:rPr>
                <a:t>functional properties are preserved: once dissolved</a:t>
              </a:r>
            </a:p>
            <a:p>
              <a:pPr>
                <a:lnSpc>
                  <a:spcPts val="2000"/>
                </a:lnSpc>
              </a:pPr>
              <a:r>
                <a:rPr lang="en-GB" sz="1600" b="1" dirty="0">
                  <a:solidFill>
                    <a:schemeClr val="bg1"/>
                  </a:solidFill>
                </a:rPr>
                <a:t>the quality is identical</a:t>
              </a:r>
            </a:p>
            <a:p>
              <a:pPr>
                <a:lnSpc>
                  <a:spcPts val="2000"/>
                </a:lnSpc>
              </a:pPr>
              <a:r>
                <a:rPr lang="en-GB" sz="1600" b="1" dirty="0">
                  <a:solidFill>
                    <a:schemeClr val="bg1"/>
                  </a:solidFill>
                </a:rPr>
                <a:t>to regular and instant qualities</a:t>
              </a:r>
              <a:r>
                <a:rPr lang="en-GB" sz="1600" dirty="0">
                  <a:solidFill>
                    <a:schemeClr val="bg1"/>
                  </a:solidFill>
                </a:rPr>
                <a:t>. </a:t>
              </a:r>
            </a:p>
          </p:txBody>
        </p:sp>
      </p:grpSp>
      <p:pic>
        <p:nvPicPr>
          <p:cNvPr id="33" name="!!Bulle Blanche">
            <a:extLst>
              <a:ext uri="{FF2B5EF4-FFF2-40B4-BE49-F238E27FC236}">
                <a16:creationId xmlns:a16="http://schemas.microsoft.com/office/drawing/2014/main" id="{5988044C-2950-4ECF-914F-EB4BC485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195" t="-7700" r="-2570" b="44936"/>
          <a:stretch/>
        </p:blipFill>
        <p:spPr>
          <a:xfrm>
            <a:off x="-8389" y="5730427"/>
            <a:ext cx="1407007" cy="1160001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9DEDCEB5-8042-4587-BA5A-F91F24DDC9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209" t="35146" b="-1"/>
          <a:stretch/>
        </p:blipFill>
        <p:spPr>
          <a:xfrm rot="5400000">
            <a:off x="8527617" y="-179189"/>
            <a:ext cx="3489514" cy="383925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86F589E-F606-45CF-8260-5FF4F63E3EBB}"/>
              </a:ext>
            </a:extLst>
          </p:cNvPr>
          <p:cNvGrpSpPr/>
          <p:nvPr/>
        </p:nvGrpSpPr>
        <p:grpSpPr>
          <a:xfrm>
            <a:off x="721883" y="703951"/>
            <a:ext cx="5171840" cy="5633239"/>
            <a:chOff x="721883" y="906893"/>
            <a:chExt cx="5171840" cy="563323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406DCC2-7726-48D2-BBB8-265A181F9F45}"/>
                </a:ext>
              </a:extLst>
            </p:cNvPr>
            <p:cNvGrpSpPr/>
            <p:nvPr/>
          </p:nvGrpSpPr>
          <p:grpSpPr>
            <a:xfrm>
              <a:off x="721883" y="991628"/>
              <a:ext cx="5171840" cy="5548504"/>
              <a:chOff x="721883" y="991628"/>
              <a:chExt cx="5171840" cy="5548504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6440A500-A20C-4603-BF9D-B81A6551FF16}"/>
                  </a:ext>
                </a:extLst>
              </p:cNvPr>
              <p:cNvGrpSpPr/>
              <p:nvPr/>
            </p:nvGrpSpPr>
            <p:grpSpPr>
              <a:xfrm>
                <a:off x="721883" y="1415140"/>
                <a:ext cx="5171840" cy="3711722"/>
                <a:chOff x="721883" y="1968254"/>
                <a:chExt cx="5171840" cy="3711722"/>
              </a:xfrm>
            </p:grpSpPr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899E92B-7558-48B3-8C76-4B3334F8D002}"/>
                    </a:ext>
                  </a:extLst>
                </p:cNvPr>
                <p:cNvSpPr txBox="1"/>
                <p:nvPr/>
              </p:nvSpPr>
              <p:spPr>
                <a:xfrm>
                  <a:off x="721883" y="1968254"/>
                  <a:ext cx="631767" cy="37117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100%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90%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80%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70%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60%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50%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40%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30%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20%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10%</a:t>
                  </a:r>
                </a:p>
                <a:p>
                  <a:pPr algn="r">
                    <a:lnSpc>
                      <a:spcPts val="2600"/>
                    </a:lnSpc>
                  </a:pPr>
                  <a:r>
                    <a:rPr lang="fr-FR" sz="1200" b="1" dirty="0"/>
                    <a:t>0%</a:t>
                  </a:r>
                  <a:endParaRPr lang="en-GB" sz="1200" b="1" dirty="0"/>
                </a:p>
              </p:txBody>
            </p:sp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1EB4816D-7447-4139-BC18-18DC16EE045B}"/>
                    </a:ext>
                  </a:extLst>
                </p:cNvPr>
                <p:cNvGrpSpPr/>
                <p:nvPr/>
              </p:nvGrpSpPr>
              <p:grpSpPr>
                <a:xfrm>
                  <a:off x="1284002" y="2069869"/>
                  <a:ext cx="4609721" cy="3605381"/>
                  <a:chOff x="1284002" y="2266943"/>
                  <a:chExt cx="4609721" cy="3605381"/>
                </a:xfrm>
              </p:grpSpPr>
              <p:graphicFrame>
                <p:nvGraphicFramePr>
                  <p:cNvPr id="9" name="Graphique 8">
                    <a:extLst>
                      <a:ext uri="{FF2B5EF4-FFF2-40B4-BE49-F238E27FC236}">
                        <a16:creationId xmlns:a16="http://schemas.microsoft.com/office/drawing/2014/main" id="{E5ACFAD2-42DC-429D-A848-7BC2BC0DB652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568529321"/>
                      </p:ext>
                    </p:extLst>
                  </p:nvPr>
                </p:nvGraphicFramePr>
                <p:xfrm>
                  <a:off x="1284002" y="2266943"/>
                  <a:ext cx="4609721" cy="3605381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  <p:grpSp>
                <p:nvGrpSpPr>
                  <p:cNvPr id="14" name="Groupe 13">
                    <a:extLst>
                      <a:ext uri="{FF2B5EF4-FFF2-40B4-BE49-F238E27FC236}">
                        <a16:creationId xmlns:a16="http://schemas.microsoft.com/office/drawing/2014/main" id="{AF412562-7394-44BC-9F32-EE3BBEA86C4F}"/>
                      </a:ext>
                    </a:extLst>
                  </p:cNvPr>
                  <p:cNvGrpSpPr/>
                  <p:nvPr/>
                </p:nvGrpSpPr>
                <p:grpSpPr>
                  <a:xfrm>
                    <a:off x="1427643" y="4843678"/>
                    <a:ext cx="722245" cy="400110"/>
                    <a:chOff x="1427643" y="4843678"/>
                    <a:chExt cx="722245" cy="400110"/>
                  </a:xfrm>
                </p:grpSpPr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68BE1B62-0AEB-4D9B-93CB-5F936CD9B2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643" y="4857933"/>
                      <a:ext cx="722244" cy="3408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" name="ZoneTexte 12">
                      <a:extLst>
                        <a:ext uri="{FF2B5EF4-FFF2-40B4-BE49-F238E27FC236}">
                          <a16:creationId xmlns:a16="http://schemas.microsoft.com/office/drawing/2014/main" id="{03C5FC89-B145-4458-ACB6-E85EB93AD1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7644" y="4843678"/>
                      <a:ext cx="7222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2"/>
                          </a:solidFill>
                        </a:rPr>
                        <a:t>16</a:t>
                      </a:r>
                      <a:r>
                        <a:rPr lang="fr-FR" sz="1100" b="1" dirty="0">
                          <a:solidFill>
                            <a:schemeClr val="bg2"/>
                          </a:solidFill>
                        </a:rPr>
                        <a:t>%</a:t>
                      </a:r>
                      <a:endParaRPr lang="en-GB" b="1" dirty="0">
                        <a:solidFill>
                          <a:schemeClr val="bg2"/>
                        </a:solidFill>
                      </a:endParaRPr>
                    </a:p>
                  </p:txBody>
                </p:sp>
              </p:grpSp>
              <p:grpSp>
                <p:nvGrpSpPr>
                  <p:cNvPr id="15" name="Groupe 14">
                    <a:extLst>
                      <a:ext uri="{FF2B5EF4-FFF2-40B4-BE49-F238E27FC236}">
                        <a16:creationId xmlns:a16="http://schemas.microsoft.com/office/drawing/2014/main" id="{B514F0DD-220A-4D8B-B617-5A321604812B}"/>
                      </a:ext>
                    </a:extLst>
                  </p:cNvPr>
                  <p:cNvGrpSpPr/>
                  <p:nvPr/>
                </p:nvGrpSpPr>
                <p:grpSpPr>
                  <a:xfrm>
                    <a:off x="2866617" y="3172325"/>
                    <a:ext cx="722245" cy="400110"/>
                    <a:chOff x="1427643" y="4843678"/>
                    <a:chExt cx="722245" cy="400110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EFADA1C3-C0CB-49E9-A458-9512695E2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643" y="4857933"/>
                      <a:ext cx="722244" cy="3408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" name="ZoneTexte 16">
                      <a:extLst>
                        <a:ext uri="{FF2B5EF4-FFF2-40B4-BE49-F238E27FC236}">
                          <a16:creationId xmlns:a16="http://schemas.microsoft.com/office/drawing/2014/main" id="{22E7E0D3-0967-49AC-A18C-990139CE2B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7644" y="4843678"/>
                      <a:ext cx="7222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2"/>
                          </a:solidFill>
                        </a:rPr>
                        <a:t>66</a:t>
                      </a:r>
                      <a:r>
                        <a:rPr lang="fr-FR" sz="1100" b="1" dirty="0">
                          <a:solidFill>
                            <a:schemeClr val="bg2"/>
                          </a:solidFill>
                        </a:rPr>
                        <a:t>%</a:t>
                      </a:r>
                      <a:endParaRPr lang="en-GB" b="1" dirty="0">
                        <a:solidFill>
                          <a:schemeClr val="bg2"/>
                        </a:solidFill>
                      </a:endParaRPr>
                    </a:p>
                  </p:txBody>
                </p:sp>
              </p:grpSp>
              <p:grpSp>
                <p:nvGrpSpPr>
                  <p:cNvPr id="18" name="Groupe 17">
                    <a:extLst>
                      <a:ext uri="{FF2B5EF4-FFF2-40B4-BE49-F238E27FC236}">
                        <a16:creationId xmlns:a16="http://schemas.microsoft.com/office/drawing/2014/main" id="{FECE6092-B608-4DF7-ADB2-4714DD99C1A8}"/>
                      </a:ext>
                    </a:extLst>
                  </p:cNvPr>
                  <p:cNvGrpSpPr/>
                  <p:nvPr/>
                </p:nvGrpSpPr>
                <p:grpSpPr>
                  <a:xfrm>
                    <a:off x="4309934" y="2517902"/>
                    <a:ext cx="722245" cy="400110"/>
                    <a:chOff x="1427643" y="4843678"/>
                    <a:chExt cx="722245" cy="400110"/>
                  </a:xfrm>
                </p:grpSpPr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C47C6F21-7C38-4C34-AA71-631650C95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643" y="4857933"/>
                      <a:ext cx="722244" cy="3408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" name="ZoneTexte 19">
                      <a:extLst>
                        <a:ext uri="{FF2B5EF4-FFF2-40B4-BE49-F238E27FC236}">
                          <a16:creationId xmlns:a16="http://schemas.microsoft.com/office/drawing/2014/main" id="{483F60B3-8EA7-475E-81C1-562946FDCF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7644" y="4843678"/>
                      <a:ext cx="7222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00A651"/>
                          </a:solidFill>
                        </a:rPr>
                        <a:t>86</a:t>
                      </a:r>
                      <a:r>
                        <a:rPr lang="fr-FR" sz="1100" b="1" dirty="0">
                          <a:solidFill>
                            <a:srgbClr val="00A651"/>
                          </a:solidFill>
                        </a:rPr>
                        <a:t>%</a:t>
                      </a:r>
                      <a:endParaRPr lang="en-GB" b="1" dirty="0">
                        <a:solidFill>
                          <a:srgbClr val="00A65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1" name="!!Rectangle 42">
                <a:extLst>
                  <a:ext uri="{FF2B5EF4-FFF2-40B4-BE49-F238E27FC236}">
                    <a16:creationId xmlns:a16="http://schemas.microsoft.com/office/drawing/2014/main" id="{D4E1AB7B-C74B-479E-81EC-75132DA79DA8}"/>
                  </a:ext>
                </a:extLst>
              </p:cNvPr>
              <p:cNvSpPr/>
              <p:nvPr/>
            </p:nvSpPr>
            <p:spPr>
              <a:xfrm>
                <a:off x="1251662" y="5136391"/>
                <a:ext cx="1168841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050" b="1" dirty="0">
                    <a:solidFill>
                      <a:schemeClr val="tx2"/>
                    </a:solidFill>
                  </a:rPr>
                  <a:t>Spraydried</a:t>
                </a:r>
              </a:p>
              <a:p>
                <a:pPr algn="ctr">
                  <a:lnSpc>
                    <a:spcPts val="1100"/>
                  </a:lnSpc>
                </a:pPr>
                <a:r>
                  <a:rPr lang="en-GB" sz="1050" b="1" dirty="0">
                    <a:solidFill>
                      <a:schemeClr val="tx2"/>
                    </a:solidFill>
                  </a:rPr>
                  <a:t>gum acacia</a:t>
                </a:r>
              </a:p>
            </p:txBody>
          </p:sp>
          <p:sp>
            <p:nvSpPr>
              <p:cNvPr id="24" name="!!Rectangle 42">
                <a:extLst>
                  <a:ext uri="{FF2B5EF4-FFF2-40B4-BE49-F238E27FC236}">
                    <a16:creationId xmlns:a16="http://schemas.microsoft.com/office/drawing/2014/main" id="{59A96310-25D8-4CE2-9D7B-6A953AD4E75A}"/>
                  </a:ext>
                </a:extLst>
              </p:cNvPr>
              <p:cNvSpPr/>
              <p:nvPr/>
            </p:nvSpPr>
            <p:spPr>
              <a:xfrm>
                <a:off x="2703640" y="5136391"/>
                <a:ext cx="1168841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050" b="1" dirty="0">
                    <a:solidFill>
                      <a:schemeClr val="tx2"/>
                    </a:solidFill>
                  </a:rPr>
                  <a:t>Instant soluble</a:t>
                </a:r>
              </a:p>
              <a:p>
                <a:pPr algn="ctr">
                  <a:lnSpc>
                    <a:spcPts val="1100"/>
                  </a:lnSpc>
                </a:pPr>
                <a:r>
                  <a:rPr lang="en-GB" sz="1050" b="1" dirty="0">
                    <a:solidFill>
                      <a:schemeClr val="tx2"/>
                    </a:solidFill>
                  </a:rPr>
                  <a:t>gum acacia</a:t>
                </a:r>
              </a:p>
            </p:txBody>
          </p:sp>
          <p:sp>
            <p:nvSpPr>
              <p:cNvPr id="25" name="!!Rectangle 42">
                <a:extLst>
                  <a:ext uri="{FF2B5EF4-FFF2-40B4-BE49-F238E27FC236}">
                    <a16:creationId xmlns:a16="http://schemas.microsoft.com/office/drawing/2014/main" id="{CB41ED12-4421-4594-9BCE-1584631777F6}"/>
                  </a:ext>
                </a:extLst>
              </p:cNvPr>
              <p:cNvSpPr/>
              <p:nvPr/>
            </p:nvSpPr>
            <p:spPr>
              <a:xfrm>
                <a:off x="4309935" y="5136391"/>
                <a:ext cx="722244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050" b="1" dirty="0">
                    <a:solidFill>
                      <a:schemeClr val="tx2"/>
                    </a:solidFill>
                  </a:rPr>
                  <a:t>Beyond</a:t>
                </a:r>
              </a:p>
              <a:p>
                <a:pPr algn="ctr">
                  <a:lnSpc>
                    <a:spcPts val="1100"/>
                  </a:lnSpc>
                </a:pPr>
                <a:r>
                  <a:rPr lang="en-GB" sz="1050" b="1" dirty="0">
                    <a:solidFill>
                      <a:schemeClr val="tx2"/>
                    </a:solidFill>
                  </a:rPr>
                  <a:t>Acacia®</a:t>
                </a:r>
              </a:p>
            </p:txBody>
          </p:sp>
          <p:sp>
            <p:nvSpPr>
              <p:cNvPr id="26" name="!!Rectangle 42">
                <a:extLst>
                  <a:ext uri="{FF2B5EF4-FFF2-40B4-BE49-F238E27FC236}">
                    <a16:creationId xmlns:a16="http://schemas.microsoft.com/office/drawing/2014/main" id="{B2C51F44-0C5D-41FC-B3E7-8ED0491A4EB1}"/>
                  </a:ext>
                </a:extLst>
              </p:cNvPr>
              <p:cNvSpPr/>
              <p:nvPr/>
            </p:nvSpPr>
            <p:spPr>
              <a:xfrm>
                <a:off x="846278" y="5353950"/>
                <a:ext cx="5047445" cy="11861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400"/>
                  </a:lnSpc>
                </a:pPr>
                <a:r>
                  <a:rPr lang="en-GB" sz="1200" dirty="0">
                    <a:solidFill>
                      <a:schemeClr val="tx1"/>
                    </a:solidFill>
                  </a:rPr>
                  <a:t>Wettability is the measurement of liquids’ ability of interaction with other fluids and/or solid surface. </a:t>
                </a:r>
                <a:r>
                  <a:rPr lang="en-GB" sz="1200" b="1" dirty="0">
                    <a:solidFill>
                      <a:schemeClr val="tx1"/>
                    </a:solidFill>
                  </a:rPr>
                  <a:t>Beyond Acacia® has a superior wettability</a:t>
                </a:r>
                <a:r>
                  <a:rPr lang="en-GB" sz="1200" dirty="0">
                    <a:solidFill>
                      <a:schemeClr val="tx1"/>
                    </a:solidFill>
                  </a:rPr>
                  <a:t>, compared to regular gum acacia.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CC3DC38-D5CC-4D3F-83DA-94A52F17CC45}"/>
                  </a:ext>
                </a:extLst>
              </p:cNvPr>
              <p:cNvSpPr/>
              <p:nvPr/>
            </p:nvSpPr>
            <p:spPr>
              <a:xfrm>
                <a:off x="1672005" y="991628"/>
                <a:ext cx="2685088" cy="47644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!!Rectangle 42">
              <a:extLst>
                <a:ext uri="{FF2B5EF4-FFF2-40B4-BE49-F238E27FC236}">
                  <a16:creationId xmlns:a16="http://schemas.microsoft.com/office/drawing/2014/main" id="{A14B3222-375E-4970-89C8-4865D79763EB}"/>
                </a:ext>
              </a:extLst>
            </p:cNvPr>
            <p:cNvSpPr/>
            <p:nvPr/>
          </p:nvSpPr>
          <p:spPr>
            <a:xfrm>
              <a:off x="1679164" y="906893"/>
              <a:ext cx="2677930" cy="6919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GB" sz="1600" b="1" dirty="0">
                  <a:solidFill>
                    <a:schemeClr val="bg1"/>
                  </a:solidFill>
                </a:rPr>
                <a:t>Wettability of gum acacia</a:t>
              </a:r>
            </a:p>
            <a:p>
              <a:pPr algn="ctr">
                <a:lnSpc>
                  <a:spcPts val="1500"/>
                </a:lnSpc>
              </a:pPr>
              <a:r>
                <a:rPr lang="en-GB" sz="1600" b="1" dirty="0">
                  <a:solidFill>
                    <a:schemeClr val="bg1"/>
                  </a:solidFill>
                </a:rPr>
                <a:t>in static conditions</a:t>
              </a:r>
            </a:p>
          </p:txBody>
        </p:sp>
      </p:grpSp>
      <p:pic>
        <p:nvPicPr>
          <p:cNvPr id="38" name="Graphique 37">
            <a:extLst>
              <a:ext uri="{FF2B5EF4-FFF2-40B4-BE49-F238E27FC236}">
                <a16:creationId xmlns:a16="http://schemas.microsoft.com/office/drawing/2014/main" id="{BDA2CAD6-D89C-4F8B-9965-860088C63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0248A49-82D3-41E5-8124-4725E963D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683AA-5B56-4342-B551-1270E036F0EC}" type="slidenum">
              <a:rPr lang="fr-FR" smtClean="0"/>
              <a:t>22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633483-37F0-4118-956B-681EC8A2C7C5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Volume of gum acacia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E857B8-900D-4B3D-BB48-1372554D7695}"/>
              </a:ext>
            </a:extLst>
          </p:cNvPr>
          <p:cNvGrpSpPr/>
          <p:nvPr/>
        </p:nvGrpSpPr>
        <p:grpSpPr>
          <a:xfrm>
            <a:off x="390495" y="1115661"/>
            <a:ext cx="11451200" cy="507831"/>
            <a:chOff x="390495" y="1115661"/>
            <a:chExt cx="11451200" cy="507831"/>
          </a:xfrm>
        </p:grpSpPr>
        <p:sp>
          <p:nvSpPr>
            <p:cNvPr id="9" name="!!Rectangle 33">
              <a:extLst>
                <a:ext uri="{FF2B5EF4-FFF2-40B4-BE49-F238E27FC236}">
                  <a16:creationId xmlns:a16="http://schemas.microsoft.com/office/drawing/2014/main" id="{E0C22CA7-1B8F-4801-9D1B-8E1333DA992F}"/>
                </a:ext>
              </a:extLst>
            </p:cNvPr>
            <p:cNvSpPr/>
            <p:nvPr/>
          </p:nvSpPr>
          <p:spPr>
            <a:xfrm>
              <a:off x="3091912" y="1140460"/>
              <a:ext cx="5997844" cy="456373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!!ZoneTexte 5">
              <a:extLst>
                <a:ext uri="{FF2B5EF4-FFF2-40B4-BE49-F238E27FC236}">
                  <a16:creationId xmlns:a16="http://schemas.microsoft.com/office/drawing/2014/main" id="{DA790B33-A3AF-4955-8D80-7D75532B48F8}"/>
                </a:ext>
              </a:extLst>
            </p:cNvPr>
            <p:cNvSpPr txBox="1"/>
            <p:nvPr/>
          </p:nvSpPr>
          <p:spPr>
            <a:xfrm>
              <a:off x="390495" y="1115661"/>
              <a:ext cx="11451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For a net weight of 100 grams</a:t>
              </a:r>
              <a:endParaRPr lang="pt-BR" sz="27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868D452-DB08-4FBC-ACFC-D574188DB1E2}"/>
              </a:ext>
            </a:extLst>
          </p:cNvPr>
          <p:cNvGrpSpPr/>
          <p:nvPr/>
        </p:nvGrpSpPr>
        <p:grpSpPr>
          <a:xfrm>
            <a:off x="8505052" y="2062107"/>
            <a:ext cx="1505029" cy="2589689"/>
            <a:chOff x="8505052" y="2062107"/>
            <a:chExt cx="1505029" cy="2589689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7177C0C8-2D67-43F4-AD49-AC6475C2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97744" y="2206586"/>
              <a:ext cx="1312337" cy="2445210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43D824DD-A6E4-473A-8640-54F102FED451}"/>
                </a:ext>
              </a:extLst>
            </p:cNvPr>
            <p:cNvGrpSpPr/>
            <p:nvPr/>
          </p:nvGrpSpPr>
          <p:grpSpPr>
            <a:xfrm>
              <a:off x="8505052" y="3246717"/>
              <a:ext cx="722244" cy="637439"/>
              <a:chOff x="2438404" y="3601940"/>
              <a:chExt cx="722244" cy="637439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F45195F-5C8C-4287-8F3C-AD3EE95AC5C9}"/>
                  </a:ext>
                </a:extLst>
              </p:cNvPr>
              <p:cNvSpPr/>
              <p:nvPr/>
            </p:nvSpPr>
            <p:spPr>
              <a:xfrm>
                <a:off x="2480807" y="3601940"/>
                <a:ext cx="637439" cy="637439"/>
              </a:xfrm>
              <a:prstGeom prst="ellipse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!!Rectangle 42">
                <a:extLst>
                  <a:ext uri="{FF2B5EF4-FFF2-40B4-BE49-F238E27FC236}">
                    <a16:creationId xmlns:a16="http://schemas.microsoft.com/office/drawing/2014/main" id="{5A26A3FD-7201-4AA8-820E-E158DCD08D64}"/>
                  </a:ext>
                </a:extLst>
              </p:cNvPr>
              <p:cNvSpPr/>
              <p:nvPr/>
            </p:nvSpPr>
            <p:spPr>
              <a:xfrm>
                <a:off x="2438404" y="3730956"/>
                <a:ext cx="722244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200" b="1" dirty="0">
                    <a:solidFill>
                      <a:schemeClr val="bg1"/>
                    </a:solidFill>
                  </a:rPr>
                  <a:t>170ML</a:t>
                </a:r>
              </a:p>
            </p:txBody>
          </p:sp>
        </p:grp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31F95B6E-9FB7-4310-A146-F1A5528D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51426" y="3084023"/>
              <a:ext cx="114300" cy="114300"/>
            </a:xfrm>
            <a:prstGeom prst="rect">
              <a:avLst/>
            </a:prstGeom>
          </p:spPr>
        </p:pic>
        <p:sp>
          <p:nvSpPr>
            <p:cNvPr id="31" name="!!Rectangle 42">
              <a:extLst>
                <a:ext uri="{FF2B5EF4-FFF2-40B4-BE49-F238E27FC236}">
                  <a16:creationId xmlns:a16="http://schemas.microsoft.com/office/drawing/2014/main" id="{34DCC79D-28C3-4B07-8E48-2BB59CE0142F}"/>
                </a:ext>
              </a:extLst>
            </p:cNvPr>
            <p:cNvSpPr/>
            <p:nvPr/>
          </p:nvSpPr>
          <p:spPr>
            <a:xfrm>
              <a:off x="8769492" y="2062107"/>
              <a:ext cx="1168841" cy="440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rgbClr val="00A651"/>
                  </a:solidFill>
                </a:rPr>
                <a:t>Beyond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rgbClr val="00A651"/>
                  </a:solidFill>
                </a:rPr>
                <a:t>Acacia©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8467A17-8E3E-46B8-9D47-9C1AE24E1C22}"/>
              </a:ext>
            </a:extLst>
          </p:cNvPr>
          <p:cNvGrpSpPr/>
          <p:nvPr/>
        </p:nvGrpSpPr>
        <p:grpSpPr>
          <a:xfrm>
            <a:off x="1892545" y="2062107"/>
            <a:ext cx="1601712" cy="2589689"/>
            <a:chOff x="1892545" y="2062107"/>
            <a:chExt cx="1601712" cy="2589689"/>
          </a:xfrm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4A869760-806C-43C4-B754-CAF1ED762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81920" y="2206586"/>
              <a:ext cx="1312337" cy="2445210"/>
            </a:xfrm>
            <a:prstGeom prst="rect">
              <a:avLst/>
            </a:prstGeom>
          </p:spPr>
        </p:pic>
        <p:sp>
          <p:nvSpPr>
            <p:cNvPr id="28" name="!!Rectangle 42">
              <a:extLst>
                <a:ext uri="{FF2B5EF4-FFF2-40B4-BE49-F238E27FC236}">
                  <a16:creationId xmlns:a16="http://schemas.microsoft.com/office/drawing/2014/main" id="{595CCAE5-F49D-4B08-B13E-4F740B87855A}"/>
                </a:ext>
              </a:extLst>
            </p:cNvPr>
            <p:cNvSpPr/>
            <p:nvPr/>
          </p:nvSpPr>
          <p:spPr>
            <a:xfrm>
              <a:off x="2253667" y="2062107"/>
              <a:ext cx="1168841" cy="440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chemeClr val="bg2"/>
                  </a:solidFill>
                </a:rPr>
                <a:t>Regular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chemeClr val="bg2"/>
                  </a:solidFill>
                </a:rPr>
                <a:t>spraydried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293D4229-2A41-43C3-8394-4AE265C129B7}"/>
                </a:ext>
              </a:extLst>
            </p:cNvPr>
            <p:cNvGrpSpPr/>
            <p:nvPr/>
          </p:nvGrpSpPr>
          <p:grpSpPr>
            <a:xfrm>
              <a:off x="1892545" y="3289386"/>
              <a:ext cx="722244" cy="637439"/>
              <a:chOff x="2438404" y="3601940"/>
              <a:chExt cx="722244" cy="637439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998FD165-1E76-4BF8-9130-5BBCDB4FA045}"/>
                  </a:ext>
                </a:extLst>
              </p:cNvPr>
              <p:cNvSpPr/>
              <p:nvPr/>
            </p:nvSpPr>
            <p:spPr>
              <a:xfrm>
                <a:off x="2480807" y="3601940"/>
                <a:ext cx="637439" cy="637439"/>
              </a:xfrm>
              <a:prstGeom prst="ellipse">
                <a:avLst/>
              </a:prstGeom>
              <a:solidFill>
                <a:srgbClr val="DC49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!!Rectangle 42">
                <a:extLst>
                  <a:ext uri="{FF2B5EF4-FFF2-40B4-BE49-F238E27FC236}">
                    <a16:creationId xmlns:a16="http://schemas.microsoft.com/office/drawing/2014/main" id="{EB1F6C22-01F8-40D8-9DE7-7125C0FE3AB3}"/>
                  </a:ext>
                </a:extLst>
              </p:cNvPr>
              <p:cNvSpPr/>
              <p:nvPr/>
            </p:nvSpPr>
            <p:spPr>
              <a:xfrm>
                <a:off x="2438404" y="3730956"/>
                <a:ext cx="722244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200" b="1" dirty="0">
                    <a:solidFill>
                      <a:schemeClr val="bg1"/>
                    </a:solidFill>
                  </a:rPr>
                  <a:t>220ML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B405EA5-9C6F-4E78-8253-BF3C3DCADFB1}"/>
              </a:ext>
            </a:extLst>
          </p:cNvPr>
          <p:cNvGrpSpPr/>
          <p:nvPr/>
        </p:nvGrpSpPr>
        <p:grpSpPr>
          <a:xfrm>
            <a:off x="3971352" y="2062107"/>
            <a:ext cx="1673459" cy="2589689"/>
            <a:chOff x="3971352" y="2062107"/>
            <a:chExt cx="1673459" cy="2589689"/>
          </a:xfrm>
        </p:grpSpPr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D63FA27D-FB65-42AA-AD3C-A2400F034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32474" y="2206586"/>
              <a:ext cx="1312337" cy="2445210"/>
            </a:xfrm>
            <a:prstGeom prst="rect">
              <a:avLst/>
            </a:prstGeom>
          </p:spPr>
        </p:pic>
        <p:sp>
          <p:nvSpPr>
            <p:cNvPr id="29" name="!!Rectangle 42">
              <a:extLst>
                <a:ext uri="{FF2B5EF4-FFF2-40B4-BE49-F238E27FC236}">
                  <a16:creationId xmlns:a16="http://schemas.microsoft.com/office/drawing/2014/main" id="{A5F721E2-EB50-48B6-A02D-70765F4BC1BA}"/>
                </a:ext>
              </a:extLst>
            </p:cNvPr>
            <p:cNvSpPr/>
            <p:nvPr/>
          </p:nvSpPr>
          <p:spPr>
            <a:xfrm>
              <a:off x="4404221" y="2062107"/>
              <a:ext cx="1168841" cy="440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chemeClr val="bg2"/>
                  </a:solidFill>
                </a:rPr>
                <a:t>Standard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chemeClr val="bg2"/>
                  </a:solidFill>
                </a:rPr>
                <a:t>instant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19052FE-FEF2-48D2-98FB-0610A6BB63FD}"/>
                </a:ext>
              </a:extLst>
            </p:cNvPr>
            <p:cNvGrpSpPr/>
            <p:nvPr/>
          </p:nvGrpSpPr>
          <p:grpSpPr>
            <a:xfrm>
              <a:off x="3971352" y="3095426"/>
              <a:ext cx="722244" cy="637439"/>
              <a:chOff x="2438404" y="3601940"/>
              <a:chExt cx="722244" cy="637439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B019125-7E53-47FE-9734-5368B0AD3607}"/>
                  </a:ext>
                </a:extLst>
              </p:cNvPr>
              <p:cNvSpPr/>
              <p:nvPr/>
            </p:nvSpPr>
            <p:spPr>
              <a:xfrm>
                <a:off x="2480807" y="3601940"/>
                <a:ext cx="637439" cy="637439"/>
              </a:xfrm>
              <a:prstGeom prst="ellipse">
                <a:avLst/>
              </a:prstGeom>
              <a:solidFill>
                <a:srgbClr val="DC49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!!Rectangle 42">
                <a:extLst>
                  <a:ext uri="{FF2B5EF4-FFF2-40B4-BE49-F238E27FC236}">
                    <a16:creationId xmlns:a16="http://schemas.microsoft.com/office/drawing/2014/main" id="{CCF33288-B383-4184-A395-AC44990E4545}"/>
                  </a:ext>
                </a:extLst>
              </p:cNvPr>
              <p:cNvSpPr/>
              <p:nvPr/>
            </p:nvSpPr>
            <p:spPr>
              <a:xfrm>
                <a:off x="2438404" y="3730956"/>
                <a:ext cx="722244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200" b="1" dirty="0">
                    <a:solidFill>
                      <a:schemeClr val="bg1"/>
                    </a:solidFill>
                  </a:rPr>
                  <a:t>250ML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FB86BEE-2FB5-4D46-A55B-ACBD531611AA}"/>
              </a:ext>
            </a:extLst>
          </p:cNvPr>
          <p:cNvGrpSpPr/>
          <p:nvPr/>
        </p:nvGrpSpPr>
        <p:grpSpPr>
          <a:xfrm>
            <a:off x="6294415" y="2062107"/>
            <a:ext cx="1561033" cy="2589689"/>
            <a:chOff x="6294415" y="2062107"/>
            <a:chExt cx="1561033" cy="2589689"/>
          </a:xfrm>
        </p:grpSpPr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ED000AE9-926A-48C1-9775-E31A83A75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111" y="2206586"/>
              <a:ext cx="1312337" cy="2445210"/>
            </a:xfrm>
            <a:prstGeom prst="rect">
              <a:avLst/>
            </a:prstGeom>
          </p:spPr>
        </p:pic>
        <p:sp>
          <p:nvSpPr>
            <p:cNvPr id="30" name="!!Rectangle 42">
              <a:extLst>
                <a:ext uri="{FF2B5EF4-FFF2-40B4-BE49-F238E27FC236}">
                  <a16:creationId xmlns:a16="http://schemas.microsoft.com/office/drawing/2014/main" id="{52633039-F1D1-4223-AE4D-868D3BAE18CC}"/>
                </a:ext>
              </a:extLst>
            </p:cNvPr>
            <p:cNvSpPr/>
            <p:nvPr/>
          </p:nvSpPr>
          <p:spPr>
            <a:xfrm>
              <a:off x="6610049" y="2062107"/>
              <a:ext cx="1168841" cy="440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chemeClr val="bg2"/>
                  </a:solidFill>
                </a:rPr>
                <a:t>Coarse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b="1" dirty="0">
                  <a:solidFill>
                    <a:schemeClr val="bg2"/>
                  </a:solidFill>
                </a:rPr>
                <a:t>instant G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98CA1AE-BCD1-446B-AF30-D514C26CA953}"/>
                </a:ext>
              </a:extLst>
            </p:cNvPr>
            <p:cNvGrpSpPr/>
            <p:nvPr/>
          </p:nvGrpSpPr>
          <p:grpSpPr>
            <a:xfrm>
              <a:off x="6294415" y="2902286"/>
              <a:ext cx="722244" cy="637439"/>
              <a:chOff x="2438404" y="3601940"/>
              <a:chExt cx="722244" cy="637439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FBBE4B8C-89DD-452D-BE00-D032FF76B674}"/>
                  </a:ext>
                </a:extLst>
              </p:cNvPr>
              <p:cNvSpPr/>
              <p:nvPr/>
            </p:nvSpPr>
            <p:spPr>
              <a:xfrm>
                <a:off x="2480807" y="3601940"/>
                <a:ext cx="637439" cy="637439"/>
              </a:xfrm>
              <a:prstGeom prst="ellipse">
                <a:avLst/>
              </a:prstGeom>
              <a:solidFill>
                <a:srgbClr val="DC49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!!Rectangle 42">
                <a:extLst>
                  <a:ext uri="{FF2B5EF4-FFF2-40B4-BE49-F238E27FC236}">
                    <a16:creationId xmlns:a16="http://schemas.microsoft.com/office/drawing/2014/main" id="{B17F8CCA-0987-469E-B56E-AF686D18E9C6}"/>
                  </a:ext>
                </a:extLst>
              </p:cNvPr>
              <p:cNvSpPr/>
              <p:nvPr/>
            </p:nvSpPr>
            <p:spPr>
              <a:xfrm>
                <a:off x="2438404" y="3730956"/>
                <a:ext cx="722244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200" b="1" dirty="0">
                    <a:solidFill>
                      <a:schemeClr val="bg1"/>
                    </a:solidFill>
                  </a:rPr>
                  <a:t>285ML</a:t>
                </a:r>
              </a:p>
            </p:txBody>
          </p:sp>
        </p:grp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1758463-5A99-49F7-899A-BFC705559199}"/>
              </a:ext>
            </a:extLst>
          </p:cNvPr>
          <p:cNvGrpSpPr/>
          <p:nvPr/>
        </p:nvGrpSpPr>
        <p:grpSpPr>
          <a:xfrm>
            <a:off x="2460722" y="5105710"/>
            <a:ext cx="7270557" cy="675374"/>
            <a:chOff x="2253668" y="5584906"/>
            <a:chExt cx="7270557" cy="675374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8DFF8E2C-4986-484D-B159-6D976B88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53668" y="5584906"/>
              <a:ext cx="7160156" cy="615280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41FBA61C-47C2-4A09-A121-3776C5E37E87}"/>
                </a:ext>
              </a:extLst>
            </p:cNvPr>
            <p:cNvGrpSpPr/>
            <p:nvPr/>
          </p:nvGrpSpPr>
          <p:grpSpPr>
            <a:xfrm>
              <a:off x="2460928" y="5722177"/>
              <a:ext cx="3490671" cy="538103"/>
              <a:chOff x="2460928" y="5722177"/>
              <a:chExt cx="3490671" cy="538103"/>
            </a:xfrm>
          </p:grpSpPr>
          <p:sp>
            <p:nvSpPr>
              <p:cNvPr id="37" name="!!Rectangle 42">
                <a:extLst>
                  <a:ext uri="{FF2B5EF4-FFF2-40B4-BE49-F238E27FC236}">
                    <a16:creationId xmlns:a16="http://schemas.microsoft.com/office/drawing/2014/main" id="{C50DCC74-753A-4D6B-BAAB-CD636F44CDB1}"/>
                  </a:ext>
                </a:extLst>
              </p:cNvPr>
              <p:cNvSpPr/>
              <p:nvPr/>
            </p:nvSpPr>
            <p:spPr>
              <a:xfrm>
                <a:off x="2460928" y="5819982"/>
                <a:ext cx="1168841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-23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%</a:t>
                </a:r>
              </a:p>
            </p:txBody>
          </p:sp>
          <p:sp>
            <p:nvSpPr>
              <p:cNvPr id="39" name="!!Rectangle 42">
                <a:extLst>
                  <a:ext uri="{FF2B5EF4-FFF2-40B4-BE49-F238E27FC236}">
                    <a16:creationId xmlns:a16="http://schemas.microsoft.com/office/drawing/2014/main" id="{6B19435B-69AA-478D-8027-5C77216C4B23}"/>
                  </a:ext>
                </a:extLst>
              </p:cNvPr>
              <p:cNvSpPr/>
              <p:nvPr/>
            </p:nvSpPr>
            <p:spPr>
              <a:xfrm>
                <a:off x="3350789" y="5722177"/>
                <a:ext cx="2600810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600" b="1" dirty="0">
                    <a:solidFill>
                      <a:schemeClr val="bg1"/>
                    </a:solidFill>
                  </a:rPr>
                  <a:t>VOLUME</a:t>
                </a:r>
                <a:r>
                  <a:rPr lang="en-GB" sz="1400" b="1" dirty="0">
                    <a:solidFill>
                      <a:schemeClr val="bg1"/>
                    </a:solidFill>
                  </a:rPr>
                  <a:t> vs Spraydried</a:t>
                </a:r>
              </a:p>
            </p:txBody>
          </p:sp>
        </p:grp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955A0473-4D76-489D-94D0-28FB615546F4}"/>
                </a:ext>
              </a:extLst>
            </p:cNvPr>
            <p:cNvCxnSpPr/>
            <p:nvPr/>
          </p:nvCxnSpPr>
          <p:spPr>
            <a:xfrm flipH="1">
              <a:off x="5854055" y="5742111"/>
              <a:ext cx="97544" cy="3179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2EA41ED-71B1-484D-9433-5F970A92E730}"/>
                </a:ext>
              </a:extLst>
            </p:cNvPr>
            <p:cNvGrpSpPr/>
            <p:nvPr/>
          </p:nvGrpSpPr>
          <p:grpSpPr>
            <a:xfrm>
              <a:off x="6033554" y="5722177"/>
              <a:ext cx="3490671" cy="538103"/>
              <a:chOff x="2460928" y="5722177"/>
              <a:chExt cx="3490671" cy="538103"/>
            </a:xfrm>
          </p:grpSpPr>
          <p:sp>
            <p:nvSpPr>
              <p:cNvPr id="44" name="!!Rectangle 42">
                <a:extLst>
                  <a:ext uri="{FF2B5EF4-FFF2-40B4-BE49-F238E27FC236}">
                    <a16:creationId xmlns:a16="http://schemas.microsoft.com/office/drawing/2014/main" id="{87E29901-1FEC-42BA-A55F-C87F86ECCDB0}"/>
                  </a:ext>
                </a:extLst>
              </p:cNvPr>
              <p:cNvSpPr/>
              <p:nvPr/>
            </p:nvSpPr>
            <p:spPr>
              <a:xfrm>
                <a:off x="2460928" y="5819982"/>
                <a:ext cx="1168841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-32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%</a:t>
                </a:r>
              </a:p>
            </p:txBody>
          </p:sp>
          <p:sp>
            <p:nvSpPr>
              <p:cNvPr id="45" name="!!Rectangle 42">
                <a:extLst>
                  <a:ext uri="{FF2B5EF4-FFF2-40B4-BE49-F238E27FC236}">
                    <a16:creationId xmlns:a16="http://schemas.microsoft.com/office/drawing/2014/main" id="{0C6A4B01-C1C9-44E4-902C-F1E83B8B159A}"/>
                  </a:ext>
                </a:extLst>
              </p:cNvPr>
              <p:cNvSpPr/>
              <p:nvPr/>
            </p:nvSpPr>
            <p:spPr>
              <a:xfrm>
                <a:off x="3350789" y="5722177"/>
                <a:ext cx="2600810" cy="4402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en-GB" sz="1600" b="1" dirty="0">
                    <a:solidFill>
                      <a:schemeClr val="bg1"/>
                    </a:solidFill>
                  </a:rPr>
                  <a:t>VOLUME</a:t>
                </a:r>
                <a:r>
                  <a:rPr lang="en-GB" sz="1400" b="1" dirty="0">
                    <a:solidFill>
                      <a:schemeClr val="bg1"/>
                    </a:solidFill>
                  </a:rPr>
                  <a:t> vs Instant</a:t>
                </a:r>
              </a:p>
            </p:txBody>
          </p:sp>
        </p:grpSp>
      </p:grpSp>
      <p:pic>
        <p:nvPicPr>
          <p:cNvPr id="47" name="Graphique 46">
            <a:extLst>
              <a:ext uri="{FF2B5EF4-FFF2-40B4-BE49-F238E27FC236}">
                <a16:creationId xmlns:a16="http://schemas.microsoft.com/office/drawing/2014/main" id="{2F4BF57B-10AB-4633-A800-CD2EBF9B49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0832" t="-19607" r="-5519" b="6782"/>
          <a:stretch/>
        </p:blipFill>
        <p:spPr>
          <a:xfrm>
            <a:off x="-7495" y="3141173"/>
            <a:ext cx="1326987" cy="3139269"/>
          </a:xfrm>
          <a:prstGeom prst="rect">
            <a:avLst/>
          </a:prstGeom>
        </p:spPr>
      </p:pic>
      <p:pic>
        <p:nvPicPr>
          <p:cNvPr id="49" name="Bulle verte">
            <a:extLst>
              <a:ext uri="{FF2B5EF4-FFF2-40B4-BE49-F238E27FC236}">
                <a16:creationId xmlns:a16="http://schemas.microsoft.com/office/drawing/2014/main" id="{0169B31A-DB23-456E-A87A-8338BE81F4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6298" t="-671" r="-1736" b="-2953"/>
          <a:stretch/>
        </p:blipFill>
        <p:spPr>
          <a:xfrm rot="10800000">
            <a:off x="10473794" y="0"/>
            <a:ext cx="1718206" cy="3188109"/>
          </a:xfrm>
          <a:prstGeom prst="rect">
            <a:avLst/>
          </a:prstGeom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6BBE2CDC-E970-407A-8744-1310E1FA83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FF83B787-336F-44E4-90DE-9FFBE6A16F4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3306" t="27067"/>
          <a:stretch/>
        </p:blipFill>
        <p:spPr>
          <a:xfrm rot="16200000">
            <a:off x="76978" y="5184840"/>
            <a:ext cx="1605059" cy="17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ulle verte">
            <a:extLst>
              <a:ext uri="{FF2B5EF4-FFF2-40B4-BE49-F238E27FC236}">
                <a16:creationId xmlns:a16="http://schemas.microsoft.com/office/drawing/2014/main" id="{C2DFAF17-A050-45D9-B320-A74C230D0A27}"/>
              </a:ext>
            </a:extLst>
          </p:cNvPr>
          <p:cNvSpPr/>
          <p:nvPr/>
        </p:nvSpPr>
        <p:spPr>
          <a:xfrm rot="2150070">
            <a:off x="2690801" y="820304"/>
            <a:ext cx="6482697" cy="6749879"/>
          </a:xfrm>
          <a:custGeom>
            <a:avLst/>
            <a:gdLst>
              <a:gd name="connsiteX0" fmla="*/ 382407 w 6102356"/>
              <a:gd name="connsiteY0" fmla="*/ 5475552 h 6353861"/>
              <a:gd name="connsiteX1" fmla="*/ 538486 w 6102356"/>
              <a:gd name="connsiteY1" fmla="*/ 1986795 h 6353861"/>
              <a:gd name="connsiteX2" fmla="*/ 3959828 w 6102356"/>
              <a:gd name="connsiteY2" fmla="*/ 14080 h 6353861"/>
              <a:gd name="connsiteX3" fmla="*/ 6045695 w 6102356"/>
              <a:gd name="connsiteY3" fmla="*/ 2356124 h 6353861"/>
              <a:gd name="connsiteX4" fmla="*/ 5672848 w 6102356"/>
              <a:gd name="connsiteY4" fmla="*/ 3093776 h 6353861"/>
              <a:gd name="connsiteX5" fmla="*/ 4765710 w 6102356"/>
              <a:gd name="connsiteY5" fmla="*/ 3779959 h 6353861"/>
              <a:gd name="connsiteX6" fmla="*/ 3042967 w 6102356"/>
              <a:gd name="connsiteY6" fmla="*/ 5672203 h 6353861"/>
              <a:gd name="connsiteX7" fmla="*/ 2278161 w 6102356"/>
              <a:gd name="connsiteY7" fmla="*/ 6287806 h 6353861"/>
              <a:gd name="connsiteX8" fmla="*/ 1601202 w 6102356"/>
              <a:gd name="connsiteY8" fmla="*/ 6308260 h 6353861"/>
              <a:gd name="connsiteX9" fmla="*/ 382407 w 6102356"/>
              <a:gd name="connsiteY9" fmla="*/ 5475384 h 635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2356" h="6353861">
                <a:moveTo>
                  <a:pt x="382407" y="5475552"/>
                </a:moveTo>
                <a:cubicBezTo>
                  <a:pt x="-129755" y="4442672"/>
                  <a:pt x="-139144" y="3123282"/>
                  <a:pt x="538486" y="1986795"/>
                </a:cubicBezTo>
                <a:cubicBezTo>
                  <a:pt x="1216116" y="850309"/>
                  <a:pt x="2633236" y="-28838"/>
                  <a:pt x="3959828" y="14080"/>
                </a:cubicBezTo>
                <a:cubicBezTo>
                  <a:pt x="5286421" y="56998"/>
                  <a:pt x="6330527" y="1143525"/>
                  <a:pt x="6045695" y="2356124"/>
                </a:cubicBezTo>
                <a:cubicBezTo>
                  <a:pt x="5985007" y="2615141"/>
                  <a:pt x="5867654" y="2875833"/>
                  <a:pt x="5672848" y="3093776"/>
                </a:cubicBezTo>
                <a:cubicBezTo>
                  <a:pt x="5424394" y="3371233"/>
                  <a:pt x="5073677" y="3555646"/>
                  <a:pt x="4765710" y="3779959"/>
                </a:cubicBezTo>
                <a:cubicBezTo>
                  <a:pt x="4058069" y="4295813"/>
                  <a:pt x="3585137" y="5016699"/>
                  <a:pt x="3042967" y="5672203"/>
                </a:cubicBezTo>
                <a:cubicBezTo>
                  <a:pt x="2835588" y="5923675"/>
                  <a:pt x="2594679" y="6180680"/>
                  <a:pt x="2278161" y="6287806"/>
                </a:cubicBezTo>
                <a:cubicBezTo>
                  <a:pt x="2052173" y="6364421"/>
                  <a:pt x="1815455" y="6353021"/>
                  <a:pt x="1601202" y="6308260"/>
                </a:cubicBezTo>
                <a:cubicBezTo>
                  <a:pt x="981913" y="6178668"/>
                  <a:pt x="519710" y="5752338"/>
                  <a:pt x="382407" y="5475384"/>
                </a:cubicBezTo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2" name="Bulle verte">
            <a:extLst>
              <a:ext uri="{FF2B5EF4-FFF2-40B4-BE49-F238E27FC236}">
                <a16:creationId xmlns:a16="http://schemas.microsoft.com/office/drawing/2014/main" id="{4C8A1582-290C-47D6-8EB0-2E44600A0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4250" t="-6802" r="-5373" b="27790"/>
          <a:stretch/>
        </p:blipFill>
        <p:spPr>
          <a:xfrm rot="5400000">
            <a:off x="-541012" y="2187222"/>
            <a:ext cx="4337593" cy="32555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22A5AD-CD13-40BF-AFE0-53CD94197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B9AF72-9538-9749-9838-4BD3923EF68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5FE9AA-D0EF-42EB-9A14-4CB0EABF6F0D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Reduced energy usage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41C81620-6E81-4607-88DC-76E5E92D4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6C9AE8E6-A76C-47CD-8E50-4DE08E002F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" t="-19749" r="-6998" b="52984"/>
          <a:stretch/>
        </p:blipFill>
        <p:spPr>
          <a:xfrm rot="16200000">
            <a:off x="10250649" y="1418890"/>
            <a:ext cx="2480914" cy="1450521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1268CD1D-11F1-4E71-A5B4-64A92B7D0F1A}"/>
              </a:ext>
            </a:extLst>
          </p:cNvPr>
          <p:cNvGrpSpPr/>
          <p:nvPr/>
        </p:nvGrpSpPr>
        <p:grpSpPr>
          <a:xfrm>
            <a:off x="3946608" y="2396029"/>
            <a:ext cx="4828091" cy="3185555"/>
            <a:chOff x="3695820" y="2577522"/>
            <a:chExt cx="4828091" cy="3185555"/>
          </a:xfrm>
        </p:grpSpPr>
        <p:sp>
          <p:nvSpPr>
            <p:cNvPr id="10" name="!!Rectangle 42">
              <a:extLst>
                <a:ext uri="{FF2B5EF4-FFF2-40B4-BE49-F238E27FC236}">
                  <a16:creationId xmlns:a16="http://schemas.microsoft.com/office/drawing/2014/main" id="{BED61473-034F-4D7C-8B59-43B9F86F73B9}"/>
                </a:ext>
              </a:extLst>
            </p:cNvPr>
            <p:cNvSpPr/>
            <p:nvPr/>
          </p:nvSpPr>
          <p:spPr>
            <a:xfrm>
              <a:off x="4354912" y="2577522"/>
              <a:ext cx="4168999" cy="31855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dirty="0">
                  <a:solidFill>
                    <a:schemeClr val="tx1"/>
                  </a:solidFill>
                </a:rPr>
                <a:t>Better solubilization and higher dispersion ability means </a:t>
              </a:r>
              <a:r>
                <a:rPr lang="en-GB" sz="1400" b="1" dirty="0">
                  <a:solidFill>
                    <a:schemeClr val="tx1"/>
                  </a:solidFill>
                </a:rPr>
                <a:t>less time and energy in the users process.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dirty="0">
                  <a:solidFill>
                    <a:schemeClr val="tx1"/>
                  </a:solidFill>
                </a:rPr>
                <a:t>Complete dissolution, even at high concentration, can be reached </a:t>
              </a:r>
              <a:r>
                <a:rPr lang="en-GB" sz="1400" b="1" dirty="0">
                  <a:solidFill>
                    <a:schemeClr val="tx1"/>
                  </a:solidFill>
                </a:rPr>
                <a:t>without heating.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b="1" dirty="0">
                  <a:solidFill>
                    <a:schemeClr val="tx1"/>
                  </a:solidFill>
                </a:rPr>
                <a:t>Volume reduction </a:t>
              </a:r>
              <a:r>
                <a:rPr lang="en-GB" sz="1400" dirty="0">
                  <a:solidFill>
                    <a:schemeClr val="tx1"/>
                  </a:solidFill>
                </a:rPr>
                <a:t>thanks to the higher density</a:t>
              </a:r>
            </a:p>
            <a:p>
              <a:r>
                <a:rPr lang="en-GB" sz="1400" dirty="0">
                  <a:solidFill>
                    <a:schemeClr val="tx1"/>
                  </a:solidFill>
                </a:rPr>
                <a:t>of the granules.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dirty="0">
                  <a:solidFill>
                    <a:schemeClr val="tx1"/>
                  </a:solidFill>
                </a:rPr>
                <a:t>Packaging reduction, lower storage and shipping volume help </a:t>
              </a:r>
              <a:r>
                <a:rPr lang="en-GB" sz="1400" b="1" dirty="0">
                  <a:solidFill>
                    <a:schemeClr val="tx1"/>
                  </a:solidFill>
                </a:rPr>
                <a:t>optimize logistics </a:t>
              </a:r>
              <a:r>
                <a:rPr lang="en-GB" sz="1400" dirty="0">
                  <a:solidFill>
                    <a:schemeClr val="tx1"/>
                  </a:solidFill>
                </a:rPr>
                <a:t>and </a:t>
              </a:r>
              <a:r>
                <a:rPr lang="en-GB" sz="1400" b="1" dirty="0">
                  <a:solidFill>
                    <a:schemeClr val="tx1"/>
                  </a:solidFill>
                </a:rPr>
                <a:t>reduce GHG emissions.</a:t>
              </a:r>
              <a:endParaRPr lang="en-GB" sz="1400" b="1" i="1" dirty="0">
                <a:solidFill>
                  <a:schemeClr val="tx1"/>
                </a:solidFill>
              </a:endParaRPr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1AB86CA4-E6FF-45D6-9B13-4A0015AE8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95820" y="2783314"/>
              <a:ext cx="476541" cy="381233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4CBAFF57-8D6F-4FA9-8AA6-778A2049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95820" y="3615268"/>
              <a:ext cx="476541" cy="381233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A8EF5892-97C7-41EB-8A52-21DF48D10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95820" y="4256605"/>
              <a:ext cx="476541" cy="381233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29F2087C-081B-48C3-9E5D-08EC37FE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95820" y="4897942"/>
              <a:ext cx="476541" cy="381233"/>
            </a:xfrm>
            <a:prstGeom prst="rect">
              <a:avLst/>
            </a:prstGeom>
          </p:spPr>
        </p:pic>
      </p:grpSp>
      <p:pic>
        <p:nvPicPr>
          <p:cNvPr id="29" name="Graphique 28">
            <a:extLst>
              <a:ext uri="{FF2B5EF4-FFF2-40B4-BE49-F238E27FC236}">
                <a16:creationId xmlns:a16="http://schemas.microsoft.com/office/drawing/2014/main" id="{D89B5D44-00BA-435A-86A6-6CC70A1B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08407">
            <a:off x="512586" y="1754540"/>
            <a:ext cx="3072882" cy="34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9D12EDB-8087-4ED2-BA0D-4480F9F65132}"/>
              </a:ext>
            </a:extLst>
          </p:cNvPr>
          <p:cNvGrpSpPr/>
          <p:nvPr/>
        </p:nvGrpSpPr>
        <p:grpSpPr>
          <a:xfrm>
            <a:off x="1269315" y="1989383"/>
            <a:ext cx="9266757" cy="2662267"/>
            <a:chOff x="1269315" y="1989383"/>
            <a:chExt cx="9266757" cy="2662267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E8CC149-43CE-4FA6-8AB1-2F629DB65E8A}"/>
                </a:ext>
              </a:extLst>
            </p:cNvPr>
            <p:cNvSpPr txBox="1"/>
            <p:nvPr/>
          </p:nvSpPr>
          <p:spPr>
            <a:xfrm>
              <a:off x="3722054" y="2503708"/>
              <a:ext cx="6814018" cy="190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Low carbon range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5E4B2FB-E34D-4078-ADCA-9094A6D04614}"/>
                </a:ext>
              </a:extLst>
            </p:cNvPr>
            <p:cNvSpPr txBox="1"/>
            <p:nvPr/>
          </p:nvSpPr>
          <p:spPr>
            <a:xfrm>
              <a:off x="1269315" y="1989383"/>
              <a:ext cx="2318123" cy="266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700" b="1" dirty="0">
                  <a:solidFill>
                    <a:schemeClr val="bg2"/>
                  </a:solidFill>
                </a:rPr>
                <a:t>5.</a:t>
              </a:r>
              <a:r>
                <a:rPr lang="en-GB" sz="3600" b="1" dirty="0">
                  <a:solidFill>
                    <a:schemeClr val="bg2"/>
                  </a:solidFill>
                </a:rPr>
                <a:t>  </a:t>
              </a:r>
              <a:endParaRPr lang="fr-FR" sz="2800" b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16" name="Graphique 15">
            <a:extLst>
              <a:ext uri="{FF2B5EF4-FFF2-40B4-BE49-F238E27FC236}">
                <a16:creationId xmlns:a16="http://schemas.microsoft.com/office/drawing/2014/main" id="{1AD4FB72-4B6D-4AE7-97F9-BE828C78A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490" r="31637"/>
          <a:stretch/>
        </p:blipFill>
        <p:spPr>
          <a:xfrm>
            <a:off x="9144000" y="-1"/>
            <a:ext cx="3048001" cy="319634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59DAFF0-D3D1-4A89-B6E7-86A14471E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8006" y="52661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F1BA14-DDA9-4FBE-8EBC-B90A33BD6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683AA-5B56-4342-B551-1270E036F0EC}" type="slidenum">
              <a:rPr lang="fr-FR" smtClean="0"/>
              <a:t>25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B92A9F-7939-4670-B75B-352D6D79E440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Our global company 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3245059-F379-4C16-A11B-D26A4D89E117}"/>
              </a:ext>
            </a:extLst>
          </p:cNvPr>
          <p:cNvGrpSpPr/>
          <p:nvPr/>
        </p:nvGrpSpPr>
        <p:grpSpPr>
          <a:xfrm>
            <a:off x="390495" y="1115661"/>
            <a:ext cx="11451200" cy="507831"/>
            <a:chOff x="390495" y="1115661"/>
            <a:chExt cx="11451200" cy="507831"/>
          </a:xfrm>
        </p:grpSpPr>
        <p:sp>
          <p:nvSpPr>
            <p:cNvPr id="14" name="!!Rectangle 33">
              <a:extLst>
                <a:ext uri="{FF2B5EF4-FFF2-40B4-BE49-F238E27FC236}">
                  <a16:creationId xmlns:a16="http://schemas.microsoft.com/office/drawing/2014/main" id="{570C6635-8427-4946-8DC8-8F72A556251F}"/>
                </a:ext>
              </a:extLst>
            </p:cNvPr>
            <p:cNvSpPr/>
            <p:nvPr/>
          </p:nvSpPr>
          <p:spPr>
            <a:xfrm>
              <a:off x="3130658" y="1140460"/>
              <a:ext cx="5928102" cy="456373"/>
            </a:xfrm>
            <a:prstGeom prst="rect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!!ZoneTexte 5">
              <a:extLst>
                <a:ext uri="{FF2B5EF4-FFF2-40B4-BE49-F238E27FC236}">
                  <a16:creationId xmlns:a16="http://schemas.microsoft.com/office/drawing/2014/main" id="{AB5F6C6E-ADC7-4F21-84AF-ADD40739DEB2}"/>
                </a:ext>
              </a:extLst>
            </p:cNvPr>
            <p:cNvSpPr txBox="1"/>
            <p:nvPr/>
          </p:nvSpPr>
          <p:spPr>
            <a:xfrm>
              <a:off x="390495" y="1115661"/>
              <a:ext cx="11451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is committed to sustainability</a:t>
              </a:r>
              <a:endParaRPr lang="pt-BR" sz="27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9" name="!!Bulle Blanche">
            <a:extLst>
              <a:ext uri="{FF2B5EF4-FFF2-40B4-BE49-F238E27FC236}">
                <a16:creationId xmlns:a16="http://schemas.microsoft.com/office/drawing/2014/main" id="{D421DE8B-09E8-4C86-87A2-E4AB1B871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775" t="-7700" r="1128" b="44936"/>
          <a:stretch/>
        </p:blipFill>
        <p:spPr>
          <a:xfrm rot="5400000">
            <a:off x="-536202" y="4230968"/>
            <a:ext cx="2402542" cy="1330137"/>
          </a:xfrm>
          <a:prstGeom prst="rect">
            <a:avLst/>
          </a:prstGeom>
        </p:spPr>
      </p:pic>
      <p:pic>
        <p:nvPicPr>
          <p:cNvPr id="36" name="Bulle verte">
            <a:extLst>
              <a:ext uri="{FF2B5EF4-FFF2-40B4-BE49-F238E27FC236}">
                <a16:creationId xmlns:a16="http://schemas.microsoft.com/office/drawing/2014/main" id="{FED72F9D-9DCA-452B-B8B9-93E7A3BD9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945" t="-671" r="-1736" b="-1602"/>
          <a:stretch/>
        </p:blipFill>
        <p:spPr>
          <a:xfrm rot="10800000">
            <a:off x="10047790" y="195309"/>
            <a:ext cx="2147516" cy="3146522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60D491E0-9918-4052-8674-12FF08BB1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E0AA539-0836-40C0-A63A-CC55A5F6BDC1}"/>
              </a:ext>
            </a:extLst>
          </p:cNvPr>
          <p:cNvGrpSpPr/>
          <p:nvPr/>
        </p:nvGrpSpPr>
        <p:grpSpPr>
          <a:xfrm>
            <a:off x="1423446" y="2273441"/>
            <a:ext cx="3579663" cy="3041901"/>
            <a:chOff x="1423446" y="2273441"/>
            <a:chExt cx="3579663" cy="3041901"/>
          </a:xfrm>
        </p:grpSpPr>
        <p:sp>
          <p:nvSpPr>
            <p:cNvPr id="16" name="!!Rectangle 42">
              <a:extLst>
                <a:ext uri="{FF2B5EF4-FFF2-40B4-BE49-F238E27FC236}">
                  <a16:creationId xmlns:a16="http://schemas.microsoft.com/office/drawing/2014/main" id="{8DBB10BF-F8F8-465C-AA91-1EB677F02BBA}"/>
                </a:ext>
              </a:extLst>
            </p:cNvPr>
            <p:cNvSpPr/>
            <p:nvPr/>
          </p:nvSpPr>
          <p:spPr>
            <a:xfrm>
              <a:off x="1423446" y="2273441"/>
              <a:ext cx="3579663" cy="784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b="1" dirty="0">
                  <a:solidFill>
                    <a:schemeClr val="tx2"/>
                  </a:solidFill>
                </a:rPr>
                <a:t>IN LINE WITH THE 2015</a:t>
              </a:r>
            </a:p>
            <a:p>
              <a:r>
                <a:rPr lang="en-GB" sz="2200" b="1" dirty="0">
                  <a:solidFill>
                    <a:schemeClr val="tx2"/>
                  </a:solidFill>
                </a:rPr>
                <a:t>PARIS AGREEMENT</a:t>
              </a:r>
            </a:p>
          </p:txBody>
        </p:sp>
        <p:sp>
          <p:nvSpPr>
            <p:cNvPr id="17" name="!!Rectangle 42">
              <a:extLst>
                <a:ext uri="{FF2B5EF4-FFF2-40B4-BE49-F238E27FC236}">
                  <a16:creationId xmlns:a16="http://schemas.microsoft.com/office/drawing/2014/main" id="{4BCAE983-6BBA-4FA3-ADC4-EC876DABCE91}"/>
                </a:ext>
              </a:extLst>
            </p:cNvPr>
            <p:cNvSpPr/>
            <p:nvPr/>
          </p:nvSpPr>
          <p:spPr>
            <a:xfrm>
              <a:off x="1423446" y="3136728"/>
              <a:ext cx="2822281" cy="1033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tx1"/>
                  </a:solidFill>
                </a:rPr>
                <a:t>Alland &amp; Robert is committed</a:t>
              </a:r>
            </a:p>
            <a:p>
              <a:r>
                <a:rPr lang="en-GB" sz="1400" b="1" dirty="0">
                  <a:solidFill>
                    <a:schemeClr val="tx1"/>
                  </a:solidFill>
                </a:rPr>
                <a:t>to a low carbon strategy to</a:t>
              </a:r>
            </a:p>
            <a:p>
              <a:r>
                <a:rPr lang="en-GB" sz="1400" b="1" dirty="0">
                  <a:solidFill>
                    <a:schemeClr val="tx1"/>
                  </a:solidFill>
                </a:rPr>
                <a:t>keep global warming to well</a:t>
              </a:r>
            </a:p>
            <a:p>
              <a:r>
                <a:rPr lang="en-GB" sz="1400" b="1" dirty="0">
                  <a:solidFill>
                    <a:schemeClr val="tx1"/>
                  </a:solidFill>
                </a:rPr>
                <a:t>below 2°C.</a:t>
              </a:r>
              <a:endParaRPr lang="en-GB" sz="1400" b="1" i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57F1D658-72EF-459B-AB81-D7117012C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33749" y="4170322"/>
              <a:ext cx="1176248" cy="1145020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19836AC-41D4-4B1E-B1BC-B2643BD815D9}"/>
              </a:ext>
            </a:extLst>
          </p:cNvPr>
          <p:cNvGrpSpPr/>
          <p:nvPr/>
        </p:nvGrpSpPr>
        <p:grpSpPr>
          <a:xfrm>
            <a:off x="9588635" y="2072033"/>
            <a:ext cx="983779" cy="2816826"/>
            <a:chOff x="5801676" y="3400121"/>
            <a:chExt cx="580074" cy="1660908"/>
          </a:xfrm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44C432A4-4AAC-4AD1-B91F-C93C9934E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01676" y="3400121"/>
              <a:ext cx="571500" cy="3429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35C8891-8D62-4194-8B1C-3F8DCA0F5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49" y="3880788"/>
              <a:ext cx="571501" cy="571501"/>
            </a:xfrm>
            <a:prstGeom prst="rect">
              <a:avLst/>
            </a:prstGeom>
          </p:spPr>
        </p:pic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CF23C439-691E-44BF-8D8D-CD0714972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10250" y="4632404"/>
              <a:ext cx="571500" cy="428625"/>
            </a:xfrm>
            <a:prstGeom prst="rect">
              <a:avLst/>
            </a:prstGeom>
          </p:spPr>
        </p:pic>
      </p:grp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1AD1A69-2FE4-40B7-B020-8502E608EC36}"/>
              </a:ext>
            </a:extLst>
          </p:cNvPr>
          <p:cNvCxnSpPr/>
          <p:nvPr/>
        </p:nvCxnSpPr>
        <p:spPr>
          <a:xfrm>
            <a:off x="5076999" y="2399333"/>
            <a:ext cx="0" cy="306820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5DF19F6-9194-4473-B2FA-87036722C4D6}"/>
              </a:ext>
            </a:extLst>
          </p:cNvPr>
          <p:cNvGrpSpPr/>
          <p:nvPr/>
        </p:nvGrpSpPr>
        <p:grpSpPr>
          <a:xfrm>
            <a:off x="5542986" y="2273441"/>
            <a:ext cx="3579663" cy="3139393"/>
            <a:chOff x="5074810" y="2420898"/>
            <a:chExt cx="3579663" cy="3139393"/>
          </a:xfrm>
        </p:grpSpPr>
        <p:sp>
          <p:nvSpPr>
            <p:cNvPr id="28" name="!!Rectangle 42">
              <a:extLst>
                <a:ext uri="{FF2B5EF4-FFF2-40B4-BE49-F238E27FC236}">
                  <a16:creationId xmlns:a16="http://schemas.microsoft.com/office/drawing/2014/main" id="{20F91143-42E3-467F-A659-1B9358597A74}"/>
                </a:ext>
              </a:extLst>
            </p:cNvPr>
            <p:cNvSpPr/>
            <p:nvPr/>
          </p:nvSpPr>
          <p:spPr>
            <a:xfrm>
              <a:off x="5074810" y="2420898"/>
              <a:ext cx="3579663" cy="784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00"/>
                </a:lnSpc>
              </a:pPr>
              <a:r>
                <a:rPr lang="en-GB" sz="36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By 2025</a:t>
              </a:r>
              <a:r>
                <a:rPr lang="en-GB" sz="2200" b="1" dirty="0">
                  <a:solidFill>
                    <a:schemeClr val="tx2"/>
                  </a:solidFill>
                </a:rPr>
                <a:t>,</a:t>
              </a:r>
            </a:p>
            <a:p>
              <a:pPr>
                <a:lnSpc>
                  <a:spcPts val="2500"/>
                </a:lnSpc>
              </a:pPr>
              <a:r>
                <a:rPr lang="en-GB" sz="2400" b="1" dirty="0">
                  <a:solidFill>
                    <a:schemeClr val="tx2"/>
                  </a:solidFill>
                </a:rPr>
                <a:t>we will reduce</a:t>
              </a:r>
            </a:p>
          </p:txBody>
        </p:sp>
        <p:sp>
          <p:nvSpPr>
            <p:cNvPr id="29" name="!!Rectangle 42">
              <a:extLst>
                <a:ext uri="{FF2B5EF4-FFF2-40B4-BE49-F238E27FC236}">
                  <a16:creationId xmlns:a16="http://schemas.microsoft.com/office/drawing/2014/main" id="{D35A87B1-8ACA-43A4-A761-478472A591EF}"/>
                </a:ext>
              </a:extLst>
            </p:cNvPr>
            <p:cNvSpPr/>
            <p:nvPr/>
          </p:nvSpPr>
          <p:spPr>
            <a:xfrm>
              <a:off x="5074810" y="3366666"/>
              <a:ext cx="3579663" cy="14060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 dirty="0">
                  <a:solidFill>
                    <a:schemeClr val="tx2"/>
                  </a:solidFill>
                </a:rPr>
                <a:t>BY </a:t>
              </a:r>
              <a:r>
                <a:rPr lang="en-GB" sz="36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20%</a:t>
              </a:r>
            </a:p>
            <a:p>
              <a:r>
                <a:rPr lang="en-GB" sz="2400" b="1" dirty="0">
                  <a:solidFill>
                    <a:schemeClr val="tx2"/>
                  </a:solidFill>
                </a:rPr>
                <a:t>ALL GREEN HOUSE</a:t>
              </a:r>
            </a:p>
            <a:p>
              <a:r>
                <a:rPr lang="en-GB" sz="2400" b="1" dirty="0">
                  <a:solidFill>
                    <a:schemeClr val="tx2"/>
                  </a:solidFill>
                </a:rPr>
                <a:t>GAS EMISSIONS</a:t>
              </a:r>
            </a:p>
          </p:txBody>
        </p:sp>
        <p:sp>
          <p:nvSpPr>
            <p:cNvPr id="30" name="!!Rectangle 42">
              <a:extLst>
                <a:ext uri="{FF2B5EF4-FFF2-40B4-BE49-F238E27FC236}">
                  <a16:creationId xmlns:a16="http://schemas.microsoft.com/office/drawing/2014/main" id="{A5DDBE9F-CAF2-473C-B467-60A06730D3FD}"/>
                </a:ext>
              </a:extLst>
            </p:cNvPr>
            <p:cNvSpPr/>
            <p:nvPr/>
          </p:nvSpPr>
          <p:spPr>
            <a:xfrm>
              <a:off x="5074810" y="4526697"/>
              <a:ext cx="2822281" cy="1033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tx2"/>
                  </a:solidFill>
                </a:rPr>
                <a:t>per kilo of manufactured</a:t>
              </a:r>
            </a:p>
            <a:p>
              <a:r>
                <a:rPr lang="en-GB" sz="1400" b="1" dirty="0">
                  <a:solidFill>
                    <a:schemeClr val="tx2"/>
                  </a:solidFill>
                </a:rPr>
                <a:t>gum (scopes 1, 2 and 3)</a:t>
              </a:r>
            </a:p>
            <a:p>
              <a:r>
                <a:rPr lang="en-GB" sz="1400" b="1" dirty="0">
                  <a:solidFill>
                    <a:schemeClr val="tx2"/>
                  </a:solidFill>
                </a:rPr>
                <a:t>for the entire company.</a:t>
              </a:r>
              <a:endParaRPr lang="en-GB" sz="1400" b="1" i="1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F920383-E587-40E2-A4DB-F60E966DC744}"/>
              </a:ext>
            </a:extLst>
          </p:cNvPr>
          <p:cNvCxnSpPr/>
          <p:nvPr/>
        </p:nvCxnSpPr>
        <p:spPr>
          <a:xfrm>
            <a:off x="8942472" y="2399333"/>
            <a:ext cx="0" cy="306820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DC7C9296-84CD-B43E-E1A1-A1B653C85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05" y="5038357"/>
            <a:ext cx="1247167" cy="12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ulle verte">
            <a:extLst>
              <a:ext uri="{FF2B5EF4-FFF2-40B4-BE49-F238E27FC236}">
                <a16:creationId xmlns:a16="http://schemas.microsoft.com/office/drawing/2014/main" id="{EB53822B-B070-4AD8-96DA-B34C1A213BE1}"/>
              </a:ext>
            </a:extLst>
          </p:cNvPr>
          <p:cNvSpPr/>
          <p:nvPr/>
        </p:nvSpPr>
        <p:spPr>
          <a:xfrm rot="12514980">
            <a:off x="6801299" y="394622"/>
            <a:ext cx="5828536" cy="6068757"/>
          </a:xfrm>
          <a:custGeom>
            <a:avLst/>
            <a:gdLst>
              <a:gd name="connsiteX0" fmla="*/ 382407 w 6102356"/>
              <a:gd name="connsiteY0" fmla="*/ 5475552 h 6353861"/>
              <a:gd name="connsiteX1" fmla="*/ 538486 w 6102356"/>
              <a:gd name="connsiteY1" fmla="*/ 1986795 h 6353861"/>
              <a:gd name="connsiteX2" fmla="*/ 3959828 w 6102356"/>
              <a:gd name="connsiteY2" fmla="*/ 14080 h 6353861"/>
              <a:gd name="connsiteX3" fmla="*/ 6045695 w 6102356"/>
              <a:gd name="connsiteY3" fmla="*/ 2356124 h 6353861"/>
              <a:gd name="connsiteX4" fmla="*/ 5672848 w 6102356"/>
              <a:gd name="connsiteY4" fmla="*/ 3093776 h 6353861"/>
              <a:gd name="connsiteX5" fmla="*/ 4765710 w 6102356"/>
              <a:gd name="connsiteY5" fmla="*/ 3779959 h 6353861"/>
              <a:gd name="connsiteX6" fmla="*/ 3042967 w 6102356"/>
              <a:gd name="connsiteY6" fmla="*/ 5672203 h 6353861"/>
              <a:gd name="connsiteX7" fmla="*/ 2278161 w 6102356"/>
              <a:gd name="connsiteY7" fmla="*/ 6287806 h 6353861"/>
              <a:gd name="connsiteX8" fmla="*/ 1601202 w 6102356"/>
              <a:gd name="connsiteY8" fmla="*/ 6308260 h 6353861"/>
              <a:gd name="connsiteX9" fmla="*/ 382407 w 6102356"/>
              <a:gd name="connsiteY9" fmla="*/ 5475384 h 635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2356" h="6353861">
                <a:moveTo>
                  <a:pt x="382407" y="5475552"/>
                </a:moveTo>
                <a:cubicBezTo>
                  <a:pt x="-129755" y="4442672"/>
                  <a:pt x="-139144" y="3123282"/>
                  <a:pt x="538486" y="1986795"/>
                </a:cubicBezTo>
                <a:cubicBezTo>
                  <a:pt x="1216116" y="850309"/>
                  <a:pt x="2633236" y="-28838"/>
                  <a:pt x="3959828" y="14080"/>
                </a:cubicBezTo>
                <a:cubicBezTo>
                  <a:pt x="5286421" y="56998"/>
                  <a:pt x="6330527" y="1143525"/>
                  <a:pt x="6045695" y="2356124"/>
                </a:cubicBezTo>
                <a:cubicBezTo>
                  <a:pt x="5985007" y="2615141"/>
                  <a:pt x="5867654" y="2875833"/>
                  <a:pt x="5672848" y="3093776"/>
                </a:cubicBezTo>
                <a:cubicBezTo>
                  <a:pt x="5424394" y="3371233"/>
                  <a:pt x="5073677" y="3555646"/>
                  <a:pt x="4765710" y="3779959"/>
                </a:cubicBezTo>
                <a:cubicBezTo>
                  <a:pt x="4058069" y="4295813"/>
                  <a:pt x="3585137" y="5016699"/>
                  <a:pt x="3042967" y="5672203"/>
                </a:cubicBezTo>
                <a:cubicBezTo>
                  <a:pt x="2835588" y="5923675"/>
                  <a:pt x="2594679" y="6180680"/>
                  <a:pt x="2278161" y="6287806"/>
                </a:cubicBezTo>
                <a:cubicBezTo>
                  <a:pt x="2052173" y="6364421"/>
                  <a:pt x="1815455" y="6353021"/>
                  <a:pt x="1601202" y="6308260"/>
                </a:cubicBezTo>
                <a:cubicBezTo>
                  <a:pt x="981913" y="6178668"/>
                  <a:pt x="519710" y="5752338"/>
                  <a:pt x="382407" y="5475384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80E97C-8523-94C4-BB47-E6E18C20350C}"/>
              </a:ext>
            </a:extLst>
          </p:cNvPr>
          <p:cNvSpPr txBox="1"/>
          <p:nvPr/>
        </p:nvSpPr>
        <p:spPr>
          <a:xfrm>
            <a:off x="1014323" y="5821862"/>
            <a:ext cx="106287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b="0" i="1" u="none" strike="noStrike" baseline="0" dirty="0">
                <a:solidFill>
                  <a:schemeClr val="accent1"/>
                </a:solidFill>
                <a:latin typeface="Mont Book Italic"/>
              </a:rPr>
              <a:t>* Scopes 1, 2 and 3 is a way of categorizing the different kinds of carbon emissions a company creates in its own operations, and in its wider value chain. Scope 2 includes direct and indirect emissions and scope 3 adds all emissions associated to a company up and down its value chain. Scope 3 represents a true evaluation of a product’s environmental impact. 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16A116-09E0-4003-8F7F-6CDB6F9D8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683AA-5B56-4342-B551-1270E036F0EC}" type="slidenum">
              <a:rPr lang="fr-FR" smtClean="0"/>
              <a:t>26</a:t>
            </a:fld>
            <a:endParaRPr lang="fr-FR"/>
          </a:p>
        </p:txBody>
      </p:sp>
      <p:sp>
        <p:nvSpPr>
          <p:cNvPr id="16" name="!!Rectangle 33">
            <a:extLst>
              <a:ext uri="{FF2B5EF4-FFF2-40B4-BE49-F238E27FC236}">
                <a16:creationId xmlns:a16="http://schemas.microsoft.com/office/drawing/2014/main" id="{E8E83131-66B1-4C89-8EE3-3D1BB8284205}"/>
              </a:ext>
            </a:extLst>
          </p:cNvPr>
          <p:cNvSpPr/>
          <p:nvPr/>
        </p:nvSpPr>
        <p:spPr>
          <a:xfrm>
            <a:off x="2200758" y="1140460"/>
            <a:ext cx="7756903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7" name="!!ZoneTexte 5">
            <a:extLst>
              <a:ext uri="{FF2B5EF4-FFF2-40B4-BE49-F238E27FC236}">
                <a16:creationId xmlns:a16="http://schemas.microsoft.com/office/drawing/2014/main" id="{57FAA254-F3D9-4920-88AC-20DA2EA308CC}"/>
              </a:ext>
            </a:extLst>
          </p:cNvPr>
          <p:cNvSpPr txBox="1"/>
          <p:nvPr/>
        </p:nvSpPr>
        <p:spPr>
          <a:xfrm>
            <a:off x="390495" y="1115661"/>
            <a:ext cx="1145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  <a:latin typeface="Arial Black" panose="020B0A04020102020204" pitchFamily="34" charset="0"/>
              </a:rPr>
              <a:t>a comprehensive and genuine approach</a:t>
            </a:r>
            <a:endParaRPr lang="pt-BR" sz="2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166ACE2-22F4-4AFE-B0BF-90DDA73F4ECF}"/>
              </a:ext>
            </a:extLst>
          </p:cNvPr>
          <p:cNvGrpSpPr/>
          <p:nvPr/>
        </p:nvGrpSpPr>
        <p:grpSpPr>
          <a:xfrm>
            <a:off x="362401" y="2402140"/>
            <a:ext cx="4935740" cy="2052183"/>
            <a:chOff x="362401" y="2402140"/>
            <a:chExt cx="4935740" cy="205218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4B4D3F36-BED0-44FB-8D91-6A1C88E42DFF}"/>
                </a:ext>
              </a:extLst>
            </p:cNvPr>
            <p:cNvGrpSpPr/>
            <p:nvPr/>
          </p:nvGrpSpPr>
          <p:grpSpPr>
            <a:xfrm>
              <a:off x="362401" y="2402140"/>
              <a:ext cx="2953455" cy="507832"/>
              <a:chOff x="362401" y="2402140"/>
              <a:chExt cx="2953455" cy="507832"/>
            </a:xfrm>
          </p:grpSpPr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E531DACA-77BB-475B-A607-D8838536EE13}"/>
                  </a:ext>
                </a:extLst>
              </p:cNvPr>
              <p:cNvSpPr/>
              <p:nvPr/>
            </p:nvSpPr>
            <p:spPr>
              <a:xfrm>
                <a:off x="362401" y="2402140"/>
                <a:ext cx="2953455" cy="507832"/>
              </a:xfrm>
              <a:custGeom>
                <a:avLst/>
                <a:gdLst>
                  <a:gd name="connsiteX0" fmla="*/ 0 w 2953455"/>
                  <a:gd name="connsiteY0" fmla="*/ 0 h 507832"/>
                  <a:gd name="connsiteX1" fmla="*/ 2699539 w 2953455"/>
                  <a:gd name="connsiteY1" fmla="*/ 0 h 507832"/>
                  <a:gd name="connsiteX2" fmla="*/ 2953455 w 2953455"/>
                  <a:gd name="connsiteY2" fmla="*/ 253916 h 507832"/>
                  <a:gd name="connsiteX3" fmla="*/ 2953454 w 2953455"/>
                  <a:gd name="connsiteY3" fmla="*/ 253916 h 507832"/>
                  <a:gd name="connsiteX4" fmla="*/ 2699538 w 2953455"/>
                  <a:gd name="connsiteY4" fmla="*/ 507832 h 507832"/>
                  <a:gd name="connsiteX5" fmla="*/ 0 w 2953455"/>
                  <a:gd name="connsiteY5" fmla="*/ 507831 h 50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3455" h="507832">
                    <a:moveTo>
                      <a:pt x="0" y="0"/>
                    </a:moveTo>
                    <a:lnTo>
                      <a:pt x="2699539" y="0"/>
                    </a:lnTo>
                    <a:cubicBezTo>
                      <a:pt x="2839773" y="0"/>
                      <a:pt x="2953455" y="113682"/>
                      <a:pt x="2953455" y="253916"/>
                    </a:cubicBezTo>
                    <a:lnTo>
                      <a:pt x="2953454" y="253916"/>
                    </a:lnTo>
                    <a:cubicBezTo>
                      <a:pt x="2953454" y="394150"/>
                      <a:pt x="2839772" y="507832"/>
                      <a:pt x="2699538" y="507832"/>
                    </a:cubicBezTo>
                    <a:lnTo>
                      <a:pt x="0" y="50783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!!Rectangle 42">
                <a:extLst>
                  <a:ext uri="{FF2B5EF4-FFF2-40B4-BE49-F238E27FC236}">
                    <a16:creationId xmlns:a16="http://schemas.microsoft.com/office/drawing/2014/main" id="{B4296DC1-58D1-476A-B683-7FAD61D75ECE}"/>
                  </a:ext>
                </a:extLst>
              </p:cNvPr>
              <p:cNvSpPr/>
              <p:nvPr/>
            </p:nvSpPr>
            <p:spPr>
              <a:xfrm>
                <a:off x="532991" y="2461531"/>
                <a:ext cx="2782865" cy="3890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200" b="1" dirty="0">
                    <a:solidFill>
                      <a:schemeClr val="bg1"/>
                    </a:solidFill>
                  </a:rPr>
                  <a:t>Our 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commitment</a:t>
                </a:r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!!Rectangle 42">
              <a:extLst>
                <a:ext uri="{FF2B5EF4-FFF2-40B4-BE49-F238E27FC236}">
                  <a16:creationId xmlns:a16="http://schemas.microsoft.com/office/drawing/2014/main" id="{1E9DFACD-F91D-4F96-8439-BFBA6A471C82}"/>
                </a:ext>
              </a:extLst>
            </p:cNvPr>
            <p:cNvSpPr/>
            <p:nvPr/>
          </p:nvSpPr>
          <p:spPr>
            <a:xfrm>
              <a:off x="532991" y="2969363"/>
              <a:ext cx="4765150" cy="9424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chemeClr val="tx2"/>
                  </a:solidFill>
                </a:rPr>
                <a:t>The carbon footprint of Beyond Acacia®</a:t>
              </a:r>
            </a:p>
            <a:p>
              <a:r>
                <a:rPr lang="en-GB" sz="1600" b="1" dirty="0">
                  <a:solidFill>
                    <a:schemeClr val="tx2"/>
                  </a:solidFill>
                </a:rPr>
                <a:t>is decreased to a minimum,</a:t>
              </a:r>
            </a:p>
            <a:p>
              <a:r>
                <a:rPr lang="en-GB" sz="1600" b="1" dirty="0">
                  <a:solidFill>
                    <a:schemeClr val="tx2"/>
                  </a:solidFill>
                </a:rPr>
                <a:t>compared to standard acacia gum.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!!Rectangle 42">
              <a:extLst>
                <a:ext uri="{FF2B5EF4-FFF2-40B4-BE49-F238E27FC236}">
                  <a16:creationId xmlns:a16="http://schemas.microsoft.com/office/drawing/2014/main" id="{5A699B34-D0C9-4108-A600-B0BE45FE5F72}"/>
                </a:ext>
              </a:extLst>
            </p:cNvPr>
            <p:cNvSpPr/>
            <p:nvPr/>
          </p:nvSpPr>
          <p:spPr>
            <a:xfrm>
              <a:off x="532991" y="3906879"/>
              <a:ext cx="4765150" cy="547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dirty="0">
                  <a:solidFill>
                    <a:schemeClr val="tx2"/>
                  </a:solidFill>
                </a:rPr>
                <a:t>According to the scopes of the Green House Gaz Protocol, Beyond Acacia® provides on a scope “</a:t>
              </a:r>
              <a:r>
                <a:rPr lang="en-GB" sz="1400" dirty="0" err="1">
                  <a:solidFill>
                    <a:schemeClr val="tx2"/>
                  </a:solidFill>
                </a:rPr>
                <a:t>Craddle</a:t>
              </a:r>
              <a:r>
                <a:rPr lang="en-GB" sz="1400" dirty="0">
                  <a:solidFill>
                    <a:schemeClr val="tx2"/>
                  </a:solidFill>
                </a:rPr>
                <a:t> To Gate” :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1B6D721-3B32-4485-A8D1-FD0041D1CA9C}"/>
              </a:ext>
            </a:extLst>
          </p:cNvPr>
          <p:cNvCxnSpPr>
            <a:cxnSpLocks/>
          </p:cNvCxnSpPr>
          <p:nvPr/>
        </p:nvCxnSpPr>
        <p:spPr>
          <a:xfrm>
            <a:off x="5076999" y="2023353"/>
            <a:ext cx="0" cy="344418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077CAF09-6822-4955-9E10-E8C11D4EB3CB}"/>
              </a:ext>
            </a:extLst>
          </p:cNvPr>
          <p:cNvGrpSpPr/>
          <p:nvPr/>
        </p:nvGrpSpPr>
        <p:grpSpPr>
          <a:xfrm>
            <a:off x="5439433" y="1971483"/>
            <a:ext cx="5779987" cy="3641394"/>
            <a:chOff x="5439433" y="1971483"/>
            <a:chExt cx="5779987" cy="3641394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AFADD21E-22C4-4D09-B6C2-83465E294291}"/>
                </a:ext>
              </a:extLst>
            </p:cNvPr>
            <p:cNvGrpSpPr/>
            <p:nvPr/>
          </p:nvGrpSpPr>
          <p:grpSpPr>
            <a:xfrm>
              <a:off x="5439433" y="1971483"/>
              <a:ext cx="5218677" cy="1588242"/>
              <a:chOff x="5735269" y="2094926"/>
              <a:chExt cx="5218677" cy="1588242"/>
            </a:xfrm>
          </p:grpSpPr>
          <p:sp>
            <p:nvSpPr>
              <p:cNvPr id="23" name="!!Rectangle 42">
                <a:extLst>
                  <a:ext uri="{FF2B5EF4-FFF2-40B4-BE49-F238E27FC236}">
                    <a16:creationId xmlns:a16="http://schemas.microsoft.com/office/drawing/2014/main" id="{410CFAF9-731B-464F-A4D1-51DA3EB664DA}"/>
                  </a:ext>
                </a:extLst>
              </p:cNvPr>
              <p:cNvSpPr/>
              <p:nvPr/>
            </p:nvSpPr>
            <p:spPr>
              <a:xfrm>
                <a:off x="6188796" y="2262199"/>
                <a:ext cx="4765150" cy="547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00" dirty="0">
                    <a:solidFill>
                      <a:schemeClr val="tx2"/>
                    </a:solidFill>
                  </a:rPr>
                  <a:t>                       of direction</a:t>
                </a:r>
              </a:p>
              <a:p>
                <a:r>
                  <a:rPr lang="en-GB" sz="1400" dirty="0">
                    <a:solidFill>
                      <a:schemeClr val="tx2"/>
                    </a:solidFill>
                  </a:rPr>
                  <a:t>and indirect emissions </a:t>
                </a:r>
                <a:r>
                  <a:rPr lang="en-GB" sz="1200" dirty="0">
                    <a:solidFill>
                      <a:schemeClr val="tx2"/>
                    </a:solidFill>
                  </a:rPr>
                  <a:t>(scopes 1+2*)</a:t>
                </a:r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!!Rectangle 42">
                <a:extLst>
                  <a:ext uri="{FF2B5EF4-FFF2-40B4-BE49-F238E27FC236}">
                    <a16:creationId xmlns:a16="http://schemas.microsoft.com/office/drawing/2014/main" id="{2F9CC114-178B-4EAA-8B6E-035643773FBC}"/>
                  </a:ext>
                </a:extLst>
              </p:cNvPr>
              <p:cNvSpPr/>
              <p:nvPr/>
            </p:nvSpPr>
            <p:spPr>
              <a:xfrm>
                <a:off x="5739172" y="2094926"/>
                <a:ext cx="1987853" cy="547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3200" b="1" dirty="0">
                    <a:solidFill>
                      <a:schemeClr val="tx2"/>
                    </a:solidFill>
                    <a:latin typeface="Arial Black" panose="020B0A04020102020204" pitchFamily="34" charset="0"/>
                  </a:rPr>
                  <a:t>-51,1%</a:t>
                </a:r>
                <a:endParaRPr lang="en-US" sz="3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5" name="!!Rectangle 42">
                <a:extLst>
                  <a:ext uri="{FF2B5EF4-FFF2-40B4-BE49-F238E27FC236}">
                    <a16:creationId xmlns:a16="http://schemas.microsoft.com/office/drawing/2014/main" id="{C47E6DE9-A574-40CA-8F49-D183269D53E9}"/>
                  </a:ext>
                </a:extLst>
              </p:cNvPr>
              <p:cNvSpPr/>
              <p:nvPr/>
            </p:nvSpPr>
            <p:spPr>
              <a:xfrm>
                <a:off x="6188796" y="3135724"/>
                <a:ext cx="4765150" cy="547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00" dirty="0">
                    <a:solidFill>
                      <a:schemeClr val="tx2"/>
                    </a:solidFill>
                  </a:rPr>
                  <a:t>                       of emissions</a:t>
                </a:r>
              </a:p>
              <a:p>
                <a:r>
                  <a:rPr lang="en-GB" sz="1400" dirty="0">
                    <a:solidFill>
                      <a:schemeClr val="tx2"/>
                    </a:solidFill>
                  </a:rPr>
                  <a:t>up and down our value chain </a:t>
                </a:r>
                <a:r>
                  <a:rPr lang="en-GB" sz="1200" dirty="0">
                    <a:solidFill>
                      <a:schemeClr val="tx2"/>
                    </a:solidFill>
                  </a:rPr>
                  <a:t>(scope 3*)</a:t>
                </a:r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6" name="!!Rectangle 42">
                <a:extLst>
                  <a:ext uri="{FF2B5EF4-FFF2-40B4-BE49-F238E27FC236}">
                    <a16:creationId xmlns:a16="http://schemas.microsoft.com/office/drawing/2014/main" id="{921733CA-8003-46FF-9E81-8945A386AC95}"/>
                  </a:ext>
                </a:extLst>
              </p:cNvPr>
              <p:cNvSpPr/>
              <p:nvPr/>
            </p:nvSpPr>
            <p:spPr>
              <a:xfrm>
                <a:off x="5735269" y="2946337"/>
                <a:ext cx="1805698" cy="547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3200" b="1" dirty="0">
                    <a:solidFill>
                      <a:schemeClr val="tx2"/>
                    </a:solidFill>
                    <a:latin typeface="Arial Black" panose="020B0A04020102020204" pitchFamily="34" charset="0"/>
                  </a:rPr>
                  <a:t>-13,5%</a:t>
                </a:r>
                <a:endParaRPr lang="en-US" sz="3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8" name="!!Rectangle 42">
              <a:extLst>
                <a:ext uri="{FF2B5EF4-FFF2-40B4-BE49-F238E27FC236}">
                  <a16:creationId xmlns:a16="http://schemas.microsoft.com/office/drawing/2014/main" id="{8452481C-3EAE-4872-9F05-81A506D6D407}"/>
                </a:ext>
              </a:extLst>
            </p:cNvPr>
            <p:cNvSpPr/>
            <p:nvPr/>
          </p:nvSpPr>
          <p:spPr>
            <a:xfrm>
              <a:off x="8404502" y="4084408"/>
              <a:ext cx="2814918" cy="9424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bg2"/>
                  </a:solidFill>
                </a:rPr>
                <a:t>Committed to </a:t>
              </a:r>
              <a:r>
                <a:rPr lang="en-GB" sz="1600" b="1" dirty="0">
                  <a:solidFill>
                    <a:schemeClr val="bg2"/>
                  </a:solidFill>
                </a:rPr>
                <a:t>energy performance</a:t>
              </a:r>
              <a:r>
                <a:rPr lang="en-GB" sz="1600" dirty="0">
                  <a:solidFill>
                    <a:schemeClr val="bg2"/>
                  </a:solidFill>
                </a:rPr>
                <a:t> and </a:t>
              </a:r>
              <a:r>
                <a:rPr lang="en-GB" sz="1600" b="1" dirty="0">
                  <a:solidFill>
                    <a:schemeClr val="bg2"/>
                  </a:solidFill>
                </a:rPr>
                <a:t>freight innovation</a:t>
              </a:r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BA26B58-40D1-4588-97D3-873C9F59F63E}"/>
                </a:ext>
              </a:extLst>
            </p:cNvPr>
            <p:cNvGrpSpPr/>
            <p:nvPr/>
          </p:nvGrpSpPr>
          <p:grpSpPr>
            <a:xfrm>
              <a:off x="5700847" y="3897697"/>
              <a:ext cx="1798598" cy="1715180"/>
              <a:chOff x="5700847" y="3897697"/>
              <a:chExt cx="1798598" cy="1715180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6DF8FAC-4634-4783-9153-529E7339FA1C}"/>
                  </a:ext>
                </a:extLst>
              </p:cNvPr>
              <p:cNvSpPr/>
              <p:nvPr/>
            </p:nvSpPr>
            <p:spPr>
              <a:xfrm rot="465262">
                <a:off x="5700847" y="3897697"/>
                <a:ext cx="1773318" cy="1715180"/>
              </a:xfrm>
              <a:custGeom>
                <a:avLst/>
                <a:gdLst>
                  <a:gd name="connsiteX0" fmla="*/ 0 w 1505407"/>
                  <a:gd name="connsiteY0" fmla="*/ 752704 h 1505407"/>
                  <a:gd name="connsiteX1" fmla="*/ 752704 w 1505407"/>
                  <a:gd name="connsiteY1" fmla="*/ 0 h 1505407"/>
                  <a:gd name="connsiteX2" fmla="*/ 1505408 w 1505407"/>
                  <a:gd name="connsiteY2" fmla="*/ 752704 h 1505407"/>
                  <a:gd name="connsiteX3" fmla="*/ 752704 w 1505407"/>
                  <a:gd name="connsiteY3" fmla="*/ 1505408 h 1505407"/>
                  <a:gd name="connsiteX4" fmla="*/ 0 w 1505407"/>
                  <a:gd name="connsiteY4" fmla="*/ 752704 h 1505407"/>
                  <a:gd name="connsiteX0" fmla="*/ 230 w 1505638"/>
                  <a:gd name="connsiteY0" fmla="*/ 761669 h 1514373"/>
                  <a:gd name="connsiteX1" fmla="*/ 815687 w 1505638"/>
                  <a:gd name="connsiteY1" fmla="*/ 0 h 1514373"/>
                  <a:gd name="connsiteX2" fmla="*/ 1505638 w 1505638"/>
                  <a:gd name="connsiteY2" fmla="*/ 761669 h 1514373"/>
                  <a:gd name="connsiteX3" fmla="*/ 752934 w 1505638"/>
                  <a:gd name="connsiteY3" fmla="*/ 1514373 h 1514373"/>
                  <a:gd name="connsiteX4" fmla="*/ 230 w 1505638"/>
                  <a:gd name="connsiteY4" fmla="*/ 761669 h 1514373"/>
                  <a:gd name="connsiteX0" fmla="*/ 230 w 1505638"/>
                  <a:gd name="connsiteY0" fmla="*/ 761669 h 1514373"/>
                  <a:gd name="connsiteX1" fmla="*/ 815687 w 1505638"/>
                  <a:gd name="connsiteY1" fmla="*/ 0 h 1514373"/>
                  <a:gd name="connsiteX2" fmla="*/ 1505638 w 1505638"/>
                  <a:gd name="connsiteY2" fmla="*/ 761669 h 1514373"/>
                  <a:gd name="connsiteX3" fmla="*/ 752934 w 1505638"/>
                  <a:gd name="connsiteY3" fmla="*/ 1514373 h 1514373"/>
                  <a:gd name="connsiteX4" fmla="*/ 230 w 1505638"/>
                  <a:gd name="connsiteY4" fmla="*/ 761669 h 1514373"/>
                  <a:gd name="connsiteX0" fmla="*/ 4591 w 1509999"/>
                  <a:gd name="connsiteY0" fmla="*/ 761669 h 1514373"/>
                  <a:gd name="connsiteX1" fmla="*/ 820048 w 1509999"/>
                  <a:gd name="connsiteY1" fmla="*/ 0 h 1514373"/>
                  <a:gd name="connsiteX2" fmla="*/ 1509999 w 1509999"/>
                  <a:gd name="connsiteY2" fmla="*/ 761669 h 1514373"/>
                  <a:gd name="connsiteX3" fmla="*/ 757295 w 1509999"/>
                  <a:gd name="connsiteY3" fmla="*/ 1514373 h 1514373"/>
                  <a:gd name="connsiteX4" fmla="*/ 4591 w 1509999"/>
                  <a:gd name="connsiteY4" fmla="*/ 761669 h 151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999" h="1514373">
                    <a:moveTo>
                      <a:pt x="4591" y="761669"/>
                    </a:moveTo>
                    <a:cubicBezTo>
                      <a:pt x="55993" y="268967"/>
                      <a:pt x="404341" y="0"/>
                      <a:pt x="820048" y="0"/>
                    </a:cubicBezTo>
                    <a:cubicBezTo>
                      <a:pt x="1235755" y="0"/>
                      <a:pt x="1509999" y="345962"/>
                      <a:pt x="1509999" y="761669"/>
                    </a:cubicBezTo>
                    <a:cubicBezTo>
                      <a:pt x="1509999" y="1177376"/>
                      <a:pt x="1173002" y="1514373"/>
                      <a:pt x="757295" y="1514373"/>
                    </a:cubicBezTo>
                    <a:cubicBezTo>
                      <a:pt x="341588" y="1514373"/>
                      <a:pt x="-46811" y="1254371"/>
                      <a:pt x="4591" y="76166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!!Rectangle 42">
                <a:extLst>
                  <a:ext uri="{FF2B5EF4-FFF2-40B4-BE49-F238E27FC236}">
                    <a16:creationId xmlns:a16="http://schemas.microsoft.com/office/drawing/2014/main" id="{16C866E2-0275-451F-8097-9183899680E1}"/>
                  </a:ext>
                </a:extLst>
              </p:cNvPr>
              <p:cNvSpPr/>
              <p:nvPr/>
            </p:nvSpPr>
            <p:spPr>
              <a:xfrm>
                <a:off x="5704734" y="4040200"/>
                <a:ext cx="1794711" cy="1336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11</a:t>
                </a:r>
                <a:r>
                  <a:rPr lang="en-GB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</a:t>
                </a:r>
              </a:p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million </a:t>
                </a:r>
                <a:r>
                  <a:rPr lang="en-GB" sz="1600" b="1" dirty="0">
                    <a:solidFill>
                      <a:schemeClr val="bg1"/>
                    </a:solidFill>
                  </a:rPr>
                  <a:t>€</a:t>
                </a:r>
              </a:p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Invested</a:t>
                </a:r>
              </a:p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to </a:t>
                </a:r>
                <a:r>
                  <a:rPr lang="en-GB" sz="1400" b="1" dirty="0">
                    <a:solidFill>
                      <a:schemeClr val="bg1"/>
                    </a:solidFill>
                  </a:rPr>
                  <a:t>lower 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G</a:t>
                </a:r>
                <a:r>
                  <a:rPr lang="en-GB" sz="1400" b="1" dirty="0">
                    <a:solidFill>
                      <a:schemeClr val="bg1"/>
                    </a:solidFill>
                  </a:rPr>
                  <a:t>HG </a:t>
                </a:r>
                <a:r>
                  <a:rPr lang="en-GB" sz="1400" dirty="0">
                    <a:solidFill>
                      <a:schemeClr val="bg1"/>
                    </a:solidFill>
                  </a:rPr>
                  <a:t>emissions</a:t>
                </a:r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BFC400A2-AFC3-4558-8228-2924C05A6E11}"/>
                </a:ext>
              </a:extLst>
            </p:cNvPr>
            <p:cNvGrpSpPr/>
            <p:nvPr/>
          </p:nvGrpSpPr>
          <p:grpSpPr>
            <a:xfrm>
              <a:off x="7183572" y="3836886"/>
              <a:ext cx="1013302" cy="980081"/>
              <a:chOff x="7200747" y="4564958"/>
              <a:chExt cx="1013302" cy="980081"/>
            </a:xfrm>
          </p:grpSpPr>
          <p:sp>
            <p:nvSpPr>
              <p:cNvPr id="34" name="Ellipse 30">
                <a:extLst>
                  <a:ext uri="{FF2B5EF4-FFF2-40B4-BE49-F238E27FC236}">
                    <a16:creationId xmlns:a16="http://schemas.microsoft.com/office/drawing/2014/main" id="{FDC8C152-3166-455A-8F1B-67AC990623AF}"/>
                  </a:ext>
                </a:extLst>
              </p:cNvPr>
              <p:cNvSpPr/>
              <p:nvPr/>
            </p:nvSpPr>
            <p:spPr>
              <a:xfrm rot="465262">
                <a:off x="7200747" y="4564958"/>
                <a:ext cx="1013302" cy="980081"/>
              </a:xfrm>
              <a:custGeom>
                <a:avLst/>
                <a:gdLst>
                  <a:gd name="connsiteX0" fmla="*/ 0 w 1505407"/>
                  <a:gd name="connsiteY0" fmla="*/ 752704 h 1505407"/>
                  <a:gd name="connsiteX1" fmla="*/ 752704 w 1505407"/>
                  <a:gd name="connsiteY1" fmla="*/ 0 h 1505407"/>
                  <a:gd name="connsiteX2" fmla="*/ 1505408 w 1505407"/>
                  <a:gd name="connsiteY2" fmla="*/ 752704 h 1505407"/>
                  <a:gd name="connsiteX3" fmla="*/ 752704 w 1505407"/>
                  <a:gd name="connsiteY3" fmla="*/ 1505408 h 1505407"/>
                  <a:gd name="connsiteX4" fmla="*/ 0 w 1505407"/>
                  <a:gd name="connsiteY4" fmla="*/ 752704 h 1505407"/>
                  <a:gd name="connsiteX0" fmla="*/ 230 w 1505638"/>
                  <a:gd name="connsiteY0" fmla="*/ 761669 h 1514373"/>
                  <a:gd name="connsiteX1" fmla="*/ 815687 w 1505638"/>
                  <a:gd name="connsiteY1" fmla="*/ 0 h 1514373"/>
                  <a:gd name="connsiteX2" fmla="*/ 1505638 w 1505638"/>
                  <a:gd name="connsiteY2" fmla="*/ 761669 h 1514373"/>
                  <a:gd name="connsiteX3" fmla="*/ 752934 w 1505638"/>
                  <a:gd name="connsiteY3" fmla="*/ 1514373 h 1514373"/>
                  <a:gd name="connsiteX4" fmla="*/ 230 w 1505638"/>
                  <a:gd name="connsiteY4" fmla="*/ 761669 h 1514373"/>
                  <a:gd name="connsiteX0" fmla="*/ 230 w 1505638"/>
                  <a:gd name="connsiteY0" fmla="*/ 761669 h 1514373"/>
                  <a:gd name="connsiteX1" fmla="*/ 815687 w 1505638"/>
                  <a:gd name="connsiteY1" fmla="*/ 0 h 1514373"/>
                  <a:gd name="connsiteX2" fmla="*/ 1505638 w 1505638"/>
                  <a:gd name="connsiteY2" fmla="*/ 761669 h 1514373"/>
                  <a:gd name="connsiteX3" fmla="*/ 752934 w 1505638"/>
                  <a:gd name="connsiteY3" fmla="*/ 1514373 h 1514373"/>
                  <a:gd name="connsiteX4" fmla="*/ 230 w 1505638"/>
                  <a:gd name="connsiteY4" fmla="*/ 761669 h 1514373"/>
                  <a:gd name="connsiteX0" fmla="*/ 4591 w 1509999"/>
                  <a:gd name="connsiteY0" fmla="*/ 761669 h 1514373"/>
                  <a:gd name="connsiteX1" fmla="*/ 820048 w 1509999"/>
                  <a:gd name="connsiteY1" fmla="*/ 0 h 1514373"/>
                  <a:gd name="connsiteX2" fmla="*/ 1509999 w 1509999"/>
                  <a:gd name="connsiteY2" fmla="*/ 761669 h 1514373"/>
                  <a:gd name="connsiteX3" fmla="*/ 757295 w 1509999"/>
                  <a:gd name="connsiteY3" fmla="*/ 1514373 h 1514373"/>
                  <a:gd name="connsiteX4" fmla="*/ 4591 w 1509999"/>
                  <a:gd name="connsiteY4" fmla="*/ 761669 h 151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999" h="1514373">
                    <a:moveTo>
                      <a:pt x="4591" y="761669"/>
                    </a:moveTo>
                    <a:cubicBezTo>
                      <a:pt x="55993" y="268967"/>
                      <a:pt x="404341" y="0"/>
                      <a:pt x="820048" y="0"/>
                    </a:cubicBezTo>
                    <a:cubicBezTo>
                      <a:pt x="1235755" y="0"/>
                      <a:pt x="1509999" y="345962"/>
                      <a:pt x="1509999" y="761669"/>
                    </a:cubicBezTo>
                    <a:cubicBezTo>
                      <a:pt x="1509999" y="1177376"/>
                      <a:pt x="1173002" y="1514373"/>
                      <a:pt x="757295" y="1514373"/>
                    </a:cubicBezTo>
                    <a:cubicBezTo>
                      <a:pt x="341588" y="1514373"/>
                      <a:pt x="-46811" y="1254371"/>
                      <a:pt x="4591" y="7616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5" name="Graphique 34">
                <a:extLst>
                  <a:ext uri="{FF2B5EF4-FFF2-40B4-BE49-F238E27FC236}">
                    <a16:creationId xmlns:a16="http://schemas.microsoft.com/office/drawing/2014/main" id="{736262B0-5113-4D4D-B647-00B7DF767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532497" y="4714021"/>
                <a:ext cx="390716" cy="647473"/>
              </a:xfrm>
              <a:prstGeom prst="rect">
                <a:avLst/>
              </a:prstGeom>
            </p:spPr>
          </p:pic>
        </p:grpSp>
      </p:grpSp>
      <p:pic>
        <p:nvPicPr>
          <p:cNvPr id="38" name="Graphique 37">
            <a:extLst>
              <a:ext uri="{FF2B5EF4-FFF2-40B4-BE49-F238E27FC236}">
                <a16:creationId xmlns:a16="http://schemas.microsoft.com/office/drawing/2014/main" id="{2931D938-AEEF-4E89-BF33-3D2AC56D3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209" t="35146" b="-1"/>
          <a:stretch/>
        </p:blipFill>
        <p:spPr>
          <a:xfrm rot="16200000">
            <a:off x="79788" y="4992027"/>
            <a:ext cx="1786289" cy="1965319"/>
          </a:xfrm>
          <a:prstGeom prst="rect">
            <a:avLst/>
          </a:prstGeom>
        </p:spPr>
      </p:pic>
      <p:pic>
        <p:nvPicPr>
          <p:cNvPr id="40" name="Bulle verte">
            <a:extLst>
              <a:ext uri="{FF2B5EF4-FFF2-40B4-BE49-F238E27FC236}">
                <a16:creationId xmlns:a16="http://schemas.microsoft.com/office/drawing/2014/main" id="{DFD19DF3-9996-4F07-B57B-2797017D05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298" t="-671" r="-1736" b="-2953"/>
          <a:stretch/>
        </p:blipFill>
        <p:spPr>
          <a:xfrm rot="10800000">
            <a:off x="10473794" y="0"/>
            <a:ext cx="1718206" cy="3188109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971D9A7D-39A7-4EB9-A47D-2F41E385AE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42" name="Bulle verte">
            <a:extLst>
              <a:ext uri="{FF2B5EF4-FFF2-40B4-BE49-F238E27FC236}">
                <a16:creationId xmlns:a16="http://schemas.microsoft.com/office/drawing/2014/main" id="{80F52822-13B0-4FA3-BEEE-57E9BEF5D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6819" t="-6300" r="-1736" b="-4910"/>
          <a:stretch/>
        </p:blipFill>
        <p:spPr>
          <a:xfrm rot="8678621">
            <a:off x="108472" y="4926897"/>
            <a:ext cx="1346321" cy="112216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CA2C02B-54CA-4446-8D74-2D01DC0A8989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Beyond Acacia</a:t>
            </a:r>
            <a:r>
              <a:rPr lang="en-US" sz="2400" b="1" baseline="100000" dirty="0">
                <a:solidFill>
                  <a:schemeClr val="tx2"/>
                </a:solidFill>
                <a:latin typeface="Arial Black" panose="020B0A04020102020204" pitchFamily="34" charset="0"/>
              </a:rPr>
              <a:t>®</a:t>
            </a:r>
            <a:endParaRPr lang="en-GB" sz="5000" b="1" baseline="100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5">
            <a:extLst>
              <a:ext uri="{FF2B5EF4-FFF2-40B4-BE49-F238E27FC236}">
                <a16:creationId xmlns:a16="http://schemas.microsoft.com/office/drawing/2014/main" id="{F0C9DFDA-7B57-4FD4-BC01-C99FE099F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786" r="-15870" b="18582"/>
          <a:stretch/>
        </p:blipFill>
        <p:spPr>
          <a:xfrm flipH="1">
            <a:off x="6012108" y="1768571"/>
            <a:ext cx="6179891" cy="475550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F7F2A26-1D4B-4DDE-A3B9-FDF549F68676}"/>
              </a:ext>
            </a:extLst>
          </p:cNvPr>
          <p:cNvGrpSpPr/>
          <p:nvPr/>
        </p:nvGrpSpPr>
        <p:grpSpPr>
          <a:xfrm>
            <a:off x="5341404" y="1694010"/>
            <a:ext cx="5909871" cy="4623454"/>
            <a:chOff x="5341404" y="1694010"/>
            <a:chExt cx="5909871" cy="4623454"/>
          </a:xfrm>
        </p:grpSpPr>
        <p:sp>
          <p:nvSpPr>
            <p:cNvPr id="27" name="!!Rectangle 42">
              <a:extLst>
                <a:ext uri="{FF2B5EF4-FFF2-40B4-BE49-F238E27FC236}">
                  <a16:creationId xmlns:a16="http://schemas.microsoft.com/office/drawing/2014/main" id="{200EAC98-0D2D-472F-BE56-C4B16BF380BB}"/>
                </a:ext>
              </a:extLst>
            </p:cNvPr>
            <p:cNvSpPr/>
            <p:nvPr/>
          </p:nvSpPr>
          <p:spPr>
            <a:xfrm>
              <a:off x="5341404" y="2989631"/>
              <a:ext cx="2312109" cy="1612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b="1" dirty="0">
                  <a:solidFill>
                    <a:schemeClr val="tx2"/>
                  </a:solidFill>
                </a:rPr>
                <a:t>OUR WORK IN PARTNERSHIP</a:t>
              </a:r>
            </a:p>
            <a:p>
              <a:r>
                <a:rPr lang="en-GB" sz="2200" b="1" dirty="0">
                  <a:solidFill>
                    <a:schemeClr val="tx2"/>
                  </a:solidFill>
                </a:rPr>
                <a:t>WITH NGO TREE AID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BE44117-DCA4-468F-BEEF-33A0D4FA51E3}"/>
                </a:ext>
              </a:extLst>
            </p:cNvPr>
            <p:cNvGrpSpPr/>
            <p:nvPr/>
          </p:nvGrpSpPr>
          <p:grpSpPr>
            <a:xfrm>
              <a:off x="7889875" y="1694010"/>
              <a:ext cx="3361400" cy="4623454"/>
              <a:chOff x="7889875" y="1694010"/>
              <a:chExt cx="3361400" cy="4623454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68256DC6-4317-45FE-98F1-A3903C6A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9877" y="1694010"/>
                <a:ext cx="3361398" cy="2226926"/>
              </a:xfrm>
              <a:prstGeom prst="roundRect">
                <a:avLst>
                  <a:gd name="adj" fmla="val 19261"/>
                </a:avLst>
              </a:prstGeom>
            </p:spPr>
          </p:pic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BDA50631-90F2-473F-ABF2-67CE77CFF086}"/>
                  </a:ext>
                </a:extLst>
              </p:cNvPr>
              <p:cNvGrpSpPr/>
              <p:nvPr/>
            </p:nvGrpSpPr>
            <p:grpSpPr>
              <a:xfrm>
                <a:off x="7889875" y="3416392"/>
                <a:ext cx="3361400" cy="2901072"/>
                <a:chOff x="7842299" y="3348393"/>
                <a:chExt cx="2705132" cy="2334677"/>
              </a:xfrm>
            </p:grpSpPr>
            <p:sp>
              <p:nvSpPr>
                <p:cNvPr id="2" name="Rectangle : coins arrondis 1">
                  <a:extLst>
                    <a:ext uri="{FF2B5EF4-FFF2-40B4-BE49-F238E27FC236}">
                      <a16:creationId xmlns:a16="http://schemas.microsoft.com/office/drawing/2014/main" id="{D1243A9A-4347-4947-8B20-2A68C53E61B3}"/>
                    </a:ext>
                  </a:extLst>
                </p:cNvPr>
                <p:cNvSpPr/>
                <p:nvPr/>
              </p:nvSpPr>
              <p:spPr>
                <a:xfrm>
                  <a:off x="7842299" y="4004006"/>
                  <a:ext cx="2705131" cy="1679064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7F0CBD7B-30B5-4682-9493-0BA6809AE816}"/>
                    </a:ext>
                  </a:extLst>
                </p:cNvPr>
                <p:cNvSpPr/>
                <p:nvPr/>
              </p:nvSpPr>
              <p:spPr>
                <a:xfrm>
                  <a:off x="7842300" y="3348393"/>
                  <a:ext cx="2705131" cy="167906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9" name="!!Rectangle 42">
                <a:extLst>
                  <a:ext uri="{FF2B5EF4-FFF2-40B4-BE49-F238E27FC236}">
                    <a16:creationId xmlns:a16="http://schemas.microsoft.com/office/drawing/2014/main" id="{0E79475B-DB70-4534-ABDE-1C23321F20CF}"/>
                  </a:ext>
                </a:extLst>
              </p:cNvPr>
              <p:cNvSpPr/>
              <p:nvPr/>
            </p:nvSpPr>
            <p:spPr>
              <a:xfrm>
                <a:off x="8537658" y="3598077"/>
                <a:ext cx="2635838" cy="3831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Support local reforestation of native</a:t>
                </a:r>
              </a:p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trees in their native environment</a:t>
                </a:r>
              </a:p>
            </p:txBody>
          </p:sp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50DF6020-4ECD-446D-AD64-B75036A41817}"/>
                  </a:ext>
                </a:extLst>
              </p:cNvPr>
              <p:cNvSpPr/>
              <p:nvPr/>
            </p:nvSpPr>
            <p:spPr>
              <a:xfrm>
                <a:off x="8207242" y="3649219"/>
                <a:ext cx="280630" cy="280914"/>
              </a:xfrm>
              <a:custGeom>
                <a:avLst/>
                <a:gdLst>
                  <a:gd name="connsiteX0" fmla="*/ 0 w 507831"/>
                  <a:gd name="connsiteY0" fmla="*/ 253916 h 507831"/>
                  <a:gd name="connsiteX1" fmla="*/ 253916 w 507831"/>
                  <a:gd name="connsiteY1" fmla="*/ 0 h 507831"/>
                  <a:gd name="connsiteX2" fmla="*/ 507832 w 507831"/>
                  <a:gd name="connsiteY2" fmla="*/ 253916 h 507831"/>
                  <a:gd name="connsiteX3" fmla="*/ 253916 w 507831"/>
                  <a:gd name="connsiteY3" fmla="*/ 507832 h 507831"/>
                  <a:gd name="connsiteX4" fmla="*/ 0 w 507831"/>
                  <a:gd name="connsiteY4" fmla="*/ 253916 h 507831"/>
                  <a:gd name="connsiteX0" fmla="*/ 0 w 507832"/>
                  <a:gd name="connsiteY0" fmla="*/ 253994 h 507975"/>
                  <a:gd name="connsiteX1" fmla="*/ 253916 w 507832"/>
                  <a:gd name="connsiteY1" fmla="*/ 78 h 507975"/>
                  <a:gd name="connsiteX2" fmla="*/ 507832 w 507832"/>
                  <a:gd name="connsiteY2" fmla="*/ 234539 h 507975"/>
                  <a:gd name="connsiteX3" fmla="*/ 253916 w 507832"/>
                  <a:gd name="connsiteY3" fmla="*/ 507910 h 507975"/>
                  <a:gd name="connsiteX4" fmla="*/ 0 w 507832"/>
                  <a:gd name="connsiteY4" fmla="*/ 253994 h 507975"/>
                  <a:gd name="connsiteX0" fmla="*/ 0 w 507832"/>
                  <a:gd name="connsiteY0" fmla="*/ 254365 h 508346"/>
                  <a:gd name="connsiteX1" fmla="*/ 253916 w 507832"/>
                  <a:gd name="connsiteY1" fmla="*/ 449 h 508346"/>
                  <a:gd name="connsiteX2" fmla="*/ 507832 w 507832"/>
                  <a:gd name="connsiteY2" fmla="*/ 234910 h 508346"/>
                  <a:gd name="connsiteX3" fmla="*/ 253916 w 507832"/>
                  <a:gd name="connsiteY3" fmla="*/ 508281 h 508346"/>
                  <a:gd name="connsiteX4" fmla="*/ 0 w 507832"/>
                  <a:gd name="connsiteY4" fmla="*/ 254365 h 5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32" h="508346">
                    <a:moveTo>
                      <a:pt x="0" y="254365"/>
                    </a:moveTo>
                    <a:cubicBezTo>
                      <a:pt x="0" y="114131"/>
                      <a:pt x="108479" y="8555"/>
                      <a:pt x="253916" y="449"/>
                    </a:cubicBezTo>
                    <a:cubicBezTo>
                      <a:pt x="399353" y="-7657"/>
                      <a:pt x="507832" y="94676"/>
                      <a:pt x="507832" y="234910"/>
                    </a:cubicBezTo>
                    <a:cubicBezTo>
                      <a:pt x="507832" y="375144"/>
                      <a:pt x="338555" y="505039"/>
                      <a:pt x="253916" y="508281"/>
                    </a:cubicBezTo>
                    <a:cubicBezTo>
                      <a:pt x="169277" y="511523"/>
                      <a:pt x="0" y="394599"/>
                      <a:pt x="0" y="2543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>
                    <a:solidFill>
                      <a:schemeClr val="tx2"/>
                    </a:solidFill>
                  </a:rPr>
                  <a:t>1</a:t>
                </a:r>
                <a:endParaRPr lang="en-GB" sz="11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3" name="!!Rectangle 42">
                <a:extLst>
                  <a:ext uri="{FF2B5EF4-FFF2-40B4-BE49-F238E27FC236}">
                    <a16:creationId xmlns:a16="http://schemas.microsoft.com/office/drawing/2014/main" id="{6F6CE88C-A410-4463-AA88-414EEF35E893}"/>
                  </a:ext>
                </a:extLst>
              </p:cNvPr>
              <p:cNvSpPr/>
              <p:nvPr/>
            </p:nvSpPr>
            <p:spPr>
              <a:xfrm>
                <a:off x="8537658" y="4145960"/>
                <a:ext cx="2635838" cy="3492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Use the unique properties of trees</a:t>
                </a:r>
              </a:p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to halt desertification and combat</a:t>
                </a:r>
              </a:p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climate change in the Sahel</a:t>
                </a:r>
              </a:p>
            </p:txBody>
          </p:sp>
          <p:sp>
            <p:nvSpPr>
              <p:cNvPr id="34" name="Ellipse 5">
                <a:extLst>
                  <a:ext uri="{FF2B5EF4-FFF2-40B4-BE49-F238E27FC236}">
                    <a16:creationId xmlns:a16="http://schemas.microsoft.com/office/drawing/2014/main" id="{77F732C5-E9BF-4E57-9571-136D1A98E75B}"/>
                  </a:ext>
                </a:extLst>
              </p:cNvPr>
              <p:cNvSpPr/>
              <p:nvPr/>
            </p:nvSpPr>
            <p:spPr>
              <a:xfrm>
                <a:off x="8207242" y="4180108"/>
                <a:ext cx="280630" cy="280914"/>
              </a:xfrm>
              <a:custGeom>
                <a:avLst/>
                <a:gdLst>
                  <a:gd name="connsiteX0" fmla="*/ 0 w 507831"/>
                  <a:gd name="connsiteY0" fmla="*/ 253916 h 507831"/>
                  <a:gd name="connsiteX1" fmla="*/ 253916 w 507831"/>
                  <a:gd name="connsiteY1" fmla="*/ 0 h 507831"/>
                  <a:gd name="connsiteX2" fmla="*/ 507832 w 507831"/>
                  <a:gd name="connsiteY2" fmla="*/ 253916 h 507831"/>
                  <a:gd name="connsiteX3" fmla="*/ 253916 w 507831"/>
                  <a:gd name="connsiteY3" fmla="*/ 507832 h 507831"/>
                  <a:gd name="connsiteX4" fmla="*/ 0 w 507831"/>
                  <a:gd name="connsiteY4" fmla="*/ 253916 h 507831"/>
                  <a:gd name="connsiteX0" fmla="*/ 0 w 507832"/>
                  <a:gd name="connsiteY0" fmla="*/ 253994 h 507975"/>
                  <a:gd name="connsiteX1" fmla="*/ 253916 w 507832"/>
                  <a:gd name="connsiteY1" fmla="*/ 78 h 507975"/>
                  <a:gd name="connsiteX2" fmla="*/ 507832 w 507832"/>
                  <a:gd name="connsiteY2" fmla="*/ 234539 h 507975"/>
                  <a:gd name="connsiteX3" fmla="*/ 253916 w 507832"/>
                  <a:gd name="connsiteY3" fmla="*/ 507910 h 507975"/>
                  <a:gd name="connsiteX4" fmla="*/ 0 w 507832"/>
                  <a:gd name="connsiteY4" fmla="*/ 253994 h 507975"/>
                  <a:gd name="connsiteX0" fmla="*/ 0 w 507832"/>
                  <a:gd name="connsiteY0" fmla="*/ 254365 h 508346"/>
                  <a:gd name="connsiteX1" fmla="*/ 253916 w 507832"/>
                  <a:gd name="connsiteY1" fmla="*/ 449 h 508346"/>
                  <a:gd name="connsiteX2" fmla="*/ 507832 w 507832"/>
                  <a:gd name="connsiteY2" fmla="*/ 234910 h 508346"/>
                  <a:gd name="connsiteX3" fmla="*/ 253916 w 507832"/>
                  <a:gd name="connsiteY3" fmla="*/ 508281 h 508346"/>
                  <a:gd name="connsiteX4" fmla="*/ 0 w 507832"/>
                  <a:gd name="connsiteY4" fmla="*/ 254365 h 5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32" h="508346">
                    <a:moveTo>
                      <a:pt x="0" y="254365"/>
                    </a:moveTo>
                    <a:cubicBezTo>
                      <a:pt x="0" y="114131"/>
                      <a:pt x="108479" y="8555"/>
                      <a:pt x="253916" y="449"/>
                    </a:cubicBezTo>
                    <a:cubicBezTo>
                      <a:pt x="399353" y="-7657"/>
                      <a:pt x="507832" y="94676"/>
                      <a:pt x="507832" y="234910"/>
                    </a:cubicBezTo>
                    <a:cubicBezTo>
                      <a:pt x="507832" y="375144"/>
                      <a:pt x="338555" y="505039"/>
                      <a:pt x="253916" y="508281"/>
                    </a:cubicBezTo>
                    <a:cubicBezTo>
                      <a:pt x="169277" y="511523"/>
                      <a:pt x="0" y="394599"/>
                      <a:pt x="0" y="2543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>
                    <a:solidFill>
                      <a:schemeClr val="tx2"/>
                    </a:solidFill>
                  </a:rPr>
                  <a:t>2</a:t>
                </a:r>
                <a:endParaRPr lang="en-GB" sz="11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!!Rectangle 42">
                <a:extLst>
                  <a:ext uri="{FF2B5EF4-FFF2-40B4-BE49-F238E27FC236}">
                    <a16:creationId xmlns:a16="http://schemas.microsoft.com/office/drawing/2014/main" id="{15B1847A-C0AF-43D2-B1F3-EE5549D97FEF}"/>
                  </a:ext>
                </a:extLst>
              </p:cNvPr>
              <p:cNvSpPr/>
              <p:nvPr/>
            </p:nvSpPr>
            <p:spPr>
              <a:xfrm>
                <a:off x="8537658" y="4707057"/>
                <a:ext cx="2635838" cy="2809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Contribute to the extraordinary</a:t>
                </a:r>
              </a:p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« Great Green Wall » initiative</a:t>
                </a:r>
              </a:p>
            </p:txBody>
          </p:sp>
          <p:sp>
            <p:nvSpPr>
              <p:cNvPr id="36" name="Ellipse 5">
                <a:extLst>
                  <a:ext uri="{FF2B5EF4-FFF2-40B4-BE49-F238E27FC236}">
                    <a16:creationId xmlns:a16="http://schemas.microsoft.com/office/drawing/2014/main" id="{E7E66098-7003-4F33-B29B-F9878FB764E7}"/>
                  </a:ext>
                </a:extLst>
              </p:cNvPr>
              <p:cNvSpPr/>
              <p:nvPr/>
            </p:nvSpPr>
            <p:spPr>
              <a:xfrm>
                <a:off x="8207242" y="4707057"/>
                <a:ext cx="280630" cy="280914"/>
              </a:xfrm>
              <a:custGeom>
                <a:avLst/>
                <a:gdLst>
                  <a:gd name="connsiteX0" fmla="*/ 0 w 507831"/>
                  <a:gd name="connsiteY0" fmla="*/ 253916 h 507831"/>
                  <a:gd name="connsiteX1" fmla="*/ 253916 w 507831"/>
                  <a:gd name="connsiteY1" fmla="*/ 0 h 507831"/>
                  <a:gd name="connsiteX2" fmla="*/ 507832 w 507831"/>
                  <a:gd name="connsiteY2" fmla="*/ 253916 h 507831"/>
                  <a:gd name="connsiteX3" fmla="*/ 253916 w 507831"/>
                  <a:gd name="connsiteY3" fmla="*/ 507832 h 507831"/>
                  <a:gd name="connsiteX4" fmla="*/ 0 w 507831"/>
                  <a:gd name="connsiteY4" fmla="*/ 253916 h 507831"/>
                  <a:gd name="connsiteX0" fmla="*/ 0 w 507832"/>
                  <a:gd name="connsiteY0" fmla="*/ 253994 h 507975"/>
                  <a:gd name="connsiteX1" fmla="*/ 253916 w 507832"/>
                  <a:gd name="connsiteY1" fmla="*/ 78 h 507975"/>
                  <a:gd name="connsiteX2" fmla="*/ 507832 w 507832"/>
                  <a:gd name="connsiteY2" fmla="*/ 234539 h 507975"/>
                  <a:gd name="connsiteX3" fmla="*/ 253916 w 507832"/>
                  <a:gd name="connsiteY3" fmla="*/ 507910 h 507975"/>
                  <a:gd name="connsiteX4" fmla="*/ 0 w 507832"/>
                  <a:gd name="connsiteY4" fmla="*/ 253994 h 507975"/>
                  <a:gd name="connsiteX0" fmla="*/ 0 w 507832"/>
                  <a:gd name="connsiteY0" fmla="*/ 254365 h 508346"/>
                  <a:gd name="connsiteX1" fmla="*/ 253916 w 507832"/>
                  <a:gd name="connsiteY1" fmla="*/ 449 h 508346"/>
                  <a:gd name="connsiteX2" fmla="*/ 507832 w 507832"/>
                  <a:gd name="connsiteY2" fmla="*/ 234910 h 508346"/>
                  <a:gd name="connsiteX3" fmla="*/ 253916 w 507832"/>
                  <a:gd name="connsiteY3" fmla="*/ 508281 h 508346"/>
                  <a:gd name="connsiteX4" fmla="*/ 0 w 507832"/>
                  <a:gd name="connsiteY4" fmla="*/ 254365 h 5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32" h="508346">
                    <a:moveTo>
                      <a:pt x="0" y="254365"/>
                    </a:moveTo>
                    <a:cubicBezTo>
                      <a:pt x="0" y="114131"/>
                      <a:pt x="108479" y="8555"/>
                      <a:pt x="253916" y="449"/>
                    </a:cubicBezTo>
                    <a:cubicBezTo>
                      <a:pt x="399353" y="-7657"/>
                      <a:pt x="507832" y="94676"/>
                      <a:pt x="507832" y="234910"/>
                    </a:cubicBezTo>
                    <a:cubicBezTo>
                      <a:pt x="507832" y="375144"/>
                      <a:pt x="338555" y="505039"/>
                      <a:pt x="253916" y="508281"/>
                    </a:cubicBezTo>
                    <a:cubicBezTo>
                      <a:pt x="169277" y="511523"/>
                      <a:pt x="0" y="394599"/>
                      <a:pt x="0" y="2543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>
                    <a:solidFill>
                      <a:schemeClr val="tx2"/>
                    </a:solidFill>
                  </a:rPr>
                  <a:t>3</a:t>
                </a:r>
                <a:endParaRPr lang="en-GB" sz="11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!!Rectangle 42">
                <a:extLst>
                  <a:ext uri="{FF2B5EF4-FFF2-40B4-BE49-F238E27FC236}">
                    <a16:creationId xmlns:a16="http://schemas.microsoft.com/office/drawing/2014/main" id="{B67080F7-9766-43DA-99AD-C8E613B24E01}"/>
                  </a:ext>
                </a:extLst>
              </p:cNvPr>
              <p:cNvSpPr/>
              <p:nvPr/>
            </p:nvSpPr>
            <p:spPr>
              <a:xfrm>
                <a:off x="8535341" y="5164858"/>
                <a:ext cx="2638155" cy="4237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Carry out field work to support local communities and protect their</a:t>
                </a:r>
              </a:p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environment</a:t>
                </a:r>
              </a:p>
            </p:txBody>
          </p:sp>
          <p:sp>
            <p:nvSpPr>
              <p:cNvPr id="38" name="Ellipse 5">
                <a:extLst>
                  <a:ext uri="{FF2B5EF4-FFF2-40B4-BE49-F238E27FC236}">
                    <a16:creationId xmlns:a16="http://schemas.microsoft.com/office/drawing/2014/main" id="{9603A46E-2E94-4841-9F20-67BD4E2B125D}"/>
                  </a:ext>
                </a:extLst>
              </p:cNvPr>
              <p:cNvSpPr/>
              <p:nvPr/>
            </p:nvSpPr>
            <p:spPr>
              <a:xfrm>
                <a:off x="8207242" y="5217309"/>
                <a:ext cx="280630" cy="280914"/>
              </a:xfrm>
              <a:custGeom>
                <a:avLst/>
                <a:gdLst>
                  <a:gd name="connsiteX0" fmla="*/ 0 w 507831"/>
                  <a:gd name="connsiteY0" fmla="*/ 253916 h 507831"/>
                  <a:gd name="connsiteX1" fmla="*/ 253916 w 507831"/>
                  <a:gd name="connsiteY1" fmla="*/ 0 h 507831"/>
                  <a:gd name="connsiteX2" fmla="*/ 507832 w 507831"/>
                  <a:gd name="connsiteY2" fmla="*/ 253916 h 507831"/>
                  <a:gd name="connsiteX3" fmla="*/ 253916 w 507831"/>
                  <a:gd name="connsiteY3" fmla="*/ 507832 h 507831"/>
                  <a:gd name="connsiteX4" fmla="*/ 0 w 507831"/>
                  <a:gd name="connsiteY4" fmla="*/ 253916 h 507831"/>
                  <a:gd name="connsiteX0" fmla="*/ 0 w 507832"/>
                  <a:gd name="connsiteY0" fmla="*/ 253994 h 507975"/>
                  <a:gd name="connsiteX1" fmla="*/ 253916 w 507832"/>
                  <a:gd name="connsiteY1" fmla="*/ 78 h 507975"/>
                  <a:gd name="connsiteX2" fmla="*/ 507832 w 507832"/>
                  <a:gd name="connsiteY2" fmla="*/ 234539 h 507975"/>
                  <a:gd name="connsiteX3" fmla="*/ 253916 w 507832"/>
                  <a:gd name="connsiteY3" fmla="*/ 507910 h 507975"/>
                  <a:gd name="connsiteX4" fmla="*/ 0 w 507832"/>
                  <a:gd name="connsiteY4" fmla="*/ 253994 h 507975"/>
                  <a:gd name="connsiteX0" fmla="*/ 0 w 507832"/>
                  <a:gd name="connsiteY0" fmla="*/ 254365 h 508346"/>
                  <a:gd name="connsiteX1" fmla="*/ 253916 w 507832"/>
                  <a:gd name="connsiteY1" fmla="*/ 449 h 508346"/>
                  <a:gd name="connsiteX2" fmla="*/ 507832 w 507832"/>
                  <a:gd name="connsiteY2" fmla="*/ 234910 h 508346"/>
                  <a:gd name="connsiteX3" fmla="*/ 253916 w 507832"/>
                  <a:gd name="connsiteY3" fmla="*/ 508281 h 508346"/>
                  <a:gd name="connsiteX4" fmla="*/ 0 w 507832"/>
                  <a:gd name="connsiteY4" fmla="*/ 254365 h 5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32" h="508346">
                    <a:moveTo>
                      <a:pt x="0" y="254365"/>
                    </a:moveTo>
                    <a:cubicBezTo>
                      <a:pt x="0" y="114131"/>
                      <a:pt x="108479" y="8555"/>
                      <a:pt x="253916" y="449"/>
                    </a:cubicBezTo>
                    <a:cubicBezTo>
                      <a:pt x="399353" y="-7657"/>
                      <a:pt x="507832" y="94676"/>
                      <a:pt x="507832" y="234910"/>
                    </a:cubicBezTo>
                    <a:cubicBezTo>
                      <a:pt x="507832" y="375144"/>
                      <a:pt x="338555" y="505039"/>
                      <a:pt x="253916" y="508281"/>
                    </a:cubicBezTo>
                    <a:cubicBezTo>
                      <a:pt x="169277" y="511523"/>
                      <a:pt x="0" y="394599"/>
                      <a:pt x="0" y="2543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>
                    <a:solidFill>
                      <a:schemeClr val="tx2"/>
                    </a:solidFill>
                  </a:rPr>
                  <a:t>4</a:t>
                </a:r>
                <a:endParaRPr lang="en-GB" sz="11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!!Rectangle 42">
                <a:extLst>
                  <a:ext uri="{FF2B5EF4-FFF2-40B4-BE49-F238E27FC236}">
                    <a16:creationId xmlns:a16="http://schemas.microsoft.com/office/drawing/2014/main" id="{A01A278D-D801-4C15-BDA6-39F64521A754}"/>
                  </a:ext>
                </a:extLst>
              </p:cNvPr>
              <p:cNvSpPr/>
              <p:nvPr/>
            </p:nvSpPr>
            <p:spPr>
              <a:xfrm>
                <a:off x="8537657" y="5723308"/>
                <a:ext cx="2591509" cy="28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Restore degraded land and enable</a:t>
                </a:r>
              </a:p>
              <a:p>
                <a:pPr>
                  <a:lnSpc>
                    <a:spcPts val="1100"/>
                  </a:lnSpc>
                </a:pPr>
                <a:r>
                  <a:rPr lang="en-GB" sz="1050" dirty="0">
                    <a:solidFill>
                      <a:schemeClr val="bg1"/>
                    </a:solidFill>
                  </a:rPr>
                  <a:t>climate resilience for local communities</a:t>
                </a:r>
              </a:p>
            </p:txBody>
          </p:sp>
          <p:sp>
            <p:nvSpPr>
              <p:cNvPr id="40" name="Ellipse 5">
                <a:extLst>
                  <a:ext uri="{FF2B5EF4-FFF2-40B4-BE49-F238E27FC236}">
                    <a16:creationId xmlns:a16="http://schemas.microsoft.com/office/drawing/2014/main" id="{1C4B4B44-4AE6-4056-997B-9F4F4BC70015}"/>
                  </a:ext>
                </a:extLst>
              </p:cNvPr>
              <p:cNvSpPr/>
              <p:nvPr/>
            </p:nvSpPr>
            <p:spPr>
              <a:xfrm>
                <a:off x="8207242" y="5723308"/>
                <a:ext cx="280630" cy="280914"/>
              </a:xfrm>
              <a:custGeom>
                <a:avLst/>
                <a:gdLst>
                  <a:gd name="connsiteX0" fmla="*/ 0 w 507831"/>
                  <a:gd name="connsiteY0" fmla="*/ 253916 h 507831"/>
                  <a:gd name="connsiteX1" fmla="*/ 253916 w 507831"/>
                  <a:gd name="connsiteY1" fmla="*/ 0 h 507831"/>
                  <a:gd name="connsiteX2" fmla="*/ 507832 w 507831"/>
                  <a:gd name="connsiteY2" fmla="*/ 253916 h 507831"/>
                  <a:gd name="connsiteX3" fmla="*/ 253916 w 507831"/>
                  <a:gd name="connsiteY3" fmla="*/ 507832 h 507831"/>
                  <a:gd name="connsiteX4" fmla="*/ 0 w 507831"/>
                  <a:gd name="connsiteY4" fmla="*/ 253916 h 507831"/>
                  <a:gd name="connsiteX0" fmla="*/ 0 w 507832"/>
                  <a:gd name="connsiteY0" fmla="*/ 253994 h 507975"/>
                  <a:gd name="connsiteX1" fmla="*/ 253916 w 507832"/>
                  <a:gd name="connsiteY1" fmla="*/ 78 h 507975"/>
                  <a:gd name="connsiteX2" fmla="*/ 507832 w 507832"/>
                  <a:gd name="connsiteY2" fmla="*/ 234539 h 507975"/>
                  <a:gd name="connsiteX3" fmla="*/ 253916 w 507832"/>
                  <a:gd name="connsiteY3" fmla="*/ 507910 h 507975"/>
                  <a:gd name="connsiteX4" fmla="*/ 0 w 507832"/>
                  <a:gd name="connsiteY4" fmla="*/ 253994 h 507975"/>
                  <a:gd name="connsiteX0" fmla="*/ 0 w 507832"/>
                  <a:gd name="connsiteY0" fmla="*/ 254365 h 508346"/>
                  <a:gd name="connsiteX1" fmla="*/ 253916 w 507832"/>
                  <a:gd name="connsiteY1" fmla="*/ 449 h 508346"/>
                  <a:gd name="connsiteX2" fmla="*/ 507832 w 507832"/>
                  <a:gd name="connsiteY2" fmla="*/ 234910 h 508346"/>
                  <a:gd name="connsiteX3" fmla="*/ 253916 w 507832"/>
                  <a:gd name="connsiteY3" fmla="*/ 508281 h 508346"/>
                  <a:gd name="connsiteX4" fmla="*/ 0 w 507832"/>
                  <a:gd name="connsiteY4" fmla="*/ 254365 h 5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32" h="508346">
                    <a:moveTo>
                      <a:pt x="0" y="254365"/>
                    </a:moveTo>
                    <a:cubicBezTo>
                      <a:pt x="0" y="114131"/>
                      <a:pt x="108479" y="8555"/>
                      <a:pt x="253916" y="449"/>
                    </a:cubicBezTo>
                    <a:cubicBezTo>
                      <a:pt x="399353" y="-7657"/>
                      <a:pt x="507832" y="94676"/>
                      <a:pt x="507832" y="234910"/>
                    </a:cubicBezTo>
                    <a:cubicBezTo>
                      <a:pt x="507832" y="375144"/>
                      <a:pt x="338555" y="505039"/>
                      <a:pt x="253916" y="508281"/>
                    </a:cubicBezTo>
                    <a:cubicBezTo>
                      <a:pt x="169277" y="511523"/>
                      <a:pt x="0" y="394599"/>
                      <a:pt x="0" y="2543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>
                    <a:solidFill>
                      <a:schemeClr val="tx2"/>
                    </a:solidFill>
                  </a:rPr>
                  <a:t>5</a:t>
                </a:r>
                <a:endParaRPr lang="en-GB" sz="1100" b="1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62C16-5D1F-4F82-AB6E-CF07CFB07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683AA-5B56-4342-B551-1270E036F0EC}" type="slidenum">
              <a:rPr lang="fr-FR" smtClean="0"/>
              <a:t>27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A20FB7B-4BCF-44E1-83FE-5E2B0A14BCF9}"/>
              </a:ext>
            </a:extLst>
          </p:cNvPr>
          <p:cNvGrpSpPr/>
          <p:nvPr/>
        </p:nvGrpSpPr>
        <p:grpSpPr>
          <a:xfrm>
            <a:off x="390495" y="1076916"/>
            <a:ext cx="11451200" cy="507831"/>
            <a:chOff x="390495" y="1076916"/>
            <a:chExt cx="11451200" cy="507831"/>
          </a:xfrm>
        </p:grpSpPr>
        <p:sp>
          <p:nvSpPr>
            <p:cNvPr id="11" name="!!Rectangle 33">
              <a:extLst>
                <a:ext uri="{FF2B5EF4-FFF2-40B4-BE49-F238E27FC236}">
                  <a16:creationId xmlns:a16="http://schemas.microsoft.com/office/drawing/2014/main" id="{FC41870E-7EF1-4C87-8F1A-53980DF38AA1}"/>
                </a:ext>
              </a:extLst>
            </p:cNvPr>
            <p:cNvSpPr/>
            <p:nvPr/>
          </p:nvSpPr>
          <p:spPr>
            <a:xfrm>
              <a:off x="2214694" y="1101715"/>
              <a:ext cx="7768205" cy="456373"/>
            </a:xfrm>
            <a:prstGeom prst="rect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endParaRPr lang="en-GB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!!ZoneTexte 5">
              <a:extLst>
                <a:ext uri="{FF2B5EF4-FFF2-40B4-BE49-F238E27FC236}">
                  <a16:creationId xmlns:a16="http://schemas.microsoft.com/office/drawing/2014/main" id="{53AEDF97-CDEE-40FA-A2DC-BC7BFA334996}"/>
                </a:ext>
              </a:extLst>
            </p:cNvPr>
            <p:cNvSpPr txBox="1"/>
            <p:nvPr/>
          </p:nvSpPr>
          <p:spPr>
            <a:xfrm>
              <a:off x="390495" y="1076916"/>
              <a:ext cx="11451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Making a difference in our communities</a:t>
              </a:r>
              <a:endParaRPr lang="pt-BR" sz="27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557868CF-D3EE-48F8-972D-7764AB52C897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More than carbon</a:t>
            </a:r>
            <a:endParaRPr lang="en-GB" sz="50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Bulle verte">
            <a:extLst>
              <a:ext uri="{FF2B5EF4-FFF2-40B4-BE49-F238E27FC236}">
                <a16:creationId xmlns:a16="http://schemas.microsoft.com/office/drawing/2014/main" id="{93525BD4-7BB3-4817-BFF4-A5667C291B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4945" t="-671" r="-1736" b="-1602"/>
          <a:stretch/>
        </p:blipFill>
        <p:spPr>
          <a:xfrm rot="10800000">
            <a:off x="10047790" y="195309"/>
            <a:ext cx="2147516" cy="3146522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4FC0A72E-2FB5-4DFB-B549-AAF4644C0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12EE426-B9B2-4747-82AD-82E601575B5C}"/>
              </a:ext>
            </a:extLst>
          </p:cNvPr>
          <p:cNvGrpSpPr/>
          <p:nvPr/>
        </p:nvGrpSpPr>
        <p:grpSpPr>
          <a:xfrm>
            <a:off x="762981" y="2028472"/>
            <a:ext cx="3928066" cy="3534714"/>
            <a:chOff x="808320" y="2107904"/>
            <a:chExt cx="3928066" cy="3534714"/>
          </a:xfrm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F1D2DA9B-5E42-4299-B373-05CAF6DE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3048" y="2107904"/>
              <a:ext cx="1342631" cy="1342631"/>
            </a:xfrm>
            <a:prstGeom prst="rect">
              <a:avLst/>
            </a:prstGeom>
          </p:spPr>
        </p:pic>
        <p:sp>
          <p:nvSpPr>
            <p:cNvPr id="21" name="!!Rectangle 42">
              <a:extLst>
                <a:ext uri="{FF2B5EF4-FFF2-40B4-BE49-F238E27FC236}">
                  <a16:creationId xmlns:a16="http://schemas.microsoft.com/office/drawing/2014/main" id="{F813569E-62DC-40F1-92BE-958EE76F304D}"/>
                </a:ext>
              </a:extLst>
            </p:cNvPr>
            <p:cNvSpPr/>
            <p:nvPr/>
          </p:nvSpPr>
          <p:spPr>
            <a:xfrm>
              <a:off x="841875" y="3460934"/>
              <a:ext cx="3579663" cy="784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300"/>
                </a:lnSpc>
              </a:pPr>
              <a:r>
                <a:rPr lang="en-GB" sz="2200" b="1" dirty="0">
                  <a:solidFill>
                    <a:schemeClr val="bg2"/>
                  </a:solidFill>
                </a:rPr>
                <a:t>Our reforestation initiative with TREE AID</a:t>
              </a:r>
            </a:p>
          </p:txBody>
        </p:sp>
        <p:sp>
          <p:nvSpPr>
            <p:cNvPr id="22" name="!!Rectangle 42">
              <a:extLst>
                <a:ext uri="{FF2B5EF4-FFF2-40B4-BE49-F238E27FC236}">
                  <a16:creationId xmlns:a16="http://schemas.microsoft.com/office/drawing/2014/main" id="{0C84A37C-A1BC-4207-A4AB-DD8BC1995F71}"/>
                </a:ext>
              </a:extLst>
            </p:cNvPr>
            <p:cNvSpPr/>
            <p:nvPr/>
          </p:nvSpPr>
          <p:spPr>
            <a:xfrm>
              <a:off x="841875" y="4255530"/>
              <a:ext cx="3579663" cy="3471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b="1" dirty="0">
                  <a:solidFill>
                    <a:schemeClr val="tx2"/>
                  </a:solidFill>
                </a:rPr>
                <a:t>Since 2020</a:t>
              </a:r>
            </a:p>
          </p:txBody>
        </p:sp>
        <p:sp>
          <p:nvSpPr>
            <p:cNvPr id="23" name="!!Rectangle 42">
              <a:extLst>
                <a:ext uri="{FF2B5EF4-FFF2-40B4-BE49-F238E27FC236}">
                  <a16:creationId xmlns:a16="http://schemas.microsoft.com/office/drawing/2014/main" id="{42F5DA7C-AC53-4855-A46E-AD47D9B5BBF7}"/>
                </a:ext>
              </a:extLst>
            </p:cNvPr>
            <p:cNvSpPr/>
            <p:nvPr/>
          </p:nvSpPr>
          <p:spPr>
            <a:xfrm>
              <a:off x="808320" y="4420882"/>
              <a:ext cx="3928066" cy="1024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4000">
                <a:lnSpc>
                  <a:spcPts val="2800"/>
                </a:lnSpc>
              </a:pPr>
              <a:r>
                <a:rPr lang="en-GB" sz="36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16 000</a:t>
              </a:r>
              <a:r>
                <a:rPr lang="en-GB" sz="28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+</a:t>
              </a:r>
              <a:r>
                <a:rPr lang="en-GB" sz="36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trees</a:t>
              </a:r>
            </a:p>
          </p:txBody>
        </p:sp>
        <p:sp>
          <p:nvSpPr>
            <p:cNvPr id="25" name="!!Rectangle 42">
              <a:extLst>
                <a:ext uri="{FF2B5EF4-FFF2-40B4-BE49-F238E27FC236}">
                  <a16:creationId xmlns:a16="http://schemas.microsoft.com/office/drawing/2014/main" id="{C07BDDCD-C5CA-493E-8913-067266F1BC5F}"/>
                </a:ext>
              </a:extLst>
            </p:cNvPr>
            <p:cNvSpPr/>
            <p:nvPr/>
          </p:nvSpPr>
          <p:spPr>
            <a:xfrm>
              <a:off x="841875" y="5028091"/>
              <a:ext cx="3579663" cy="3471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2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p</a:t>
              </a:r>
              <a:r>
                <a:rPr lang="en-GB" sz="22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lanted</a:t>
              </a:r>
            </a:p>
          </p:txBody>
        </p:sp>
        <p:sp>
          <p:nvSpPr>
            <p:cNvPr id="26" name="!!Rectangle 42">
              <a:extLst>
                <a:ext uri="{FF2B5EF4-FFF2-40B4-BE49-F238E27FC236}">
                  <a16:creationId xmlns:a16="http://schemas.microsoft.com/office/drawing/2014/main" id="{81909607-11F6-4483-8A93-1D1B5B7228E3}"/>
                </a:ext>
              </a:extLst>
            </p:cNvPr>
            <p:cNvSpPr/>
            <p:nvPr/>
          </p:nvSpPr>
          <p:spPr>
            <a:xfrm>
              <a:off x="841875" y="5295450"/>
              <a:ext cx="3579663" cy="3471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in the Sahel on our behalf</a:t>
              </a:r>
            </a:p>
          </p:txBody>
        </p:sp>
      </p:grp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16067FD-E5E3-456F-8178-1E3C1160E28B}"/>
              </a:ext>
            </a:extLst>
          </p:cNvPr>
          <p:cNvCxnSpPr>
            <a:cxnSpLocks/>
          </p:cNvCxnSpPr>
          <p:nvPr/>
        </p:nvCxnSpPr>
        <p:spPr>
          <a:xfrm>
            <a:off x="4766898" y="2098528"/>
            <a:ext cx="0" cy="344418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2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!!Q">
            <a:extLst>
              <a:ext uri="{FF2B5EF4-FFF2-40B4-BE49-F238E27FC236}">
                <a16:creationId xmlns:a16="http://schemas.microsoft.com/office/drawing/2014/main" id="{E02EA579-D717-4D27-8180-B8AD15FF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729" y="1307852"/>
            <a:ext cx="11494665" cy="502998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28</a:t>
            </a:fld>
            <a:endParaRPr lang="en-GB" dirty="0"/>
          </a:p>
        </p:txBody>
      </p:sp>
      <p:grpSp>
        <p:nvGrpSpPr>
          <p:cNvPr id="18" name="!!Groupe 17">
            <a:extLst>
              <a:ext uri="{FF2B5EF4-FFF2-40B4-BE49-F238E27FC236}">
                <a16:creationId xmlns:a16="http://schemas.microsoft.com/office/drawing/2014/main" id="{CF562FF7-CC6E-46A8-A74B-44F38046DD99}"/>
              </a:ext>
            </a:extLst>
          </p:cNvPr>
          <p:cNvGrpSpPr/>
          <p:nvPr/>
        </p:nvGrpSpPr>
        <p:grpSpPr>
          <a:xfrm>
            <a:off x="8822782" y="4194484"/>
            <a:ext cx="3208726" cy="1657098"/>
            <a:chOff x="6387267" y="1593821"/>
            <a:chExt cx="5638800" cy="291207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E4D2FC-B468-47C6-AF8C-9D291668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267" y="1593821"/>
              <a:ext cx="5638800" cy="2695575"/>
            </a:xfrm>
            <a:prstGeom prst="rect">
              <a:avLst/>
            </a:prstGeom>
            <a:effectLst>
              <a:outerShdw blurRad="368300" dist="190500" dir="8100000" algn="tr" rotWithShape="0">
                <a:prstClr val="black">
                  <a:alpha val="24000"/>
                </a:prstClr>
              </a:outerShdw>
            </a:effectLst>
          </p:spPr>
        </p:pic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20A4AC41-921F-475C-9EB3-99A9D669CCD6}"/>
                </a:ext>
              </a:extLst>
            </p:cNvPr>
            <p:cNvSpPr/>
            <p:nvPr/>
          </p:nvSpPr>
          <p:spPr>
            <a:xfrm rot="10800000">
              <a:off x="11691456" y="4289396"/>
              <a:ext cx="334609" cy="216497"/>
            </a:xfrm>
            <a:prstGeom prst="triangle">
              <a:avLst>
                <a:gd name="adj" fmla="val 99765"/>
              </a:avLst>
            </a:prstGeom>
            <a:solidFill>
              <a:srgbClr val="06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58F7320-251F-456F-AD5F-32AAC58D0CE2}"/>
              </a:ext>
            </a:extLst>
          </p:cNvPr>
          <p:cNvGrpSpPr/>
          <p:nvPr/>
        </p:nvGrpSpPr>
        <p:grpSpPr>
          <a:xfrm>
            <a:off x="1227753" y="635326"/>
            <a:ext cx="5583462" cy="3892269"/>
            <a:chOff x="-828875" y="1422505"/>
            <a:chExt cx="5583462" cy="3892269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38621214-D52A-411A-80FB-4C0DF167F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3973" t="-22997" r="-9019" b="-1427"/>
            <a:stretch/>
          </p:blipFill>
          <p:spPr>
            <a:xfrm rot="3046819">
              <a:off x="16721" y="576909"/>
              <a:ext cx="3892269" cy="5583462"/>
            </a:xfrm>
            <a:prstGeom prst="rect">
              <a:avLst/>
            </a:prstGeom>
          </p:spPr>
        </p:pic>
        <p:sp>
          <p:nvSpPr>
            <p:cNvPr id="11" name="!!ZoneTexte 10">
              <a:extLst>
                <a:ext uri="{FF2B5EF4-FFF2-40B4-BE49-F238E27FC236}">
                  <a16:creationId xmlns:a16="http://schemas.microsoft.com/office/drawing/2014/main" id="{86F54E8E-A63D-424D-BDC3-C94677FAD005}"/>
                </a:ext>
              </a:extLst>
            </p:cNvPr>
            <p:cNvSpPr txBox="1"/>
            <p:nvPr/>
          </p:nvSpPr>
          <p:spPr>
            <a:xfrm>
              <a:off x="432398" y="2576127"/>
              <a:ext cx="30008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Initiate, support and follow various projects in countries where </a:t>
              </a:r>
              <a:r>
                <a:rPr lang="en-US" sz="1600" b="1" dirty="0">
                  <a:solidFill>
                    <a:schemeClr val="bg1"/>
                  </a:solidFill>
                </a:rPr>
                <a:t>Alland &amp; Robert operates and in Africa.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9A7C3D0-27B8-4DEA-B4D3-C1D078B1AA4B}"/>
              </a:ext>
            </a:extLst>
          </p:cNvPr>
          <p:cNvGrpSpPr/>
          <p:nvPr/>
        </p:nvGrpSpPr>
        <p:grpSpPr>
          <a:xfrm>
            <a:off x="-614478" y="2548422"/>
            <a:ext cx="4834138" cy="3688685"/>
            <a:chOff x="-344134" y="2538859"/>
            <a:chExt cx="4834138" cy="3688685"/>
          </a:xfrm>
        </p:grpSpPr>
        <p:pic>
          <p:nvPicPr>
            <p:cNvPr id="17" name="Bulle verte">
              <a:extLst>
                <a:ext uri="{FF2B5EF4-FFF2-40B4-BE49-F238E27FC236}">
                  <a16:creationId xmlns:a16="http://schemas.microsoft.com/office/drawing/2014/main" id="{957A63AF-BAB1-462B-A525-BF778BFC3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13042" t="-671" r="-1737" b="-11058"/>
            <a:stretch/>
          </p:blipFill>
          <p:spPr>
            <a:xfrm rot="12151657">
              <a:off x="-344134" y="2538859"/>
              <a:ext cx="4834138" cy="3688685"/>
            </a:xfrm>
            <a:prstGeom prst="rect">
              <a:avLst/>
            </a:prstGeom>
          </p:spPr>
        </p:pic>
        <p:sp>
          <p:nvSpPr>
            <p:cNvPr id="52" name="!!ZoneTexte 51">
              <a:extLst>
                <a:ext uri="{FF2B5EF4-FFF2-40B4-BE49-F238E27FC236}">
                  <a16:creationId xmlns:a16="http://schemas.microsoft.com/office/drawing/2014/main" id="{C3578CFF-4382-4948-A096-8779E0096FE0}"/>
                </a:ext>
              </a:extLst>
            </p:cNvPr>
            <p:cNvSpPr txBox="1"/>
            <p:nvPr/>
          </p:nvSpPr>
          <p:spPr>
            <a:xfrm>
              <a:off x="454959" y="3732059"/>
              <a:ext cx="30287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Make a difference within</a:t>
              </a:r>
            </a:p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the communities where</a:t>
              </a:r>
            </a:p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Alland &amp; Robert sources natural gums with a </a:t>
              </a:r>
              <a:r>
                <a:rPr lang="en-GB" sz="1600" b="1" dirty="0">
                  <a:solidFill>
                    <a:schemeClr val="tx2"/>
                  </a:solidFill>
                </a:rPr>
                <a:t>focus on environment &amp; biodiversity preservation.</a:t>
              </a:r>
            </a:p>
          </p:txBody>
        </p:sp>
      </p:grpSp>
      <p:pic>
        <p:nvPicPr>
          <p:cNvPr id="20" name="!!Bulle Blanche">
            <a:extLst>
              <a:ext uri="{FF2B5EF4-FFF2-40B4-BE49-F238E27FC236}">
                <a16:creationId xmlns:a16="http://schemas.microsoft.com/office/drawing/2014/main" id="{EA4E5358-619A-49F3-9CE2-3BB33531F5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9925" b="1"/>
          <a:stretch/>
        </p:blipFill>
        <p:spPr>
          <a:xfrm rot="5400000">
            <a:off x="9985345" y="1030544"/>
            <a:ext cx="2437424" cy="162287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F75BA2BE-27D8-4BAE-9F2E-4E1DF65C19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278DA56-8431-423C-9497-81997E4249A1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Beyond Acacia</a:t>
            </a:r>
            <a:r>
              <a:rPr lang="en-US" sz="2400" b="1" baseline="100000" dirty="0">
                <a:solidFill>
                  <a:schemeClr val="tx2"/>
                </a:solidFill>
                <a:latin typeface="Arial Black" panose="020B0A04020102020204" pitchFamily="34" charset="0"/>
              </a:rPr>
              <a:t>®</a:t>
            </a:r>
            <a:endParaRPr lang="en-GB" sz="5000" b="1" baseline="100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10000" decel="9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8359 2.59259E-6 L -3.95833E-6 2.59259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30BEF7D-96CB-4C4B-9AE6-612740C5CB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02A9F5-5EC1-4A30-A450-0B4BA28D638B}"/>
              </a:ext>
            </a:extLst>
          </p:cNvPr>
          <p:cNvSpPr txBox="1"/>
          <p:nvPr/>
        </p:nvSpPr>
        <p:spPr>
          <a:xfrm>
            <a:off x="-1" y="2988960"/>
            <a:ext cx="12192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Arial Black" panose="020B0A04020102020204" pitchFamily="34" charset="0"/>
              </a:rPr>
              <a:t>Thank you</a:t>
            </a:r>
            <a:endParaRPr lang="en-GB" sz="88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90084F63-49E5-4BA5-B639-54D5B12B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779" y="651689"/>
            <a:ext cx="2578442" cy="2254034"/>
          </a:xfrm>
          <a:prstGeom prst="rect">
            <a:avLst/>
          </a:prstGeom>
        </p:spPr>
      </p:pic>
      <p:grpSp>
        <p:nvGrpSpPr>
          <p:cNvPr id="20" name="Graphique 7">
            <a:extLst>
              <a:ext uri="{FF2B5EF4-FFF2-40B4-BE49-F238E27FC236}">
                <a16:creationId xmlns:a16="http://schemas.microsoft.com/office/drawing/2014/main" id="{F3665909-D9ED-4141-9892-350BDF34F8B7}"/>
              </a:ext>
            </a:extLst>
          </p:cNvPr>
          <p:cNvGrpSpPr/>
          <p:nvPr/>
        </p:nvGrpSpPr>
        <p:grpSpPr>
          <a:xfrm>
            <a:off x="4088624" y="4726339"/>
            <a:ext cx="888074" cy="888073"/>
            <a:chOff x="3623772" y="4214280"/>
            <a:chExt cx="1240844" cy="1240844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62F1C3C5-9999-44B8-B152-966802DADD62}"/>
                </a:ext>
              </a:extLst>
            </p:cNvPr>
            <p:cNvSpPr/>
            <p:nvPr/>
          </p:nvSpPr>
          <p:spPr>
            <a:xfrm>
              <a:off x="3622745" y="4213253"/>
              <a:ext cx="1240844" cy="1240844"/>
            </a:xfrm>
            <a:custGeom>
              <a:avLst/>
              <a:gdLst>
                <a:gd name="connsiteX0" fmla="*/ 621302 w 1240844"/>
                <a:gd name="connsiteY0" fmla="*/ 1241540 h 1240844"/>
                <a:gd name="connsiteX1" fmla="*/ 880 w 1240844"/>
                <a:gd name="connsiteY1" fmla="*/ 621302 h 1240844"/>
                <a:gd name="connsiteX2" fmla="*/ 621302 w 1240844"/>
                <a:gd name="connsiteY2" fmla="*/ 880 h 1240844"/>
                <a:gd name="connsiteX3" fmla="*/ 1241724 w 1240844"/>
                <a:gd name="connsiteY3" fmla="*/ 621302 h 1240844"/>
                <a:gd name="connsiteX4" fmla="*/ 621302 w 1240844"/>
                <a:gd name="connsiteY4" fmla="*/ 1241540 h 12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844" h="1240844">
                  <a:moveTo>
                    <a:pt x="621302" y="1241540"/>
                  </a:moveTo>
                  <a:cubicBezTo>
                    <a:pt x="279262" y="1241540"/>
                    <a:pt x="880" y="963305"/>
                    <a:pt x="880" y="621302"/>
                  </a:cubicBezTo>
                  <a:cubicBezTo>
                    <a:pt x="880" y="279299"/>
                    <a:pt x="279115" y="880"/>
                    <a:pt x="621302" y="880"/>
                  </a:cubicBezTo>
                  <a:cubicBezTo>
                    <a:pt x="963488" y="880"/>
                    <a:pt x="1241724" y="279115"/>
                    <a:pt x="1241724" y="621302"/>
                  </a:cubicBezTo>
                  <a:cubicBezTo>
                    <a:pt x="1241724" y="963488"/>
                    <a:pt x="963305" y="1241540"/>
                    <a:pt x="621302" y="1241540"/>
                  </a:cubicBezTo>
                  <a:close/>
                </a:path>
              </a:pathLst>
            </a:custGeom>
            <a:solidFill>
              <a:schemeClr val="bg2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8715884-13E6-40B6-A230-05BA598D82E3}"/>
                </a:ext>
              </a:extLst>
            </p:cNvPr>
            <p:cNvSpPr/>
            <p:nvPr/>
          </p:nvSpPr>
          <p:spPr>
            <a:xfrm>
              <a:off x="3879785" y="4536000"/>
              <a:ext cx="723214" cy="594724"/>
            </a:xfrm>
            <a:custGeom>
              <a:avLst/>
              <a:gdLst>
                <a:gd name="connsiteX0" fmla="*/ 720730 w 723213"/>
                <a:gd name="connsiteY0" fmla="*/ 72192 h 594724"/>
                <a:gd name="connsiteX1" fmla="*/ 647711 w 723213"/>
                <a:gd name="connsiteY1" fmla="*/ 93044 h 594724"/>
                <a:gd name="connsiteX2" fmla="*/ 683761 w 723213"/>
                <a:gd name="connsiteY2" fmla="*/ 61142 h 594724"/>
                <a:gd name="connsiteX3" fmla="*/ 708064 w 723213"/>
                <a:gd name="connsiteY3" fmla="*/ 16868 h 594724"/>
                <a:gd name="connsiteX4" fmla="*/ 708064 w 723213"/>
                <a:gd name="connsiteY4" fmla="*/ 13197 h 594724"/>
                <a:gd name="connsiteX5" fmla="*/ 704393 w 723213"/>
                <a:gd name="connsiteY5" fmla="*/ 13528 h 594724"/>
                <a:gd name="connsiteX6" fmla="*/ 617644 w 723213"/>
                <a:gd name="connsiteY6" fmla="*/ 46568 h 594724"/>
                <a:gd name="connsiteX7" fmla="*/ 611661 w 723213"/>
                <a:gd name="connsiteY7" fmla="*/ 44989 h 594724"/>
                <a:gd name="connsiteX8" fmla="*/ 604061 w 723213"/>
                <a:gd name="connsiteY8" fmla="*/ 37243 h 594724"/>
                <a:gd name="connsiteX9" fmla="*/ 562063 w 723213"/>
                <a:gd name="connsiteY9" fmla="*/ 11545 h 594724"/>
                <a:gd name="connsiteX10" fmla="*/ 497598 w 723213"/>
                <a:gd name="connsiteY10" fmla="*/ 1193 h 594724"/>
                <a:gd name="connsiteX11" fmla="*/ 436474 w 723213"/>
                <a:gd name="connsiteY11" fmla="*/ 18447 h 594724"/>
                <a:gd name="connsiteX12" fmla="*/ 387134 w 723213"/>
                <a:gd name="connsiteY12" fmla="*/ 58830 h 594724"/>
                <a:gd name="connsiteX13" fmla="*/ 357765 w 723213"/>
                <a:gd name="connsiteY13" fmla="*/ 117825 h 594724"/>
                <a:gd name="connsiteX14" fmla="*/ 356186 w 723213"/>
                <a:gd name="connsiteY14" fmla="*/ 180234 h 594724"/>
                <a:gd name="connsiteX15" fmla="*/ 353212 w 723213"/>
                <a:gd name="connsiteY15" fmla="*/ 183685 h 594724"/>
                <a:gd name="connsiteX16" fmla="*/ 55116 w 723213"/>
                <a:gd name="connsiteY16" fmla="*/ 31957 h 594724"/>
                <a:gd name="connsiteX17" fmla="*/ 46893 w 723213"/>
                <a:gd name="connsiteY17" fmla="*/ 32287 h 594724"/>
                <a:gd name="connsiteX18" fmla="*/ 72591 w 723213"/>
                <a:gd name="connsiteY18" fmla="*/ 210888 h 594724"/>
                <a:gd name="connsiteX19" fmla="*/ 90946 w 723213"/>
                <a:gd name="connsiteY19" fmla="*/ 227004 h 594724"/>
                <a:gd name="connsiteX20" fmla="*/ 33420 w 723213"/>
                <a:gd name="connsiteY20" fmla="*/ 210888 h 594724"/>
                <a:gd name="connsiteX21" fmla="*/ 27876 w 723213"/>
                <a:gd name="connsiteY21" fmla="*/ 213898 h 594724"/>
                <a:gd name="connsiteX22" fmla="*/ 28831 w 723213"/>
                <a:gd name="connsiteY22" fmla="*/ 230969 h 594724"/>
                <a:gd name="connsiteX23" fmla="*/ 123032 w 723213"/>
                <a:gd name="connsiteY23" fmla="*/ 352814 h 594724"/>
                <a:gd name="connsiteX24" fmla="*/ 142159 w 723213"/>
                <a:gd name="connsiteY24" fmla="*/ 358651 h 594724"/>
                <a:gd name="connsiteX25" fmla="*/ 85734 w 723213"/>
                <a:gd name="connsiteY25" fmla="*/ 360377 h 594724"/>
                <a:gd name="connsiteX26" fmla="*/ 81622 w 723213"/>
                <a:gd name="connsiteY26" fmla="*/ 365590 h 594724"/>
                <a:gd name="connsiteX27" fmla="*/ 200163 w 723213"/>
                <a:gd name="connsiteY27" fmla="*/ 464711 h 594724"/>
                <a:gd name="connsiteX28" fmla="*/ 216279 w 723213"/>
                <a:gd name="connsiteY28" fmla="*/ 466913 h 594724"/>
                <a:gd name="connsiteX29" fmla="*/ 215325 w 723213"/>
                <a:gd name="connsiteY29" fmla="*/ 467868 h 594724"/>
                <a:gd name="connsiteX30" fmla="*/ 134376 w 723213"/>
                <a:gd name="connsiteY30" fmla="*/ 510783 h 594724"/>
                <a:gd name="connsiteX31" fmla="*/ 11430 w 723213"/>
                <a:gd name="connsiteY31" fmla="*/ 526496 h 594724"/>
                <a:gd name="connsiteX32" fmla="*/ 1664 w 723213"/>
                <a:gd name="connsiteY32" fmla="*/ 526496 h 594724"/>
                <a:gd name="connsiteX33" fmla="*/ 3537 w 723213"/>
                <a:gd name="connsiteY33" fmla="*/ 530938 h 594724"/>
                <a:gd name="connsiteX34" fmla="*/ 29235 w 723213"/>
                <a:gd name="connsiteY34" fmla="*/ 546099 h 594724"/>
                <a:gd name="connsiteX35" fmla="*/ 111395 w 723213"/>
                <a:gd name="connsiteY35" fmla="*/ 579140 h 594724"/>
                <a:gd name="connsiteX36" fmla="*/ 536365 w 723213"/>
                <a:gd name="connsiteY36" fmla="*/ 479762 h 594724"/>
                <a:gd name="connsiteX37" fmla="*/ 653842 w 723213"/>
                <a:gd name="connsiteY37" fmla="*/ 154463 h 594724"/>
                <a:gd name="connsiteX38" fmla="*/ 662652 w 723213"/>
                <a:gd name="connsiteY38" fmla="*/ 144734 h 594724"/>
                <a:gd name="connsiteX39" fmla="*/ 720216 w 723213"/>
                <a:gd name="connsiteY39" fmla="*/ 84601 h 594724"/>
                <a:gd name="connsiteX40" fmla="*/ 723887 w 723213"/>
                <a:gd name="connsiteY40" fmla="*/ 73074 h 594724"/>
                <a:gd name="connsiteX41" fmla="*/ 723887 w 723213"/>
                <a:gd name="connsiteY41" fmla="*/ 72449 h 594724"/>
                <a:gd name="connsiteX42" fmla="*/ 720730 w 723213"/>
                <a:gd name="connsiteY42" fmla="*/ 72192 h 59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23213" h="594724">
                  <a:moveTo>
                    <a:pt x="720730" y="72192"/>
                  </a:moveTo>
                  <a:cubicBezTo>
                    <a:pt x="697378" y="82226"/>
                    <a:pt x="672840" y="89234"/>
                    <a:pt x="647711" y="93044"/>
                  </a:cubicBezTo>
                  <a:cubicBezTo>
                    <a:pt x="659459" y="91062"/>
                    <a:pt x="676823" y="69770"/>
                    <a:pt x="683761" y="61142"/>
                  </a:cubicBezTo>
                  <a:cubicBezTo>
                    <a:pt x="694595" y="48059"/>
                    <a:pt x="702844" y="33032"/>
                    <a:pt x="708064" y="16868"/>
                  </a:cubicBezTo>
                  <a:cubicBezTo>
                    <a:pt x="708689" y="15584"/>
                    <a:pt x="709166" y="14005"/>
                    <a:pt x="708064" y="13197"/>
                  </a:cubicBezTo>
                  <a:cubicBezTo>
                    <a:pt x="706857" y="12727"/>
                    <a:pt x="705498" y="12849"/>
                    <a:pt x="704393" y="13528"/>
                  </a:cubicBezTo>
                  <a:cubicBezTo>
                    <a:pt x="676966" y="28109"/>
                    <a:pt x="647825" y="39207"/>
                    <a:pt x="617644" y="46568"/>
                  </a:cubicBezTo>
                  <a:cubicBezTo>
                    <a:pt x="615511" y="47240"/>
                    <a:pt x="613184" y="46623"/>
                    <a:pt x="611661" y="44989"/>
                  </a:cubicBezTo>
                  <a:cubicBezTo>
                    <a:pt x="609344" y="42203"/>
                    <a:pt x="606804" y="39611"/>
                    <a:pt x="604061" y="37243"/>
                  </a:cubicBezTo>
                  <a:cubicBezTo>
                    <a:pt x="591543" y="26465"/>
                    <a:pt x="577361" y="17786"/>
                    <a:pt x="562063" y="11545"/>
                  </a:cubicBezTo>
                  <a:cubicBezTo>
                    <a:pt x="541626" y="3289"/>
                    <a:pt x="519592" y="-246"/>
                    <a:pt x="497598" y="1193"/>
                  </a:cubicBezTo>
                  <a:cubicBezTo>
                    <a:pt x="476243" y="2625"/>
                    <a:pt x="455424" y="8502"/>
                    <a:pt x="436474" y="18447"/>
                  </a:cubicBezTo>
                  <a:cubicBezTo>
                    <a:pt x="417443" y="28400"/>
                    <a:pt x="400651" y="42144"/>
                    <a:pt x="387134" y="58830"/>
                  </a:cubicBezTo>
                  <a:cubicBezTo>
                    <a:pt x="373132" y="76099"/>
                    <a:pt x="363102" y="96242"/>
                    <a:pt x="357765" y="117825"/>
                  </a:cubicBezTo>
                  <a:cubicBezTo>
                    <a:pt x="353135" y="138321"/>
                    <a:pt x="352599" y="159529"/>
                    <a:pt x="356186" y="180234"/>
                  </a:cubicBezTo>
                  <a:cubicBezTo>
                    <a:pt x="356663" y="183685"/>
                    <a:pt x="356186" y="184162"/>
                    <a:pt x="353212" y="183685"/>
                  </a:cubicBezTo>
                  <a:cubicBezTo>
                    <a:pt x="234047" y="165953"/>
                    <a:pt x="135294" y="123331"/>
                    <a:pt x="55116" y="31957"/>
                  </a:cubicBezTo>
                  <a:cubicBezTo>
                    <a:pt x="51629" y="27992"/>
                    <a:pt x="49756" y="27992"/>
                    <a:pt x="46893" y="32287"/>
                  </a:cubicBezTo>
                  <a:cubicBezTo>
                    <a:pt x="11797" y="84858"/>
                    <a:pt x="28831" y="169368"/>
                    <a:pt x="72591" y="210888"/>
                  </a:cubicBezTo>
                  <a:cubicBezTo>
                    <a:pt x="78428" y="216395"/>
                    <a:pt x="84448" y="221902"/>
                    <a:pt x="90946" y="227004"/>
                  </a:cubicBezTo>
                  <a:cubicBezTo>
                    <a:pt x="88597" y="227482"/>
                    <a:pt x="59411" y="224324"/>
                    <a:pt x="33420" y="210888"/>
                  </a:cubicBezTo>
                  <a:cubicBezTo>
                    <a:pt x="29749" y="208685"/>
                    <a:pt x="28207" y="209934"/>
                    <a:pt x="27876" y="213898"/>
                  </a:cubicBezTo>
                  <a:cubicBezTo>
                    <a:pt x="27678" y="219607"/>
                    <a:pt x="27997" y="225319"/>
                    <a:pt x="28831" y="230969"/>
                  </a:cubicBezTo>
                  <a:cubicBezTo>
                    <a:pt x="35549" y="284274"/>
                    <a:pt x="72481" y="333761"/>
                    <a:pt x="123032" y="352814"/>
                  </a:cubicBezTo>
                  <a:cubicBezTo>
                    <a:pt x="129167" y="355457"/>
                    <a:pt x="135584" y="357440"/>
                    <a:pt x="142159" y="358651"/>
                  </a:cubicBezTo>
                  <a:cubicBezTo>
                    <a:pt x="130631" y="361184"/>
                    <a:pt x="118774" y="362983"/>
                    <a:pt x="85734" y="360377"/>
                  </a:cubicBezTo>
                  <a:cubicBezTo>
                    <a:pt x="81622" y="359606"/>
                    <a:pt x="80043" y="361662"/>
                    <a:pt x="81622" y="365590"/>
                  </a:cubicBezTo>
                  <a:cubicBezTo>
                    <a:pt x="106439" y="433249"/>
                    <a:pt x="160037" y="453403"/>
                    <a:pt x="200163" y="464711"/>
                  </a:cubicBezTo>
                  <a:cubicBezTo>
                    <a:pt x="205523" y="465665"/>
                    <a:pt x="210882" y="465665"/>
                    <a:pt x="216279" y="466913"/>
                  </a:cubicBezTo>
                  <a:cubicBezTo>
                    <a:pt x="215949" y="467390"/>
                    <a:pt x="215655" y="467390"/>
                    <a:pt x="215325" y="467868"/>
                  </a:cubicBezTo>
                  <a:cubicBezTo>
                    <a:pt x="202035" y="488169"/>
                    <a:pt x="155889" y="503257"/>
                    <a:pt x="134376" y="510783"/>
                  </a:cubicBezTo>
                  <a:cubicBezTo>
                    <a:pt x="95007" y="524844"/>
                    <a:pt x="53064" y="530203"/>
                    <a:pt x="11430" y="526496"/>
                  </a:cubicBezTo>
                  <a:cubicBezTo>
                    <a:pt x="4822" y="525541"/>
                    <a:pt x="3463" y="525615"/>
                    <a:pt x="1664" y="526496"/>
                  </a:cubicBezTo>
                  <a:cubicBezTo>
                    <a:pt x="-134" y="527377"/>
                    <a:pt x="1444" y="529212"/>
                    <a:pt x="3537" y="530938"/>
                  </a:cubicBezTo>
                  <a:cubicBezTo>
                    <a:pt x="11944" y="536444"/>
                    <a:pt x="20461" y="541364"/>
                    <a:pt x="29235" y="546099"/>
                  </a:cubicBezTo>
                  <a:cubicBezTo>
                    <a:pt x="55336" y="560087"/>
                    <a:pt x="82888" y="571137"/>
                    <a:pt x="111395" y="579140"/>
                  </a:cubicBezTo>
                  <a:cubicBezTo>
                    <a:pt x="259084" y="619926"/>
                    <a:pt x="425460" y="589933"/>
                    <a:pt x="536365" y="479762"/>
                  </a:cubicBezTo>
                  <a:cubicBezTo>
                    <a:pt x="623445" y="393234"/>
                    <a:pt x="653842" y="273921"/>
                    <a:pt x="653842" y="154463"/>
                  </a:cubicBezTo>
                  <a:cubicBezTo>
                    <a:pt x="653842" y="149764"/>
                    <a:pt x="659349" y="147120"/>
                    <a:pt x="662652" y="144734"/>
                  </a:cubicBezTo>
                  <a:cubicBezTo>
                    <a:pt x="684665" y="127597"/>
                    <a:pt x="704056" y="107340"/>
                    <a:pt x="720216" y="84601"/>
                  </a:cubicBezTo>
                  <a:cubicBezTo>
                    <a:pt x="722760" y="81312"/>
                    <a:pt x="724063" y="77229"/>
                    <a:pt x="723887" y="73074"/>
                  </a:cubicBezTo>
                  <a:lnTo>
                    <a:pt x="723887" y="72449"/>
                  </a:lnTo>
                  <a:cubicBezTo>
                    <a:pt x="723446" y="70430"/>
                    <a:pt x="723667" y="70834"/>
                    <a:pt x="720730" y="72192"/>
                  </a:cubicBezTo>
                  <a:close/>
                </a:path>
              </a:pathLst>
            </a:custGeom>
            <a:solidFill>
              <a:srgbClr val="FFFFFF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6177CA73-0E88-4BB6-A4F5-37048546BE8F}"/>
                </a:ext>
              </a:extLst>
            </p:cNvPr>
            <p:cNvSpPr/>
            <p:nvPr/>
          </p:nvSpPr>
          <p:spPr>
            <a:xfrm>
              <a:off x="2061558" y="1154683"/>
              <a:ext cx="3671" cy="3671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02FDCD17-BDAD-4DFE-84CA-9EFA160FB325}"/>
                </a:ext>
              </a:extLst>
            </p:cNvPr>
            <p:cNvSpPr/>
            <p:nvPr/>
          </p:nvSpPr>
          <p:spPr>
            <a:xfrm>
              <a:off x="4088598" y="5128835"/>
              <a:ext cx="3671" cy="3671"/>
            </a:xfrm>
            <a:custGeom>
              <a:avLst/>
              <a:gdLst>
                <a:gd name="connsiteX0" fmla="*/ 6401 w 3671"/>
                <a:gd name="connsiteY0" fmla="*/ 880 h 0"/>
                <a:gd name="connsiteX1" fmla="*/ 6401 w 3671"/>
                <a:gd name="connsiteY1" fmla="*/ 8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1">
                  <a:moveTo>
                    <a:pt x="6401" y="880"/>
                  </a:moveTo>
                  <a:cubicBezTo>
                    <a:pt x="5447" y="880"/>
                    <a:pt x="-5530" y="880"/>
                    <a:pt x="6401" y="880"/>
                  </a:cubicBezTo>
                  <a:close/>
                </a:path>
              </a:pathLst>
            </a:custGeom>
            <a:solidFill>
              <a:srgbClr val="FFFFFF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37FC562C-0D67-4773-A1AA-B974D43F0927}"/>
                </a:ext>
              </a:extLst>
            </p:cNvPr>
            <p:cNvSpPr/>
            <p:nvPr/>
          </p:nvSpPr>
          <p:spPr>
            <a:xfrm>
              <a:off x="4118459" y="5128920"/>
              <a:ext cx="7342" cy="3671"/>
            </a:xfrm>
            <a:custGeom>
              <a:avLst/>
              <a:gdLst>
                <a:gd name="connsiteX0" fmla="*/ 880 w 7342"/>
                <a:gd name="connsiteY0" fmla="*/ 1418 h 0"/>
                <a:gd name="connsiteX1" fmla="*/ 880 w 7342"/>
                <a:gd name="connsiteY1" fmla="*/ 1418 h 0"/>
                <a:gd name="connsiteX2" fmla="*/ 880 w 7342"/>
                <a:gd name="connsiteY2" fmla="*/ 141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42">
                  <a:moveTo>
                    <a:pt x="880" y="1418"/>
                  </a:moveTo>
                  <a:cubicBezTo>
                    <a:pt x="880" y="207"/>
                    <a:pt x="13692" y="1418"/>
                    <a:pt x="880" y="1418"/>
                  </a:cubicBezTo>
                  <a:cubicBezTo>
                    <a:pt x="880" y="794"/>
                    <a:pt x="2422" y="1418"/>
                    <a:pt x="880" y="1418"/>
                  </a:cubicBezTo>
                  <a:close/>
                </a:path>
              </a:pathLst>
            </a:custGeom>
            <a:solidFill>
              <a:srgbClr val="FFFFFF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C44CC5A5-8FA4-4ADB-888E-8E3ACA3216A4}"/>
                </a:ext>
              </a:extLst>
            </p:cNvPr>
            <p:cNvSpPr/>
            <p:nvPr/>
          </p:nvSpPr>
          <p:spPr>
            <a:xfrm>
              <a:off x="4371143" y="4536791"/>
              <a:ext cx="3671" cy="3671"/>
            </a:xfrm>
            <a:custGeom>
              <a:avLst/>
              <a:gdLst>
                <a:gd name="connsiteX0" fmla="*/ 3890 w 3671"/>
                <a:gd name="connsiteY0" fmla="*/ 880 h 0"/>
                <a:gd name="connsiteX1" fmla="*/ 880 w 3671"/>
                <a:gd name="connsiteY1" fmla="*/ 8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1">
                  <a:moveTo>
                    <a:pt x="3890" y="880"/>
                  </a:moveTo>
                  <a:cubicBezTo>
                    <a:pt x="2983" y="1507"/>
                    <a:pt x="1787" y="1507"/>
                    <a:pt x="880" y="880"/>
                  </a:cubicBezTo>
                  <a:close/>
                </a:path>
              </a:pathLst>
            </a:custGeom>
            <a:solidFill>
              <a:srgbClr val="FFFFFF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0" name="Graphique 8">
            <a:extLst>
              <a:ext uri="{FF2B5EF4-FFF2-40B4-BE49-F238E27FC236}">
                <a16:creationId xmlns:a16="http://schemas.microsoft.com/office/drawing/2014/main" id="{8E547CE9-C430-44B4-8362-3E0AEDFFD891}"/>
              </a:ext>
            </a:extLst>
          </p:cNvPr>
          <p:cNvGrpSpPr/>
          <p:nvPr/>
        </p:nvGrpSpPr>
        <p:grpSpPr>
          <a:xfrm>
            <a:off x="5637683" y="4726341"/>
            <a:ext cx="888074" cy="888073"/>
            <a:chOff x="5475576" y="4214282"/>
            <a:chExt cx="1240843" cy="1240844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307F7368-304C-42EE-B32D-703EE52E43C8}"/>
                </a:ext>
              </a:extLst>
            </p:cNvPr>
            <p:cNvSpPr/>
            <p:nvPr/>
          </p:nvSpPr>
          <p:spPr>
            <a:xfrm>
              <a:off x="5474513" y="4213182"/>
              <a:ext cx="1240843" cy="1240844"/>
            </a:xfrm>
            <a:custGeom>
              <a:avLst/>
              <a:gdLst>
                <a:gd name="connsiteX0" fmla="*/ 621301 w 1240843"/>
                <a:gd name="connsiteY0" fmla="*/ 1241724 h 1240844"/>
                <a:gd name="connsiteX1" fmla="*/ 880 w 1240843"/>
                <a:gd name="connsiteY1" fmla="*/ 621302 h 1240844"/>
                <a:gd name="connsiteX2" fmla="*/ 621301 w 1240843"/>
                <a:gd name="connsiteY2" fmla="*/ 880 h 1240844"/>
                <a:gd name="connsiteX3" fmla="*/ 1241723 w 1240843"/>
                <a:gd name="connsiteY3" fmla="*/ 621302 h 1240844"/>
                <a:gd name="connsiteX4" fmla="*/ 621301 w 1240843"/>
                <a:gd name="connsiteY4" fmla="*/ 1241724 h 12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843" h="1240844">
                  <a:moveTo>
                    <a:pt x="621301" y="1241724"/>
                  </a:moveTo>
                  <a:cubicBezTo>
                    <a:pt x="279298" y="1241724"/>
                    <a:pt x="880" y="963452"/>
                    <a:pt x="880" y="621302"/>
                  </a:cubicBezTo>
                  <a:cubicBezTo>
                    <a:pt x="880" y="279152"/>
                    <a:pt x="279115" y="880"/>
                    <a:pt x="621301" y="880"/>
                  </a:cubicBezTo>
                  <a:cubicBezTo>
                    <a:pt x="963487" y="880"/>
                    <a:pt x="1241723" y="279152"/>
                    <a:pt x="1241723" y="621302"/>
                  </a:cubicBezTo>
                  <a:cubicBezTo>
                    <a:pt x="1241723" y="963452"/>
                    <a:pt x="963340" y="1241724"/>
                    <a:pt x="621301" y="1241724"/>
                  </a:cubicBezTo>
                  <a:close/>
                </a:path>
              </a:pathLst>
            </a:custGeom>
            <a:solidFill>
              <a:schemeClr val="accent1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CAE4A9A-3E02-41BA-B0AA-9D0222EC2B69}"/>
                </a:ext>
              </a:extLst>
            </p:cNvPr>
            <p:cNvSpPr/>
            <p:nvPr/>
          </p:nvSpPr>
          <p:spPr>
            <a:xfrm>
              <a:off x="5707152" y="4445785"/>
              <a:ext cx="774609" cy="774610"/>
            </a:xfrm>
            <a:custGeom>
              <a:avLst/>
              <a:gdLst>
                <a:gd name="connsiteX0" fmla="*/ 592703 w 774609"/>
                <a:gd name="connsiteY0" fmla="*/ 143761 h 774609"/>
                <a:gd name="connsiteX1" fmla="*/ 547107 w 774609"/>
                <a:gd name="connsiteY1" fmla="*/ 189356 h 774609"/>
                <a:gd name="connsiteX2" fmla="*/ 592703 w 774609"/>
                <a:gd name="connsiteY2" fmla="*/ 234951 h 774609"/>
                <a:gd name="connsiteX3" fmla="*/ 638299 w 774609"/>
                <a:gd name="connsiteY3" fmla="*/ 189356 h 774609"/>
                <a:gd name="connsiteX4" fmla="*/ 592703 w 774609"/>
                <a:gd name="connsiteY4" fmla="*/ 143761 h 774609"/>
                <a:gd name="connsiteX5" fmla="*/ 389983 w 774609"/>
                <a:gd name="connsiteY5" fmla="*/ 202242 h 774609"/>
                <a:gd name="connsiteX6" fmla="*/ 198423 w 774609"/>
                <a:gd name="connsiteY6" fmla="*/ 393802 h 774609"/>
                <a:gd name="connsiteX7" fmla="*/ 389983 w 774609"/>
                <a:gd name="connsiteY7" fmla="*/ 585361 h 774609"/>
                <a:gd name="connsiteX8" fmla="*/ 581543 w 774609"/>
                <a:gd name="connsiteY8" fmla="*/ 393802 h 774609"/>
                <a:gd name="connsiteX9" fmla="*/ 581543 w 774609"/>
                <a:gd name="connsiteY9" fmla="*/ 393765 h 774609"/>
                <a:gd name="connsiteX10" fmla="*/ 389983 w 774609"/>
                <a:gd name="connsiteY10" fmla="*/ 202242 h 774609"/>
                <a:gd name="connsiteX11" fmla="*/ 389983 w 774609"/>
                <a:gd name="connsiteY11" fmla="*/ 516491 h 774609"/>
                <a:gd name="connsiteX12" fmla="*/ 267220 w 774609"/>
                <a:gd name="connsiteY12" fmla="*/ 393802 h 774609"/>
                <a:gd name="connsiteX13" fmla="*/ 389910 w 774609"/>
                <a:gd name="connsiteY13" fmla="*/ 271039 h 774609"/>
                <a:gd name="connsiteX14" fmla="*/ 512672 w 774609"/>
                <a:gd name="connsiteY14" fmla="*/ 393728 h 774609"/>
                <a:gd name="connsiteX15" fmla="*/ 512672 w 774609"/>
                <a:gd name="connsiteY15" fmla="*/ 393765 h 774609"/>
                <a:gd name="connsiteX16" fmla="*/ 389983 w 774609"/>
                <a:gd name="connsiteY16" fmla="*/ 516491 h 774609"/>
                <a:gd name="connsiteX17" fmla="*/ 776480 w 774609"/>
                <a:gd name="connsiteY17" fmla="*/ 234511 h 774609"/>
                <a:gd name="connsiteX18" fmla="*/ 542849 w 774609"/>
                <a:gd name="connsiteY18" fmla="*/ 880 h 774609"/>
                <a:gd name="connsiteX19" fmla="*/ 234474 w 774609"/>
                <a:gd name="connsiteY19" fmla="*/ 880 h 774609"/>
                <a:gd name="connsiteX20" fmla="*/ 880 w 774609"/>
                <a:gd name="connsiteY20" fmla="*/ 234511 h 774609"/>
                <a:gd name="connsiteX21" fmla="*/ 880 w 774609"/>
                <a:gd name="connsiteY21" fmla="*/ 542886 h 774609"/>
                <a:gd name="connsiteX22" fmla="*/ 234511 w 774609"/>
                <a:gd name="connsiteY22" fmla="*/ 776518 h 774609"/>
                <a:gd name="connsiteX23" fmla="*/ 542886 w 774609"/>
                <a:gd name="connsiteY23" fmla="*/ 776518 h 774609"/>
                <a:gd name="connsiteX24" fmla="*/ 776480 w 774609"/>
                <a:gd name="connsiteY24" fmla="*/ 542886 h 774609"/>
                <a:gd name="connsiteX25" fmla="*/ 703314 w 774609"/>
                <a:gd name="connsiteY25" fmla="*/ 542886 h 774609"/>
                <a:gd name="connsiteX26" fmla="*/ 542849 w 774609"/>
                <a:gd name="connsiteY26" fmla="*/ 703352 h 774609"/>
                <a:gd name="connsiteX27" fmla="*/ 234474 w 774609"/>
                <a:gd name="connsiteY27" fmla="*/ 703352 h 774609"/>
                <a:gd name="connsiteX28" fmla="*/ 74008 w 774609"/>
                <a:gd name="connsiteY28" fmla="*/ 542886 h 774609"/>
                <a:gd name="connsiteX29" fmla="*/ 74008 w 774609"/>
                <a:gd name="connsiteY29" fmla="*/ 234511 h 774609"/>
                <a:gd name="connsiteX30" fmla="*/ 234474 w 774609"/>
                <a:gd name="connsiteY30" fmla="*/ 74045 h 774609"/>
                <a:gd name="connsiteX31" fmla="*/ 542849 w 774609"/>
                <a:gd name="connsiteY31" fmla="*/ 74045 h 774609"/>
                <a:gd name="connsiteX32" fmla="*/ 703314 w 774609"/>
                <a:gd name="connsiteY32" fmla="*/ 234511 h 7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74609" h="774609">
                  <a:moveTo>
                    <a:pt x="592703" y="143761"/>
                  </a:moveTo>
                  <a:cubicBezTo>
                    <a:pt x="567519" y="143761"/>
                    <a:pt x="547107" y="164176"/>
                    <a:pt x="547107" y="189356"/>
                  </a:cubicBezTo>
                  <a:cubicBezTo>
                    <a:pt x="547107" y="214536"/>
                    <a:pt x="567519" y="234951"/>
                    <a:pt x="592703" y="234951"/>
                  </a:cubicBezTo>
                  <a:cubicBezTo>
                    <a:pt x="617887" y="234951"/>
                    <a:pt x="638299" y="214536"/>
                    <a:pt x="638299" y="189356"/>
                  </a:cubicBezTo>
                  <a:cubicBezTo>
                    <a:pt x="638299" y="164176"/>
                    <a:pt x="617887" y="143761"/>
                    <a:pt x="592703" y="143761"/>
                  </a:cubicBezTo>
                  <a:close/>
                  <a:moveTo>
                    <a:pt x="389983" y="202242"/>
                  </a:moveTo>
                  <a:cubicBezTo>
                    <a:pt x="284181" y="202242"/>
                    <a:pt x="198423" y="288007"/>
                    <a:pt x="198423" y="393802"/>
                  </a:cubicBezTo>
                  <a:cubicBezTo>
                    <a:pt x="198423" y="499604"/>
                    <a:pt x="284181" y="585361"/>
                    <a:pt x="389983" y="585361"/>
                  </a:cubicBezTo>
                  <a:cubicBezTo>
                    <a:pt x="495785" y="585361"/>
                    <a:pt x="581543" y="499604"/>
                    <a:pt x="581543" y="393802"/>
                  </a:cubicBezTo>
                  <a:cubicBezTo>
                    <a:pt x="581543" y="393802"/>
                    <a:pt x="581543" y="393765"/>
                    <a:pt x="581543" y="393765"/>
                  </a:cubicBezTo>
                  <a:cubicBezTo>
                    <a:pt x="581433" y="288018"/>
                    <a:pt x="495748" y="202322"/>
                    <a:pt x="389983" y="202242"/>
                  </a:cubicBezTo>
                  <a:close/>
                  <a:moveTo>
                    <a:pt x="389983" y="516491"/>
                  </a:moveTo>
                  <a:cubicBezTo>
                    <a:pt x="322214" y="516527"/>
                    <a:pt x="267257" y="461571"/>
                    <a:pt x="267220" y="393802"/>
                  </a:cubicBezTo>
                  <a:cubicBezTo>
                    <a:pt x="267183" y="326021"/>
                    <a:pt x="322141" y="271061"/>
                    <a:pt x="389910" y="271039"/>
                  </a:cubicBezTo>
                  <a:cubicBezTo>
                    <a:pt x="457679" y="271020"/>
                    <a:pt x="512636" y="325948"/>
                    <a:pt x="512672" y="393728"/>
                  </a:cubicBezTo>
                  <a:cubicBezTo>
                    <a:pt x="512672" y="393728"/>
                    <a:pt x="512672" y="393765"/>
                    <a:pt x="512672" y="393765"/>
                  </a:cubicBezTo>
                  <a:cubicBezTo>
                    <a:pt x="512599" y="461497"/>
                    <a:pt x="457715" y="516418"/>
                    <a:pt x="389983" y="516491"/>
                  </a:cubicBezTo>
                  <a:close/>
                  <a:moveTo>
                    <a:pt x="776480" y="234511"/>
                  </a:moveTo>
                  <a:cubicBezTo>
                    <a:pt x="776480" y="105482"/>
                    <a:pt x="671890" y="880"/>
                    <a:pt x="542849" y="880"/>
                  </a:cubicBezTo>
                  <a:lnTo>
                    <a:pt x="234474" y="880"/>
                  </a:lnTo>
                  <a:cubicBezTo>
                    <a:pt x="105470" y="898"/>
                    <a:pt x="880" y="105496"/>
                    <a:pt x="880" y="234511"/>
                  </a:cubicBezTo>
                  <a:lnTo>
                    <a:pt x="880" y="542886"/>
                  </a:lnTo>
                  <a:cubicBezTo>
                    <a:pt x="880" y="671927"/>
                    <a:pt x="105470" y="776518"/>
                    <a:pt x="234511" y="776518"/>
                  </a:cubicBezTo>
                  <a:lnTo>
                    <a:pt x="542886" y="776518"/>
                  </a:lnTo>
                  <a:cubicBezTo>
                    <a:pt x="671890" y="776481"/>
                    <a:pt x="776480" y="671890"/>
                    <a:pt x="776480" y="542886"/>
                  </a:cubicBezTo>
                  <a:close/>
                  <a:moveTo>
                    <a:pt x="703314" y="542886"/>
                  </a:moveTo>
                  <a:cubicBezTo>
                    <a:pt x="703314" y="631508"/>
                    <a:pt x="631470" y="703352"/>
                    <a:pt x="542849" y="703352"/>
                  </a:cubicBezTo>
                  <a:lnTo>
                    <a:pt x="234474" y="703352"/>
                  </a:lnTo>
                  <a:cubicBezTo>
                    <a:pt x="145853" y="703352"/>
                    <a:pt x="74008" y="631508"/>
                    <a:pt x="74008" y="542886"/>
                  </a:cubicBezTo>
                  <a:lnTo>
                    <a:pt x="74008" y="234511"/>
                  </a:lnTo>
                  <a:cubicBezTo>
                    <a:pt x="74008" y="145890"/>
                    <a:pt x="145853" y="74045"/>
                    <a:pt x="234474" y="74045"/>
                  </a:cubicBezTo>
                  <a:lnTo>
                    <a:pt x="542849" y="74045"/>
                  </a:lnTo>
                  <a:cubicBezTo>
                    <a:pt x="631470" y="74045"/>
                    <a:pt x="703314" y="145890"/>
                    <a:pt x="703314" y="234511"/>
                  </a:cubicBezTo>
                  <a:close/>
                </a:path>
              </a:pathLst>
            </a:custGeom>
            <a:solidFill>
              <a:srgbClr val="FFFFFF"/>
            </a:solidFill>
            <a:ln w="3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3" name="Graphique 9">
            <a:extLst>
              <a:ext uri="{FF2B5EF4-FFF2-40B4-BE49-F238E27FC236}">
                <a16:creationId xmlns:a16="http://schemas.microsoft.com/office/drawing/2014/main" id="{8FDFE8E1-52AA-43B8-A4A0-0D8EE223E767}"/>
              </a:ext>
            </a:extLst>
          </p:cNvPr>
          <p:cNvGrpSpPr/>
          <p:nvPr/>
        </p:nvGrpSpPr>
        <p:grpSpPr>
          <a:xfrm>
            <a:off x="7183650" y="4722528"/>
            <a:ext cx="888074" cy="888073"/>
            <a:chOff x="7119466" y="4139436"/>
            <a:chExt cx="1026746" cy="1026747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EC9167E-70C5-4820-A60E-0C561382AE3C}"/>
                </a:ext>
              </a:extLst>
            </p:cNvPr>
            <p:cNvSpPr/>
            <p:nvPr/>
          </p:nvSpPr>
          <p:spPr>
            <a:xfrm>
              <a:off x="7118680" y="4138710"/>
              <a:ext cx="1026746" cy="1026747"/>
            </a:xfrm>
            <a:custGeom>
              <a:avLst/>
              <a:gdLst>
                <a:gd name="connsiteX0" fmla="*/ 514647 w 1026746"/>
                <a:gd name="connsiteY0" fmla="*/ 1028509 h 1026747"/>
                <a:gd name="connsiteX1" fmla="*/ 726 w 1026746"/>
                <a:gd name="connsiteY1" fmla="*/ 514617 h 1026747"/>
                <a:gd name="connsiteX2" fmla="*/ 514647 w 1026746"/>
                <a:gd name="connsiteY2" fmla="*/ 726 h 1026747"/>
                <a:gd name="connsiteX3" fmla="*/ 1028538 w 1026746"/>
                <a:gd name="connsiteY3" fmla="*/ 514617 h 1026747"/>
                <a:gd name="connsiteX4" fmla="*/ 514647 w 1026746"/>
                <a:gd name="connsiteY4" fmla="*/ 1028509 h 10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46" h="1026747">
                  <a:moveTo>
                    <a:pt x="514647" y="1028509"/>
                  </a:moveTo>
                  <a:cubicBezTo>
                    <a:pt x="231302" y="1028509"/>
                    <a:pt x="726" y="797993"/>
                    <a:pt x="726" y="514617"/>
                  </a:cubicBezTo>
                  <a:cubicBezTo>
                    <a:pt x="726" y="231241"/>
                    <a:pt x="231302" y="726"/>
                    <a:pt x="514647" y="726"/>
                  </a:cubicBezTo>
                  <a:cubicBezTo>
                    <a:pt x="797992" y="726"/>
                    <a:pt x="1028538" y="231271"/>
                    <a:pt x="1028538" y="514617"/>
                  </a:cubicBezTo>
                  <a:cubicBezTo>
                    <a:pt x="1028538" y="797963"/>
                    <a:pt x="797992" y="1028509"/>
                    <a:pt x="514647" y="1028509"/>
                  </a:cubicBezTo>
                  <a:close/>
                </a:path>
              </a:pathLst>
            </a:custGeom>
            <a:solidFill>
              <a:schemeClr val="tx2"/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86CCE8B-7B56-4629-960D-8B1EB990F725}"/>
                </a:ext>
              </a:extLst>
            </p:cNvPr>
            <p:cNvSpPr/>
            <p:nvPr/>
          </p:nvSpPr>
          <p:spPr>
            <a:xfrm>
              <a:off x="7387888" y="4534419"/>
              <a:ext cx="536223" cy="356467"/>
            </a:xfrm>
            <a:custGeom>
              <a:avLst/>
              <a:gdLst>
                <a:gd name="connsiteX0" fmla="*/ 536005 w 536223"/>
                <a:gd name="connsiteY0" fmla="*/ 158089 h 356467"/>
                <a:gd name="connsiteX1" fmla="*/ 536005 w 536223"/>
                <a:gd name="connsiteY1" fmla="*/ 350033 h 356467"/>
                <a:gd name="connsiteX2" fmla="*/ 527443 w 536223"/>
                <a:gd name="connsiteY2" fmla="*/ 358594 h 356467"/>
                <a:gd name="connsiteX3" fmla="*/ 428242 w 536223"/>
                <a:gd name="connsiteY3" fmla="*/ 358594 h 356467"/>
                <a:gd name="connsiteX4" fmla="*/ 419650 w 536223"/>
                <a:gd name="connsiteY4" fmla="*/ 350033 h 356467"/>
                <a:gd name="connsiteX5" fmla="*/ 419650 w 536223"/>
                <a:gd name="connsiteY5" fmla="*/ 171495 h 356467"/>
                <a:gd name="connsiteX6" fmla="*/ 360787 w 536223"/>
                <a:gd name="connsiteY6" fmla="*/ 92462 h 356467"/>
                <a:gd name="connsiteX7" fmla="*/ 301194 w 536223"/>
                <a:gd name="connsiteY7" fmla="*/ 134934 h 356467"/>
                <a:gd name="connsiteX8" fmla="*/ 297324 w 536223"/>
                <a:gd name="connsiteY8" fmla="*/ 163268 h 356467"/>
                <a:gd name="connsiteX9" fmla="*/ 297324 w 536223"/>
                <a:gd name="connsiteY9" fmla="*/ 350033 h 356467"/>
                <a:gd name="connsiteX10" fmla="*/ 288793 w 536223"/>
                <a:gd name="connsiteY10" fmla="*/ 358624 h 356467"/>
                <a:gd name="connsiteX11" fmla="*/ 288763 w 536223"/>
                <a:gd name="connsiteY11" fmla="*/ 358624 h 356467"/>
                <a:gd name="connsiteX12" fmla="*/ 189714 w 536223"/>
                <a:gd name="connsiteY12" fmla="*/ 358624 h 356467"/>
                <a:gd name="connsiteX13" fmla="*/ 181153 w 536223"/>
                <a:gd name="connsiteY13" fmla="*/ 350124 h 356467"/>
                <a:gd name="connsiteX14" fmla="*/ 181153 w 536223"/>
                <a:gd name="connsiteY14" fmla="*/ 350033 h 356467"/>
                <a:gd name="connsiteX15" fmla="*/ 181335 w 536223"/>
                <a:gd name="connsiteY15" fmla="*/ 17757 h 356467"/>
                <a:gd name="connsiteX16" fmla="*/ 189714 w 536223"/>
                <a:gd name="connsiteY16" fmla="*/ 9074 h 356467"/>
                <a:gd name="connsiteX17" fmla="*/ 189927 w 536223"/>
                <a:gd name="connsiteY17" fmla="*/ 9074 h 356467"/>
                <a:gd name="connsiteX18" fmla="*/ 288763 w 536223"/>
                <a:gd name="connsiteY18" fmla="*/ 9074 h 356467"/>
                <a:gd name="connsiteX19" fmla="*/ 297355 w 536223"/>
                <a:gd name="connsiteY19" fmla="*/ 17666 h 356467"/>
                <a:gd name="connsiteX20" fmla="*/ 297355 w 536223"/>
                <a:gd name="connsiteY20" fmla="*/ 58613 h 356467"/>
                <a:gd name="connsiteX21" fmla="*/ 296563 w 536223"/>
                <a:gd name="connsiteY21" fmla="*/ 59741 h 356467"/>
                <a:gd name="connsiteX22" fmla="*/ 297355 w 536223"/>
                <a:gd name="connsiteY22" fmla="*/ 59741 h 356467"/>
                <a:gd name="connsiteX23" fmla="*/ 297355 w 536223"/>
                <a:gd name="connsiteY23" fmla="*/ 58613 h 356467"/>
                <a:gd name="connsiteX24" fmla="*/ 402101 w 536223"/>
                <a:gd name="connsiteY24" fmla="*/ 726 h 356467"/>
                <a:gd name="connsiteX25" fmla="*/ 535883 w 536223"/>
                <a:gd name="connsiteY25" fmla="*/ 158059 h 356467"/>
                <a:gd name="connsiteX26" fmla="*/ 9348 w 536223"/>
                <a:gd name="connsiteY26" fmla="*/ 358533 h 356467"/>
                <a:gd name="connsiteX27" fmla="*/ 108336 w 536223"/>
                <a:gd name="connsiteY27" fmla="*/ 358533 h 356467"/>
                <a:gd name="connsiteX28" fmla="*/ 116927 w 536223"/>
                <a:gd name="connsiteY28" fmla="*/ 350002 h 356467"/>
                <a:gd name="connsiteX29" fmla="*/ 116927 w 536223"/>
                <a:gd name="connsiteY29" fmla="*/ 349972 h 356467"/>
                <a:gd name="connsiteX30" fmla="*/ 116927 w 536223"/>
                <a:gd name="connsiteY30" fmla="*/ 17574 h 356467"/>
                <a:gd name="connsiteX31" fmla="*/ 108336 w 536223"/>
                <a:gd name="connsiteY31" fmla="*/ 8982 h 356467"/>
                <a:gd name="connsiteX32" fmla="*/ 9317 w 536223"/>
                <a:gd name="connsiteY32" fmla="*/ 8982 h 356467"/>
                <a:gd name="connsiteX33" fmla="*/ 726 w 536223"/>
                <a:gd name="connsiteY33" fmla="*/ 17574 h 356467"/>
                <a:gd name="connsiteX34" fmla="*/ 726 w 536223"/>
                <a:gd name="connsiteY34" fmla="*/ 350033 h 356467"/>
                <a:gd name="connsiteX35" fmla="*/ 9348 w 536223"/>
                <a:gd name="connsiteY35" fmla="*/ 358503 h 35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6223" h="356467">
                  <a:moveTo>
                    <a:pt x="536005" y="158089"/>
                  </a:moveTo>
                  <a:lnTo>
                    <a:pt x="536005" y="350033"/>
                  </a:lnTo>
                  <a:cubicBezTo>
                    <a:pt x="536005" y="354755"/>
                    <a:pt x="532166" y="358594"/>
                    <a:pt x="527443" y="358594"/>
                  </a:cubicBezTo>
                  <a:lnTo>
                    <a:pt x="428242" y="358594"/>
                  </a:lnTo>
                  <a:cubicBezTo>
                    <a:pt x="423519" y="358594"/>
                    <a:pt x="419680" y="354755"/>
                    <a:pt x="419650" y="350033"/>
                  </a:cubicBezTo>
                  <a:lnTo>
                    <a:pt x="419650" y="171495"/>
                  </a:lnTo>
                  <a:cubicBezTo>
                    <a:pt x="419650" y="124514"/>
                    <a:pt x="402893" y="92462"/>
                    <a:pt x="360787" y="92462"/>
                  </a:cubicBezTo>
                  <a:cubicBezTo>
                    <a:pt x="328675" y="92462"/>
                    <a:pt x="309603" y="114033"/>
                    <a:pt x="301194" y="134934"/>
                  </a:cubicBezTo>
                  <a:cubicBezTo>
                    <a:pt x="298147" y="142429"/>
                    <a:pt x="297324" y="152788"/>
                    <a:pt x="297324" y="163268"/>
                  </a:cubicBezTo>
                  <a:lnTo>
                    <a:pt x="297324" y="350033"/>
                  </a:lnTo>
                  <a:cubicBezTo>
                    <a:pt x="297355" y="354755"/>
                    <a:pt x="293516" y="358594"/>
                    <a:pt x="288793" y="358624"/>
                  </a:cubicBezTo>
                  <a:cubicBezTo>
                    <a:pt x="288793" y="358624"/>
                    <a:pt x="288763" y="358624"/>
                    <a:pt x="288763" y="358624"/>
                  </a:cubicBezTo>
                  <a:lnTo>
                    <a:pt x="189714" y="358624"/>
                  </a:lnTo>
                  <a:cubicBezTo>
                    <a:pt x="184992" y="358655"/>
                    <a:pt x="181183" y="354847"/>
                    <a:pt x="181153" y="350124"/>
                  </a:cubicBezTo>
                  <a:cubicBezTo>
                    <a:pt x="181153" y="350094"/>
                    <a:pt x="181153" y="350063"/>
                    <a:pt x="181153" y="350033"/>
                  </a:cubicBezTo>
                  <a:cubicBezTo>
                    <a:pt x="181366" y="302534"/>
                    <a:pt x="182371" y="71958"/>
                    <a:pt x="181335" y="17757"/>
                  </a:cubicBezTo>
                  <a:cubicBezTo>
                    <a:pt x="181244" y="13034"/>
                    <a:pt x="184992" y="9165"/>
                    <a:pt x="189714" y="9074"/>
                  </a:cubicBezTo>
                  <a:cubicBezTo>
                    <a:pt x="189775" y="9074"/>
                    <a:pt x="189866" y="9074"/>
                    <a:pt x="189927" y="9074"/>
                  </a:cubicBezTo>
                  <a:lnTo>
                    <a:pt x="288763" y="9074"/>
                  </a:lnTo>
                  <a:cubicBezTo>
                    <a:pt x="293516" y="9074"/>
                    <a:pt x="297355" y="12912"/>
                    <a:pt x="297355" y="17666"/>
                  </a:cubicBezTo>
                  <a:lnTo>
                    <a:pt x="297355" y="58613"/>
                  </a:lnTo>
                  <a:cubicBezTo>
                    <a:pt x="297111" y="58979"/>
                    <a:pt x="296776" y="59375"/>
                    <a:pt x="296563" y="59741"/>
                  </a:cubicBezTo>
                  <a:lnTo>
                    <a:pt x="297355" y="59741"/>
                  </a:lnTo>
                  <a:lnTo>
                    <a:pt x="297355" y="58613"/>
                  </a:lnTo>
                  <a:cubicBezTo>
                    <a:pt x="312801" y="34849"/>
                    <a:pt x="340344" y="726"/>
                    <a:pt x="402101" y="726"/>
                  </a:cubicBezTo>
                  <a:cubicBezTo>
                    <a:pt x="478574" y="726"/>
                    <a:pt x="535883" y="50692"/>
                    <a:pt x="535883" y="158059"/>
                  </a:cubicBezTo>
                  <a:close/>
                  <a:moveTo>
                    <a:pt x="9348" y="358533"/>
                  </a:moveTo>
                  <a:lnTo>
                    <a:pt x="108336" y="358533"/>
                  </a:lnTo>
                  <a:cubicBezTo>
                    <a:pt x="113058" y="358564"/>
                    <a:pt x="116897" y="354725"/>
                    <a:pt x="116927" y="350002"/>
                  </a:cubicBezTo>
                  <a:cubicBezTo>
                    <a:pt x="116927" y="350002"/>
                    <a:pt x="116927" y="349972"/>
                    <a:pt x="116927" y="349972"/>
                  </a:cubicBezTo>
                  <a:lnTo>
                    <a:pt x="116927" y="17574"/>
                  </a:lnTo>
                  <a:cubicBezTo>
                    <a:pt x="116927" y="12821"/>
                    <a:pt x="113089" y="8982"/>
                    <a:pt x="108336" y="8982"/>
                  </a:cubicBezTo>
                  <a:lnTo>
                    <a:pt x="9317" y="8982"/>
                  </a:lnTo>
                  <a:cubicBezTo>
                    <a:pt x="4564" y="8982"/>
                    <a:pt x="726" y="12821"/>
                    <a:pt x="726" y="17574"/>
                  </a:cubicBezTo>
                  <a:lnTo>
                    <a:pt x="726" y="350033"/>
                  </a:lnTo>
                  <a:cubicBezTo>
                    <a:pt x="787" y="354755"/>
                    <a:pt x="4625" y="358533"/>
                    <a:pt x="9348" y="358503"/>
                  </a:cubicBezTo>
                  <a:close/>
                </a:path>
              </a:pathLst>
            </a:custGeom>
            <a:solidFill>
              <a:srgbClr val="FFFFFF"/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AD12B2E9-3DA4-4628-B4E3-F2AC80F8511F}"/>
                </a:ext>
              </a:extLst>
            </p:cNvPr>
            <p:cNvSpPr/>
            <p:nvPr/>
          </p:nvSpPr>
          <p:spPr>
            <a:xfrm>
              <a:off x="7380332" y="4373735"/>
              <a:ext cx="124916" cy="124916"/>
            </a:xfrm>
            <a:custGeom>
              <a:avLst/>
              <a:gdLst>
                <a:gd name="connsiteX0" fmla="*/ 125154 w 124915"/>
                <a:gd name="connsiteY0" fmla="*/ 62940 h 124915"/>
                <a:gd name="connsiteX1" fmla="*/ 62940 w 124915"/>
                <a:gd name="connsiteY1" fmla="*/ 125154 h 124915"/>
                <a:gd name="connsiteX2" fmla="*/ 726 w 124915"/>
                <a:gd name="connsiteY2" fmla="*/ 62940 h 124915"/>
                <a:gd name="connsiteX3" fmla="*/ 62940 w 124915"/>
                <a:gd name="connsiteY3" fmla="*/ 726 h 124915"/>
                <a:gd name="connsiteX4" fmla="*/ 125154 w 124915"/>
                <a:gd name="connsiteY4" fmla="*/ 62940 h 1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15" h="124915">
                  <a:moveTo>
                    <a:pt x="125154" y="62940"/>
                  </a:moveTo>
                  <a:cubicBezTo>
                    <a:pt x="125154" y="97300"/>
                    <a:pt x="97300" y="125154"/>
                    <a:pt x="62940" y="125154"/>
                  </a:cubicBezTo>
                  <a:cubicBezTo>
                    <a:pt x="28580" y="125154"/>
                    <a:pt x="726" y="97300"/>
                    <a:pt x="726" y="62940"/>
                  </a:cubicBezTo>
                  <a:cubicBezTo>
                    <a:pt x="726" y="28580"/>
                    <a:pt x="28580" y="726"/>
                    <a:pt x="62940" y="726"/>
                  </a:cubicBezTo>
                  <a:cubicBezTo>
                    <a:pt x="97300" y="726"/>
                    <a:pt x="125154" y="28580"/>
                    <a:pt x="125154" y="62940"/>
                  </a:cubicBezTo>
                  <a:close/>
                </a:path>
              </a:pathLst>
            </a:custGeom>
            <a:solidFill>
              <a:srgbClr val="FFFFFF"/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1" name="!!Bulle Blanche">
            <a:extLst>
              <a:ext uri="{FF2B5EF4-FFF2-40B4-BE49-F238E27FC236}">
                <a16:creationId xmlns:a16="http://schemas.microsoft.com/office/drawing/2014/main" id="{91103D69-8249-4D6D-B7E9-3F1373725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9027" b="1"/>
          <a:stretch/>
        </p:blipFill>
        <p:spPr>
          <a:xfrm>
            <a:off x="216815" y="-9427"/>
            <a:ext cx="1143000" cy="519041"/>
          </a:xfrm>
          <a:prstGeom prst="rect">
            <a:avLst/>
          </a:prstGeom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47B6DD58-1D1E-4C71-B23D-8CCA5A8387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334" t="3663" r="-6970" b="11317"/>
          <a:stretch/>
        </p:blipFill>
        <p:spPr>
          <a:xfrm rot="10800000">
            <a:off x="8580195" y="-9429"/>
            <a:ext cx="3614573" cy="686914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895684-9B63-4D0B-9415-F18312DB7ECE}"/>
              </a:ext>
            </a:extLst>
          </p:cNvPr>
          <p:cNvGrpSpPr/>
          <p:nvPr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864037AE-F58B-43DA-A7BA-0C40A541A3BB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15" name="Graphique 14">
                <a:extLst>
                  <a:ext uri="{FF2B5EF4-FFF2-40B4-BE49-F238E27FC236}">
                    <a16:creationId xmlns:a16="http://schemas.microsoft.com/office/drawing/2014/main" id="{914F6604-A271-4505-B481-7E75FC70EE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A0683479-5E93-4E5B-BBAA-D8456762D30D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9AD56812-10E5-46FC-9152-BF46CCDC4ED2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926F610F-B942-4213-8825-7E183C2E09B6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6180B937-6464-4ED8-9F7C-13EA2062D6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  <p:pic>
        <p:nvPicPr>
          <p:cNvPr id="43" name="Graphique 42">
            <a:extLst>
              <a:ext uri="{FF2B5EF4-FFF2-40B4-BE49-F238E27FC236}">
                <a16:creationId xmlns:a16="http://schemas.microsoft.com/office/drawing/2014/main" id="{B01507C8-E935-4858-9858-2DCAB70119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7341" t="-1707" r="-3213" b="50035"/>
          <a:stretch/>
        </p:blipFill>
        <p:spPr>
          <a:xfrm rot="5400000" flipH="1">
            <a:off x="-1424201" y="3084969"/>
            <a:ext cx="5067813" cy="2219423"/>
          </a:xfrm>
          <a:prstGeom prst="rect">
            <a:avLst/>
          </a:prstGeom>
        </p:spPr>
      </p:pic>
      <p:pic>
        <p:nvPicPr>
          <p:cNvPr id="44" name="!!Bulle Blanche">
            <a:extLst>
              <a:ext uri="{FF2B5EF4-FFF2-40B4-BE49-F238E27FC236}">
                <a16:creationId xmlns:a16="http://schemas.microsoft.com/office/drawing/2014/main" id="{2DA3EDC1-7109-4428-B760-487B56D042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8195" t="-7700" r="-2570" b="44936"/>
          <a:stretch/>
        </p:blipFill>
        <p:spPr>
          <a:xfrm>
            <a:off x="-8389" y="5515415"/>
            <a:ext cx="1667804" cy="1375014"/>
          </a:xfrm>
          <a:prstGeom prst="rect">
            <a:avLst/>
          </a:prstGeom>
        </p:spPr>
      </p:pic>
      <p:sp>
        <p:nvSpPr>
          <p:cNvPr id="5" name="Rectangle 4">
            <a:hlinkClick r:id="rId15" tooltip="Twitter"/>
            <a:extLst>
              <a:ext uri="{FF2B5EF4-FFF2-40B4-BE49-F238E27FC236}">
                <a16:creationId xmlns:a16="http://schemas.microsoft.com/office/drawing/2014/main" id="{C47D20CA-3A7C-4A5B-8CA7-77543FABB5A6}"/>
              </a:ext>
            </a:extLst>
          </p:cNvPr>
          <p:cNvSpPr/>
          <p:nvPr/>
        </p:nvSpPr>
        <p:spPr>
          <a:xfrm>
            <a:off x="4025115" y="4712785"/>
            <a:ext cx="1011079" cy="1011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hlinkClick r:id="rId16" tooltip="Instagram"/>
            <a:extLst>
              <a:ext uri="{FF2B5EF4-FFF2-40B4-BE49-F238E27FC236}">
                <a16:creationId xmlns:a16="http://schemas.microsoft.com/office/drawing/2014/main" id="{32B40AE4-E6F1-4832-94E4-0BF46C239DBB}"/>
              </a:ext>
            </a:extLst>
          </p:cNvPr>
          <p:cNvSpPr/>
          <p:nvPr/>
        </p:nvSpPr>
        <p:spPr>
          <a:xfrm>
            <a:off x="5573927" y="4712785"/>
            <a:ext cx="1011079" cy="1011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hlinkClick r:id="rId17" tooltip="LinkedIn"/>
            <a:extLst>
              <a:ext uri="{FF2B5EF4-FFF2-40B4-BE49-F238E27FC236}">
                <a16:creationId xmlns:a16="http://schemas.microsoft.com/office/drawing/2014/main" id="{44600BB5-5294-400D-8F74-6AD0458F81E3}"/>
              </a:ext>
            </a:extLst>
          </p:cNvPr>
          <p:cNvSpPr/>
          <p:nvPr/>
        </p:nvSpPr>
        <p:spPr>
          <a:xfrm>
            <a:off x="7128432" y="4712785"/>
            <a:ext cx="1011079" cy="1011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C14F9CD-CFB6-440F-86E0-18FF9F03C6EE}"/>
              </a:ext>
            </a:extLst>
          </p:cNvPr>
          <p:cNvGrpSpPr/>
          <p:nvPr/>
        </p:nvGrpSpPr>
        <p:grpSpPr>
          <a:xfrm>
            <a:off x="1269315" y="1989383"/>
            <a:ext cx="9266757" cy="2662267"/>
            <a:chOff x="1269315" y="1989383"/>
            <a:chExt cx="9266757" cy="2662267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E8CC149-43CE-4FA6-8AB1-2F629DB65E8A}"/>
                </a:ext>
              </a:extLst>
            </p:cNvPr>
            <p:cNvSpPr txBox="1"/>
            <p:nvPr/>
          </p:nvSpPr>
          <p:spPr>
            <a:xfrm>
              <a:off x="3722054" y="2503708"/>
              <a:ext cx="6814018" cy="190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fr-FR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About Alland &amp; Robert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5E4B2FB-E34D-4078-ADCA-9094A6D04614}"/>
                </a:ext>
              </a:extLst>
            </p:cNvPr>
            <p:cNvSpPr txBox="1"/>
            <p:nvPr/>
          </p:nvSpPr>
          <p:spPr>
            <a:xfrm>
              <a:off x="1269315" y="1989383"/>
              <a:ext cx="2318123" cy="266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700" b="1" dirty="0">
                  <a:solidFill>
                    <a:schemeClr val="bg2"/>
                  </a:solidFill>
                </a:rPr>
                <a:t>1.</a:t>
              </a:r>
              <a:r>
                <a:rPr lang="en-GB" sz="3600" b="1" dirty="0">
                  <a:solidFill>
                    <a:schemeClr val="bg2"/>
                  </a:solidFill>
                </a:rPr>
                <a:t>  </a:t>
              </a:r>
              <a:endParaRPr lang="fr-FR" sz="2800" b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16" name="Graphique 15">
            <a:extLst>
              <a:ext uri="{FF2B5EF4-FFF2-40B4-BE49-F238E27FC236}">
                <a16:creationId xmlns:a16="http://schemas.microsoft.com/office/drawing/2014/main" id="{1AD4FB72-4B6D-4AE7-97F9-BE828C78A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490" r="31637"/>
          <a:stretch/>
        </p:blipFill>
        <p:spPr>
          <a:xfrm>
            <a:off x="9144000" y="-1"/>
            <a:ext cx="3048001" cy="319634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59DAFF0-D3D1-4A89-B6E7-86A14471E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8006" y="52661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lle verte">
            <a:extLst>
              <a:ext uri="{FF2B5EF4-FFF2-40B4-BE49-F238E27FC236}">
                <a16:creationId xmlns:a16="http://schemas.microsoft.com/office/drawing/2014/main" id="{46A8D81C-D4BC-4B73-B4A6-3069C2FDF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208" r="1" b="19293"/>
          <a:stretch/>
        </p:blipFill>
        <p:spPr>
          <a:xfrm>
            <a:off x="0" y="4362156"/>
            <a:ext cx="2147516" cy="2483025"/>
          </a:xfrm>
          <a:prstGeom prst="rect">
            <a:avLst/>
          </a:prstGeom>
        </p:spPr>
      </p:pic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/>
          <a:stretch/>
        </p:blipFill>
        <p:spPr>
          <a:xfrm>
            <a:off x="1362010" y="1546518"/>
            <a:ext cx="5879455" cy="4701366"/>
          </a:xfrm>
          <a:prstGeom prst="roundRect">
            <a:avLst>
              <a:gd name="adj" fmla="val 22382"/>
            </a:avLst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1B732A3-3298-4B17-ABD6-6B679B23A20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059463" y="229431"/>
            <a:ext cx="6073075" cy="93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Key Figures </a:t>
            </a:r>
          </a:p>
        </p:txBody>
      </p: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7986707" y="2023233"/>
            <a:ext cx="315042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Foundation</a:t>
            </a:r>
          </a:p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of the company 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7986707" y="3399984"/>
            <a:ext cx="333809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Generation</a:t>
            </a:r>
          </a:p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family company 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7986707" y="4890596"/>
            <a:ext cx="299498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Millions €</a:t>
            </a:r>
          </a:p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revenue 2022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6650974" y="1790463"/>
            <a:ext cx="1211900" cy="1103086"/>
            <a:chOff x="5644067" y="1790463"/>
            <a:chExt cx="1211900" cy="1103086"/>
          </a:xfrm>
          <a:solidFill>
            <a:srgbClr val="CF403F"/>
          </a:solidFill>
        </p:grpSpPr>
        <p:sp>
          <p:nvSpPr>
            <p:cNvPr id="11" name="!!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44067" y="1790463"/>
              <a:ext cx="1211900" cy="1103086"/>
            </a:xfrm>
            <a:custGeom>
              <a:avLst/>
              <a:gdLst>
                <a:gd name="connsiteX0" fmla="*/ 0 w 1109816"/>
                <a:gd name="connsiteY0" fmla="*/ 554908 h 1109816"/>
                <a:gd name="connsiteX1" fmla="*/ 554908 w 1109816"/>
                <a:gd name="connsiteY1" fmla="*/ 0 h 1109816"/>
                <a:gd name="connsiteX2" fmla="*/ 1109816 w 1109816"/>
                <a:gd name="connsiteY2" fmla="*/ 554908 h 1109816"/>
                <a:gd name="connsiteX3" fmla="*/ 554908 w 1109816"/>
                <a:gd name="connsiteY3" fmla="*/ 1109816 h 1109816"/>
                <a:gd name="connsiteX4" fmla="*/ 0 w 1109816"/>
                <a:gd name="connsiteY4" fmla="*/ 554908 h 1109816"/>
                <a:gd name="connsiteX0" fmla="*/ 7765 w 1117581"/>
                <a:gd name="connsiteY0" fmla="*/ 546595 h 1101503"/>
                <a:gd name="connsiteX1" fmla="*/ 354855 w 1117581"/>
                <a:gd name="connsiteY1" fmla="*/ 0 h 1101503"/>
                <a:gd name="connsiteX2" fmla="*/ 1117581 w 1117581"/>
                <a:gd name="connsiteY2" fmla="*/ 546595 h 1101503"/>
                <a:gd name="connsiteX3" fmla="*/ 562673 w 1117581"/>
                <a:gd name="connsiteY3" fmla="*/ 1101503 h 1101503"/>
                <a:gd name="connsiteX4" fmla="*/ 7765 w 1117581"/>
                <a:gd name="connsiteY4" fmla="*/ 546595 h 1101503"/>
                <a:gd name="connsiteX0" fmla="*/ 4193 w 1180511"/>
                <a:gd name="connsiteY0" fmla="*/ 546595 h 1101503"/>
                <a:gd name="connsiteX1" fmla="*/ 351283 w 1180511"/>
                <a:gd name="connsiteY1" fmla="*/ 0 h 1101503"/>
                <a:gd name="connsiteX2" fmla="*/ 1180511 w 1180511"/>
                <a:gd name="connsiteY2" fmla="*/ 546595 h 1101503"/>
                <a:gd name="connsiteX3" fmla="*/ 559101 w 1180511"/>
                <a:gd name="connsiteY3" fmla="*/ 1101503 h 1101503"/>
                <a:gd name="connsiteX4" fmla="*/ 4193 w 1180511"/>
                <a:gd name="connsiteY4" fmla="*/ 546595 h 1101503"/>
                <a:gd name="connsiteX0" fmla="*/ 3829 w 1205085"/>
                <a:gd name="connsiteY0" fmla="*/ 596673 h 1101859"/>
                <a:gd name="connsiteX1" fmla="*/ 375857 w 1205085"/>
                <a:gd name="connsiteY1" fmla="*/ 202 h 1101859"/>
                <a:gd name="connsiteX2" fmla="*/ 1205085 w 1205085"/>
                <a:gd name="connsiteY2" fmla="*/ 546797 h 1101859"/>
                <a:gd name="connsiteX3" fmla="*/ 583675 w 1205085"/>
                <a:gd name="connsiteY3" fmla="*/ 1101705 h 1101859"/>
                <a:gd name="connsiteX4" fmla="*/ 3829 w 1205085"/>
                <a:gd name="connsiteY4" fmla="*/ 596673 h 1101859"/>
                <a:gd name="connsiteX0" fmla="*/ 10644 w 1211900"/>
                <a:gd name="connsiteY0" fmla="*/ 596471 h 1101657"/>
                <a:gd name="connsiteX1" fmla="*/ 382672 w 1211900"/>
                <a:gd name="connsiteY1" fmla="*/ 0 h 1101657"/>
                <a:gd name="connsiteX2" fmla="*/ 1211900 w 1211900"/>
                <a:gd name="connsiteY2" fmla="*/ 546595 h 1101657"/>
                <a:gd name="connsiteX3" fmla="*/ 590490 w 1211900"/>
                <a:gd name="connsiteY3" fmla="*/ 1101503 h 1101657"/>
                <a:gd name="connsiteX4" fmla="*/ 10644 w 1211900"/>
                <a:gd name="connsiteY4" fmla="*/ 596471 h 1101657"/>
                <a:gd name="connsiteX0" fmla="*/ 10644 w 1211900"/>
                <a:gd name="connsiteY0" fmla="*/ 596471 h 1103086"/>
                <a:gd name="connsiteX1" fmla="*/ 382672 w 1211900"/>
                <a:gd name="connsiteY1" fmla="*/ 0 h 1103086"/>
                <a:gd name="connsiteX2" fmla="*/ 1211900 w 1211900"/>
                <a:gd name="connsiteY2" fmla="*/ 546595 h 1103086"/>
                <a:gd name="connsiteX3" fmla="*/ 590490 w 1211900"/>
                <a:gd name="connsiteY3" fmla="*/ 1101503 h 1103086"/>
                <a:gd name="connsiteX4" fmla="*/ 10644 w 1211900"/>
                <a:gd name="connsiteY4" fmla="*/ 596471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00" h="1103086">
                  <a:moveTo>
                    <a:pt x="10644" y="596471"/>
                  </a:moveTo>
                  <a:cubicBezTo>
                    <a:pt x="-23992" y="412887"/>
                    <a:pt x="7896" y="0"/>
                    <a:pt x="382672" y="0"/>
                  </a:cubicBezTo>
                  <a:cubicBezTo>
                    <a:pt x="757448" y="0"/>
                    <a:pt x="1211900" y="240128"/>
                    <a:pt x="1211900" y="546595"/>
                  </a:cubicBezTo>
                  <a:cubicBezTo>
                    <a:pt x="1211900" y="853062"/>
                    <a:pt x="873826" y="1126441"/>
                    <a:pt x="590490" y="1101503"/>
                  </a:cubicBezTo>
                  <a:cubicBezTo>
                    <a:pt x="307154" y="1076565"/>
                    <a:pt x="45280" y="780055"/>
                    <a:pt x="10644" y="596471"/>
                  </a:cubicBez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107029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1884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6644992" y="3244461"/>
            <a:ext cx="1151379" cy="1111701"/>
            <a:chOff x="5638085" y="3244461"/>
            <a:chExt cx="1151379" cy="1111701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38085" y="3244461"/>
              <a:ext cx="1151379" cy="1111701"/>
            </a:xfrm>
            <a:custGeom>
              <a:avLst/>
              <a:gdLst>
                <a:gd name="connsiteX0" fmla="*/ 0 w 1109816"/>
                <a:gd name="connsiteY0" fmla="*/ 554908 h 1109816"/>
                <a:gd name="connsiteX1" fmla="*/ 554908 w 1109816"/>
                <a:gd name="connsiteY1" fmla="*/ 0 h 1109816"/>
                <a:gd name="connsiteX2" fmla="*/ 1109816 w 1109816"/>
                <a:gd name="connsiteY2" fmla="*/ 554908 h 1109816"/>
                <a:gd name="connsiteX3" fmla="*/ 554908 w 1109816"/>
                <a:gd name="connsiteY3" fmla="*/ 1109816 h 1109816"/>
                <a:gd name="connsiteX4" fmla="*/ 0 w 1109816"/>
                <a:gd name="connsiteY4" fmla="*/ 554908 h 1109816"/>
                <a:gd name="connsiteX0" fmla="*/ 0 w 1151379"/>
                <a:gd name="connsiteY0" fmla="*/ 456299 h 1111701"/>
                <a:gd name="connsiteX1" fmla="*/ 596471 w 1151379"/>
                <a:gd name="connsiteY1" fmla="*/ 1143 h 1111701"/>
                <a:gd name="connsiteX2" fmla="*/ 1151379 w 1151379"/>
                <a:gd name="connsiteY2" fmla="*/ 556051 h 1111701"/>
                <a:gd name="connsiteX3" fmla="*/ 596471 w 1151379"/>
                <a:gd name="connsiteY3" fmla="*/ 1110959 h 1111701"/>
                <a:gd name="connsiteX4" fmla="*/ 0 w 1151379"/>
                <a:gd name="connsiteY4" fmla="*/ 456299 h 111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1379" h="1111701">
                  <a:moveTo>
                    <a:pt x="0" y="456299"/>
                  </a:moveTo>
                  <a:cubicBezTo>
                    <a:pt x="0" y="149832"/>
                    <a:pt x="404575" y="-15482"/>
                    <a:pt x="596471" y="1143"/>
                  </a:cubicBezTo>
                  <a:cubicBezTo>
                    <a:pt x="788367" y="17768"/>
                    <a:pt x="1151379" y="249584"/>
                    <a:pt x="1151379" y="556051"/>
                  </a:cubicBezTo>
                  <a:cubicBezTo>
                    <a:pt x="1151379" y="862518"/>
                    <a:pt x="788367" y="1127584"/>
                    <a:pt x="596471" y="1110959"/>
                  </a:cubicBezTo>
                  <a:cubicBezTo>
                    <a:pt x="404575" y="1094334"/>
                    <a:pt x="0" y="762766"/>
                    <a:pt x="0" y="456299"/>
                  </a:cubicBez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Chiffre 2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54916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6</a:t>
              </a:r>
              <a:r>
                <a:rPr lang="en-US" sz="2800" b="1" baseline="30000" dirty="0">
                  <a:solidFill>
                    <a:schemeClr val="bg1"/>
                  </a:solidFill>
                </a:rPr>
                <a:t>TH</a:t>
              </a:r>
              <a:endParaRPr lang="en-US" sz="32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!!C">
            <a:extLst>
              <a:ext uri="{FF2B5EF4-FFF2-40B4-BE49-F238E27FC236}">
                <a16:creationId xmlns:a16="http://schemas.microsoft.com/office/drawing/2014/main" id="{A54539B3-125E-4DBE-A160-77EA62A97C1A}"/>
              </a:ext>
            </a:extLst>
          </p:cNvPr>
          <p:cNvGrpSpPr/>
          <p:nvPr/>
        </p:nvGrpSpPr>
        <p:grpSpPr>
          <a:xfrm>
            <a:off x="6686555" y="4721054"/>
            <a:ext cx="1134754" cy="1110834"/>
            <a:chOff x="5679648" y="4721054"/>
            <a:chExt cx="1134754" cy="1110834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CAC25B-80ED-4BC5-A8B5-38BA1A9A819B}"/>
                </a:ext>
              </a:extLst>
            </p:cNvPr>
            <p:cNvSpPr/>
            <p:nvPr/>
          </p:nvSpPr>
          <p:spPr>
            <a:xfrm>
              <a:off x="5679648" y="4721054"/>
              <a:ext cx="1134754" cy="1110834"/>
            </a:xfrm>
            <a:custGeom>
              <a:avLst/>
              <a:gdLst>
                <a:gd name="connsiteX0" fmla="*/ 0 w 1109816"/>
                <a:gd name="connsiteY0" fmla="*/ 554908 h 1109816"/>
                <a:gd name="connsiteX1" fmla="*/ 554908 w 1109816"/>
                <a:gd name="connsiteY1" fmla="*/ 0 h 1109816"/>
                <a:gd name="connsiteX2" fmla="*/ 1109816 w 1109816"/>
                <a:gd name="connsiteY2" fmla="*/ 554908 h 1109816"/>
                <a:gd name="connsiteX3" fmla="*/ 554908 w 1109816"/>
                <a:gd name="connsiteY3" fmla="*/ 1109816 h 1109816"/>
                <a:gd name="connsiteX4" fmla="*/ 0 w 1109816"/>
                <a:gd name="connsiteY4" fmla="*/ 554908 h 1109816"/>
                <a:gd name="connsiteX0" fmla="*/ 0 w 1134754"/>
                <a:gd name="connsiteY0" fmla="*/ 555497 h 1110834"/>
                <a:gd name="connsiteX1" fmla="*/ 554908 w 1134754"/>
                <a:gd name="connsiteY1" fmla="*/ 589 h 1110834"/>
                <a:gd name="connsiteX2" fmla="*/ 1134754 w 1134754"/>
                <a:gd name="connsiteY2" fmla="*/ 480682 h 1110834"/>
                <a:gd name="connsiteX3" fmla="*/ 554908 w 1134754"/>
                <a:gd name="connsiteY3" fmla="*/ 1110405 h 1110834"/>
                <a:gd name="connsiteX4" fmla="*/ 0 w 1134754"/>
                <a:gd name="connsiteY4" fmla="*/ 555497 h 111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4754" h="1110834">
                  <a:moveTo>
                    <a:pt x="0" y="555497"/>
                  </a:moveTo>
                  <a:cubicBezTo>
                    <a:pt x="0" y="249030"/>
                    <a:pt x="365782" y="13058"/>
                    <a:pt x="554908" y="589"/>
                  </a:cubicBezTo>
                  <a:cubicBezTo>
                    <a:pt x="744034" y="-11880"/>
                    <a:pt x="1134754" y="174215"/>
                    <a:pt x="1134754" y="480682"/>
                  </a:cubicBezTo>
                  <a:cubicBezTo>
                    <a:pt x="1134754" y="787149"/>
                    <a:pt x="744034" y="1097936"/>
                    <a:pt x="554908" y="1110405"/>
                  </a:cubicBezTo>
                  <a:cubicBezTo>
                    <a:pt x="365782" y="1122874"/>
                    <a:pt x="0" y="861964"/>
                    <a:pt x="0" y="555497"/>
                  </a:cubicBez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!!Chiffre 3">
              <a:extLst>
                <a:ext uri="{FF2B5EF4-FFF2-40B4-BE49-F238E27FC236}">
                  <a16:creationId xmlns:a16="http://schemas.microsoft.com/office/drawing/2014/main" id="{A31A3719-07DD-4032-88E6-7E9259725924}"/>
                </a:ext>
              </a:extLst>
            </p:cNvPr>
            <p:cNvSpPr txBox="1"/>
            <p:nvPr/>
          </p:nvSpPr>
          <p:spPr>
            <a:xfrm>
              <a:off x="5679648" y="500601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68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3A3D5C-EF00-4C11-ABFC-521B6A6C73CF}"/>
              </a:ext>
            </a:extLst>
          </p:cNvPr>
          <p:cNvSpPr/>
          <p:nvPr/>
        </p:nvSpPr>
        <p:spPr>
          <a:xfrm>
            <a:off x="1122218" y="1354775"/>
            <a:ext cx="6010102" cy="5084852"/>
          </a:xfrm>
          <a:custGeom>
            <a:avLst/>
            <a:gdLst>
              <a:gd name="connsiteX0" fmla="*/ 0 w 6359038"/>
              <a:gd name="connsiteY0" fmla="*/ 1144193 h 5084852"/>
              <a:gd name="connsiteX1" fmla="*/ 1144193 w 6359038"/>
              <a:gd name="connsiteY1" fmla="*/ 0 h 5084852"/>
              <a:gd name="connsiteX2" fmla="*/ 5214845 w 6359038"/>
              <a:gd name="connsiteY2" fmla="*/ 0 h 5084852"/>
              <a:gd name="connsiteX3" fmla="*/ 6359038 w 6359038"/>
              <a:gd name="connsiteY3" fmla="*/ 1144193 h 5084852"/>
              <a:gd name="connsiteX4" fmla="*/ 6359038 w 6359038"/>
              <a:gd name="connsiteY4" fmla="*/ 3940659 h 5084852"/>
              <a:gd name="connsiteX5" fmla="*/ 5214845 w 6359038"/>
              <a:gd name="connsiteY5" fmla="*/ 5084852 h 5084852"/>
              <a:gd name="connsiteX6" fmla="*/ 1144193 w 6359038"/>
              <a:gd name="connsiteY6" fmla="*/ 5084852 h 5084852"/>
              <a:gd name="connsiteX7" fmla="*/ 0 w 6359038"/>
              <a:gd name="connsiteY7" fmla="*/ 3940659 h 5084852"/>
              <a:gd name="connsiteX8" fmla="*/ 0 w 6359038"/>
              <a:gd name="connsiteY8" fmla="*/ 1144193 h 5084852"/>
              <a:gd name="connsiteX0" fmla="*/ 0 w 6359038"/>
              <a:gd name="connsiteY0" fmla="*/ 1144193 h 5084852"/>
              <a:gd name="connsiteX1" fmla="*/ 1144193 w 6359038"/>
              <a:gd name="connsiteY1" fmla="*/ 0 h 5084852"/>
              <a:gd name="connsiteX2" fmla="*/ 5214845 w 6359038"/>
              <a:gd name="connsiteY2" fmla="*/ 0 h 5084852"/>
              <a:gd name="connsiteX3" fmla="*/ 5860473 w 6359038"/>
              <a:gd name="connsiteY3" fmla="*/ 191392 h 5084852"/>
              <a:gd name="connsiteX4" fmla="*/ 6359038 w 6359038"/>
              <a:gd name="connsiteY4" fmla="*/ 1144193 h 5084852"/>
              <a:gd name="connsiteX5" fmla="*/ 6359038 w 6359038"/>
              <a:gd name="connsiteY5" fmla="*/ 3940659 h 5084852"/>
              <a:gd name="connsiteX6" fmla="*/ 5214845 w 6359038"/>
              <a:gd name="connsiteY6" fmla="*/ 5084852 h 5084852"/>
              <a:gd name="connsiteX7" fmla="*/ 1144193 w 6359038"/>
              <a:gd name="connsiteY7" fmla="*/ 5084852 h 5084852"/>
              <a:gd name="connsiteX8" fmla="*/ 0 w 6359038"/>
              <a:gd name="connsiteY8" fmla="*/ 3940659 h 5084852"/>
              <a:gd name="connsiteX9" fmla="*/ 0 w 6359038"/>
              <a:gd name="connsiteY9" fmla="*/ 1144193 h 5084852"/>
              <a:gd name="connsiteX0" fmla="*/ 0 w 6359038"/>
              <a:gd name="connsiteY0" fmla="*/ 1144193 h 5084852"/>
              <a:gd name="connsiteX1" fmla="*/ 1144193 w 6359038"/>
              <a:gd name="connsiteY1" fmla="*/ 0 h 5084852"/>
              <a:gd name="connsiteX2" fmla="*/ 5214845 w 6359038"/>
              <a:gd name="connsiteY2" fmla="*/ 0 h 5084852"/>
              <a:gd name="connsiteX3" fmla="*/ 5860473 w 6359038"/>
              <a:gd name="connsiteY3" fmla="*/ 191392 h 5084852"/>
              <a:gd name="connsiteX4" fmla="*/ 6359038 w 6359038"/>
              <a:gd name="connsiteY4" fmla="*/ 1144193 h 5084852"/>
              <a:gd name="connsiteX5" fmla="*/ 6359038 w 6359038"/>
              <a:gd name="connsiteY5" fmla="*/ 3940659 h 5084852"/>
              <a:gd name="connsiteX6" fmla="*/ 5214845 w 6359038"/>
              <a:gd name="connsiteY6" fmla="*/ 5084852 h 5084852"/>
              <a:gd name="connsiteX7" fmla="*/ 1144193 w 6359038"/>
              <a:gd name="connsiteY7" fmla="*/ 5084852 h 5084852"/>
              <a:gd name="connsiteX8" fmla="*/ 0 w 6359038"/>
              <a:gd name="connsiteY8" fmla="*/ 3940659 h 5084852"/>
              <a:gd name="connsiteX9" fmla="*/ 0 w 6359038"/>
              <a:gd name="connsiteY9" fmla="*/ 1144193 h 5084852"/>
              <a:gd name="connsiteX0" fmla="*/ 5860473 w 6359038"/>
              <a:gd name="connsiteY0" fmla="*/ 191392 h 5084852"/>
              <a:gd name="connsiteX1" fmla="*/ 6359038 w 6359038"/>
              <a:gd name="connsiteY1" fmla="*/ 1144193 h 5084852"/>
              <a:gd name="connsiteX2" fmla="*/ 6359038 w 6359038"/>
              <a:gd name="connsiteY2" fmla="*/ 3940659 h 5084852"/>
              <a:gd name="connsiteX3" fmla="*/ 5214845 w 6359038"/>
              <a:gd name="connsiteY3" fmla="*/ 5084852 h 5084852"/>
              <a:gd name="connsiteX4" fmla="*/ 1144193 w 6359038"/>
              <a:gd name="connsiteY4" fmla="*/ 5084852 h 5084852"/>
              <a:gd name="connsiteX5" fmla="*/ 0 w 6359038"/>
              <a:gd name="connsiteY5" fmla="*/ 3940659 h 5084852"/>
              <a:gd name="connsiteX6" fmla="*/ 0 w 6359038"/>
              <a:gd name="connsiteY6" fmla="*/ 1144193 h 5084852"/>
              <a:gd name="connsiteX7" fmla="*/ 1144193 w 6359038"/>
              <a:gd name="connsiteY7" fmla="*/ 0 h 5084852"/>
              <a:gd name="connsiteX8" fmla="*/ 5214845 w 6359038"/>
              <a:gd name="connsiteY8" fmla="*/ 0 h 5084852"/>
              <a:gd name="connsiteX9" fmla="*/ 5951913 w 6359038"/>
              <a:gd name="connsiteY9" fmla="*/ 282832 h 5084852"/>
              <a:gd name="connsiteX0" fmla="*/ 5860473 w 6374057"/>
              <a:gd name="connsiteY0" fmla="*/ 191392 h 5084852"/>
              <a:gd name="connsiteX1" fmla="*/ 6359038 w 6374057"/>
              <a:gd name="connsiteY1" fmla="*/ 3940659 h 5084852"/>
              <a:gd name="connsiteX2" fmla="*/ 5214845 w 6374057"/>
              <a:gd name="connsiteY2" fmla="*/ 5084852 h 5084852"/>
              <a:gd name="connsiteX3" fmla="*/ 1144193 w 6374057"/>
              <a:gd name="connsiteY3" fmla="*/ 5084852 h 5084852"/>
              <a:gd name="connsiteX4" fmla="*/ 0 w 6374057"/>
              <a:gd name="connsiteY4" fmla="*/ 3940659 h 5084852"/>
              <a:gd name="connsiteX5" fmla="*/ 0 w 6374057"/>
              <a:gd name="connsiteY5" fmla="*/ 1144193 h 5084852"/>
              <a:gd name="connsiteX6" fmla="*/ 1144193 w 6374057"/>
              <a:gd name="connsiteY6" fmla="*/ 0 h 5084852"/>
              <a:gd name="connsiteX7" fmla="*/ 5214845 w 6374057"/>
              <a:gd name="connsiteY7" fmla="*/ 0 h 5084852"/>
              <a:gd name="connsiteX8" fmla="*/ 5951913 w 6374057"/>
              <a:gd name="connsiteY8" fmla="*/ 282832 h 5084852"/>
              <a:gd name="connsiteX0" fmla="*/ 6359038 w 6359038"/>
              <a:gd name="connsiteY0" fmla="*/ 3940659 h 5084852"/>
              <a:gd name="connsiteX1" fmla="*/ 5214845 w 6359038"/>
              <a:gd name="connsiteY1" fmla="*/ 5084852 h 5084852"/>
              <a:gd name="connsiteX2" fmla="*/ 1144193 w 6359038"/>
              <a:gd name="connsiteY2" fmla="*/ 5084852 h 5084852"/>
              <a:gd name="connsiteX3" fmla="*/ 0 w 6359038"/>
              <a:gd name="connsiteY3" fmla="*/ 3940659 h 5084852"/>
              <a:gd name="connsiteX4" fmla="*/ 0 w 6359038"/>
              <a:gd name="connsiteY4" fmla="*/ 1144193 h 5084852"/>
              <a:gd name="connsiteX5" fmla="*/ 1144193 w 6359038"/>
              <a:gd name="connsiteY5" fmla="*/ 0 h 5084852"/>
              <a:gd name="connsiteX6" fmla="*/ 5214845 w 6359038"/>
              <a:gd name="connsiteY6" fmla="*/ 0 h 5084852"/>
              <a:gd name="connsiteX7" fmla="*/ 5951913 w 6359038"/>
              <a:gd name="connsiteY7" fmla="*/ 282832 h 5084852"/>
              <a:gd name="connsiteX0" fmla="*/ 6359038 w 6359038"/>
              <a:gd name="connsiteY0" fmla="*/ 3940659 h 5084852"/>
              <a:gd name="connsiteX1" fmla="*/ 6010102 w 6359038"/>
              <a:gd name="connsiteY1" fmla="*/ 4763392 h 5084852"/>
              <a:gd name="connsiteX2" fmla="*/ 5214845 w 6359038"/>
              <a:gd name="connsiteY2" fmla="*/ 5084852 h 5084852"/>
              <a:gd name="connsiteX3" fmla="*/ 1144193 w 6359038"/>
              <a:gd name="connsiteY3" fmla="*/ 5084852 h 5084852"/>
              <a:gd name="connsiteX4" fmla="*/ 0 w 6359038"/>
              <a:gd name="connsiteY4" fmla="*/ 3940659 h 5084852"/>
              <a:gd name="connsiteX5" fmla="*/ 0 w 6359038"/>
              <a:gd name="connsiteY5" fmla="*/ 1144193 h 5084852"/>
              <a:gd name="connsiteX6" fmla="*/ 1144193 w 6359038"/>
              <a:gd name="connsiteY6" fmla="*/ 0 h 5084852"/>
              <a:gd name="connsiteX7" fmla="*/ 5214845 w 6359038"/>
              <a:gd name="connsiteY7" fmla="*/ 0 h 5084852"/>
              <a:gd name="connsiteX8" fmla="*/ 5951913 w 6359038"/>
              <a:gd name="connsiteY8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  <a:gd name="connsiteX0" fmla="*/ 6010102 w 6010102"/>
              <a:gd name="connsiteY0" fmla="*/ 4763392 h 5084852"/>
              <a:gd name="connsiteX1" fmla="*/ 5214845 w 6010102"/>
              <a:gd name="connsiteY1" fmla="*/ 5084852 h 5084852"/>
              <a:gd name="connsiteX2" fmla="*/ 1144193 w 6010102"/>
              <a:gd name="connsiteY2" fmla="*/ 5084852 h 5084852"/>
              <a:gd name="connsiteX3" fmla="*/ 0 w 6010102"/>
              <a:gd name="connsiteY3" fmla="*/ 3940659 h 5084852"/>
              <a:gd name="connsiteX4" fmla="*/ 0 w 6010102"/>
              <a:gd name="connsiteY4" fmla="*/ 1144193 h 5084852"/>
              <a:gd name="connsiteX5" fmla="*/ 1144193 w 6010102"/>
              <a:gd name="connsiteY5" fmla="*/ 0 h 5084852"/>
              <a:gd name="connsiteX6" fmla="*/ 5214845 w 6010102"/>
              <a:gd name="connsiteY6" fmla="*/ 0 h 5084852"/>
              <a:gd name="connsiteX7" fmla="*/ 5951913 w 6010102"/>
              <a:gd name="connsiteY7" fmla="*/ 282832 h 508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102" h="5084852">
                <a:moveTo>
                  <a:pt x="6010102" y="4763392"/>
                </a:moveTo>
                <a:cubicBezTo>
                  <a:pt x="5811089" y="4979029"/>
                  <a:pt x="5743198" y="5081152"/>
                  <a:pt x="5214845" y="5084852"/>
                </a:cubicBezTo>
                <a:lnTo>
                  <a:pt x="1144193" y="5084852"/>
                </a:lnTo>
                <a:cubicBezTo>
                  <a:pt x="512273" y="5084852"/>
                  <a:pt x="0" y="4572579"/>
                  <a:pt x="0" y="3940659"/>
                </a:cubicBezTo>
                <a:lnTo>
                  <a:pt x="0" y="1144193"/>
                </a:lnTo>
                <a:cubicBezTo>
                  <a:pt x="0" y="512273"/>
                  <a:pt x="512273" y="0"/>
                  <a:pt x="1144193" y="0"/>
                </a:cubicBezTo>
                <a:lnTo>
                  <a:pt x="5214845" y="0"/>
                </a:lnTo>
                <a:cubicBezTo>
                  <a:pt x="5834637" y="23587"/>
                  <a:pt x="5844341" y="133697"/>
                  <a:pt x="5951913" y="282832"/>
                </a:cubicBezTo>
              </a:path>
            </a:pathLst>
          </a:custGeom>
          <a:noFill/>
          <a:ln w="12700">
            <a:solidFill>
              <a:srgbClr val="1C4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D3E692B7-AC8C-400C-99F2-330B7B215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3490" r="31637"/>
          <a:stretch/>
        </p:blipFill>
        <p:spPr>
          <a:xfrm>
            <a:off x="9711087" y="0"/>
            <a:ext cx="2480914" cy="2601654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0FF707E5-F7A1-4407-8CEF-AB38A11DB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3" grpId="0"/>
      <p:bldP spid="2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ulle verte">
            <a:extLst>
              <a:ext uri="{FF2B5EF4-FFF2-40B4-BE49-F238E27FC236}">
                <a16:creationId xmlns:a16="http://schemas.microsoft.com/office/drawing/2014/main" id="{E8FFD9DA-8A83-4F95-B7D7-DD6CBC0C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634" b="53115"/>
          <a:stretch/>
        </p:blipFill>
        <p:spPr>
          <a:xfrm rot="5400000">
            <a:off x="-234139" y="4935798"/>
            <a:ext cx="2156342" cy="1688068"/>
          </a:xfrm>
          <a:prstGeom prst="rect">
            <a:avLst/>
          </a:prstGeom>
        </p:spPr>
      </p:pic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725" y="1560260"/>
            <a:ext cx="5174988" cy="4480506"/>
          </a:xfrm>
          <a:prstGeom prst="round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2255400" y="4853693"/>
            <a:ext cx="315042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Dedicated from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the very start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to </a:t>
            </a:r>
            <a:r>
              <a:rPr lang="en-GB" sz="2500" b="1" dirty="0">
                <a:solidFill>
                  <a:schemeClr val="accent1"/>
                </a:solidFill>
              </a:rPr>
              <a:t>natural gums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2255400" y="3310191"/>
            <a:ext cx="264910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Countries</a:t>
            </a:r>
          </a:p>
          <a:p>
            <a:pPr>
              <a:lnSpc>
                <a:spcPts val="2500"/>
              </a:lnSpc>
            </a:pPr>
            <a:r>
              <a:rPr lang="en-GB" sz="2500" b="1" dirty="0">
                <a:solidFill>
                  <a:schemeClr val="bg2"/>
                </a:solidFill>
              </a:rPr>
              <a:t>Alland &amp; Robert </a:t>
            </a:r>
            <a:r>
              <a:rPr lang="en-GB" sz="2500" dirty="0">
                <a:solidFill>
                  <a:schemeClr val="tx2"/>
                </a:solidFill>
              </a:rPr>
              <a:t>sells to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2255400" y="1882258"/>
            <a:ext cx="299498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Years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of </a:t>
            </a:r>
            <a:r>
              <a:rPr lang="en-GB" sz="2500" b="1" dirty="0">
                <a:solidFill>
                  <a:schemeClr val="accent1"/>
                </a:solidFill>
              </a:rPr>
              <a:t>experience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in natural gums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954964" y="4804735"/>
            <a:ext cx="1110101" cy="1103093"/>
            <a:chOff x="5679364" y="1788872"/>
            <a:chExt cx="1110101" cy="1103093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364" y="1788872"/>
              <a:ext cx="1110101" cy="1103093"/>
            </a:xfrm>
            <a:custGeom>
              <a:avLst/>
              <a:gdLst>
                <a:gd name="connsiteX0" fmla="*/ 0 w 1109816"/>
                <a:gd name="connsiteY0" fmla="*/ 554908 h 1109816"/>
                <a:gd name="connsiteX1" fmla="*/ 554908 w 1109816"/>
                <a:gd name="connsiteY1" fmla="*/ 0 h 1109816"/>
                <a:gd name="connsiteX2" fmla="*/ 1109816 w 1109816"/>
                <a:gd name="connsiteY2" fmla="*/ 554908 h 1109816"/>
                <a:gd name="connsiteX3" fmla="*/ 554908 w 1109816"/>
                <a:gd name="connsiteY3" fmla="*/ 1109816 h 1109816"/>
                <a:gd name="connsiteX4" fmla="*/ 0 w 1109816"/>
                <a:gd name="connsiteY4" fmla="*/ 554908 h 1109816"/>
                <a:gd name="connsiteX0" fmla="*/ 285 w 1110101"/>
                <a:gd name="connsiteY0" fmla="*/ 548185 h 1103093"/>
                <a:gd name="connsiteX1" fmla="*/ 615704 w 1110101"/>
                <a:gd name="connsiteY1" fmla="*/ 0 h 1103093"/>
                <a:gd name="connsiteX2" fmla="*/ 1110101 w 1110101"/>
                <a:gd name="connsiteY2" fmla="*/ 548185 h 1103093"/>
                <a:gd name="connsiteX3" fmla="*/ 555193 w 1110101"/>
                <a:gd name="connsiteY3" fmla="*/ 1103093 h 1103093"/>
                <a:gd name="connsiteX4" fmla="*/ 285 w 1110101"/>
                <a:gd name="connsiteY4" fmla="*/ 548185 h 110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101" h="1103093">
                  <a:moveTo>
                    <a:pt x="285" y="548185"/>
                  </a:moveTo>
                  <a:cubicBezTo>
                    <a:pt x="10370" y="364336"/>
                    <a:pt x="309237" y="0"/>
                    <a:pt x="615704" y="0"/>
                  </a:cubicBezTo>
                  <a:cubicBezTo>
                    <a:pt x="922171" y="0"/>
                    <a:pt x="1110101" y="241718"/>
                    <a:pt x="1110101" y="548185"/>
                  </a:cubicBezTo>
                  <a:cubicBezTo>
                    <a:pt x="1110101" y="854652"/>
                    <a:pt x="861660" y="1103093"/>
                    <a:pt x="555193" y="1103093"/>
                  </a:cubicBezTo>
                  <a:cubicBezTo>
                    <a:pt x="248726" y="1103093"/>
                    <a:pt x="-9800" y="732034"/>
                    <a:pt x="285" y="548185"/>
                  </a:cubicBezTo>
                  <a:close/>
                </a:path>
              </a:pathLst>
            </a:custGeom>
            <a:solidFill>
              <a:schemeClr val="tx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085706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100</a:t>
              </a:r>
              <a:r>
                <a:rPr lang="en-US" sz="2000" dirty="0">
                  <a:solidFill>
                    <a:schemeClr val="bg1"/>
                  </a:solidFill>
                </a:rPr>
                <a:t>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941801" y="3244608"/>
            <a:ext cx="1123263" cy="1111477"/>
            <a:chOff x="5666201" y="3244608"/>
            <a:chExt cx="1123263" cy="1111477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66201" y="3244608"/>
              <a:ext cx="1123263" cy="1111477"/>
            </a:xfrm>
            <a:custGeom>
              <a:avLst/>
              <a:gdLst>
                <a:gd name="connsiteX0" fmla="*/ 0 w 1109816"/>
                <a:gd name="connsiteY0" fmla="*/ 554908 h 1109816"/>
                <a:gd name="connsiteX1" fmla="*/ 554908 w 1109816"/>
                <a:gd name="connsiteY1" fmla="*/ 0 h 1109816"/>
                <a:gd name="connsiteX2" fmla="*/ 1109816 w 1109816"/>
                <a:gd name="connsiteY2" fmla="*/ 554908 h 1109816"/>
                <a:gd name="connsiteX3" fmla="*/ 554908 w 1109816"/>
                <a:gd name="connsiteY3" fmla="*/ 1109816 h 1109816"/>
                <a:gd name="connsiteX4" fmla="*/ 0 w 1109816"/>
                <a:gd name="connsiteY4" fmla="*/ 554908 h 1109816"/>
                <a:gd name="connsiteX0" fmla="*/ 0 w 1129987"/>
                <a:gd name="connsiteY0" fmla="*/ 568369 h 1109845"/>
                <a:gd name="connsiteX1" fmla="*/ 575079 w 1129987"/>
                <a:gd name="connsiteY1" fmla="*/ 14 h 1109845"/>
                <a:gd name="connsiteX2" fmla="*/ 1129987 w 1129987"/>
                <a:gd name="connsiteY2" fmla="*/ 554922 h 1109845"/>
                <a:gd name="connsiteX3" fmla="*/ 575079 w 1129987"/>
                <a:gd name="connsiteY3" fmla="*/ 1109830 h 1109845"/>
                <a:gd name="connsiteX4" fmla="*/ 0 w 1129987"/>
                <a:gd name="connsiteY4" fmla="*/ 568369 h 1109845"/>
                <a:gd name="connsiteX0" fmla="*/ 0 w 1123263"/>
                <a:gd name="connsiteY0" fmla="*/ 461775 h 1111477"/>
                <a:gd name="connsiteX1" fmla="*/ 568355 w 1123263"/>
                <a:gd name="connsiteY1" fmla="*/ 997 h 1111477"/>
                <a:gd name="connsiteX2" fmla="*/ 1123263 w 1123263"/>
                <a:gd name="connsiteY2" fmla="*/ 555905 h 1111477"/>
                <a:gd name="connsiteX3" fmla="*/ 568355 w 1123263"/>
                <a:gd name="connsiteY3" fmla="*/ 1110813 h 1111477"/>
                <a:gd name="connsiteX4" fmla="*/ 0 w 1123263"/>
                <a:gd name="connsiteY4" fmla="*/ 461775 h 111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263" h="1111477">
                  <a:moveTo>
                    <a:pt x="0" y="461775"/>
                  </a:moveTo>
                  <a:cubicBezTo>
                    <a:pt x="0" y="155308"/>
                    <a:pt x="381145" y="-14691"/>
                    <a:pt x="568355" y="997"/>
                  </a:cubicBezTo>
                  <a:cubicBezTo>
                    <a:pt x="755566" y="16685"/>
                    <a:pt x="1123263" y="249438"/>
                    <a:pt x="1123263" y="555905"/>
                  </a:cubicBezTo>
                  <a:cubicBezTo>
                    <a:pt x="1123263" y="862372"/>
                    <a:pt x="755566" y="1126501"/>
                    <a:pt x="568355" y="1110813"/>
                  </a:cubicBezTo>
                  <a:cubicBezTo>
                    <a:pt x="381145" y="1095125"/>
                    <a:pt x="0" y="768242"/>
                    <a:pt x="0" y="461775"/>
                  </a:cubicBez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54916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70</a:t>
              </a:r>
              <a:endParaRPr lang="en-US" sz="30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!!C">
            <a:extLst>
              <a:ext uri="{FF2B5EF4-FFF2-40B4-BE49-F238E27FC236}">
                <a16:creationId xmlns:a16="http://schemas.microsoft.com/office/drawing/2014/main" id="{A54539B3-125E-4DBE-A160-77EA62A97C1A}"/>
              </a:ext>
            </a:extLst>
          </p:cNvPr>
          <p:cNvGrpSpPr/>
          <p:nvPr/>
        </p:nvGrpSpPr>
        <p:grpSpPr>
          <a:xfrm>
            <a:off x="955248" y="1794245"/>
            <a:ext cx="1129987" cy="1110327"/>
            <a:chOff x="5679648" y="4721359"/>
            <a:chExt cx="1129987" cy="1110327"/>
          </a:xfrm>
        </p:grpSpPr>
        <p:sp>
          <p:nvSpPr>
            <p:cNvPr id="25" name="!!Rectangle 24">
              <a:extLst>
                <a:ext uri="{FF2B5EF4-FFF2-40B4-BE49-F238E27FC236}">
                  <a16:creationId xmlns:a16="http://schemas.microsoft.com/office/drawing/2014/main" id="{9ACAC25B-80ED-4BC5-A8B5-38BA1A9A819B}"/>
                </a:ext>
              </a:extLst>
            </p:cNvPr>
            <p:cNvSpPr/>
            <p:nvPr/>
          </p:nvSpPr>
          <p:spPr>
            <a:xfrm>
              <a:off x="5679648" y="4721359"/>
              <a:ext cx="1129987" cy="1110327"/>
            </a:xfrm>
            <a:custGeom>
              <a:avLst/>
              <a:gdLst>
                <a:gd name="connsiteX0" fmla="*/ 0 w 1109816"/>
                <a:gd name="connsiteY0" fmla="*/ 554908 h 1109816"/>
                <a:gd name="connsiteX1" fmla="*/ 554908 w 1109816"/>
                <a:gd name="connsiteY1" fmla="*/ 0 h 1109816"/>
                <a:gd name="connsiteX2" fmla="*/ 1109816 w 1109816"/>
                <a:gd name="connsiteY2" fmla="*/ 554908 h 1109816"/>
                <a:gd name="connsiteX3" fmla="*/ 554908 w 1109816"/>
                <a:gd name="connsiteY3" fmla="*/ 1109816 h 1109816"/>
                <a:gd name="connsiteX4" fmla="*/ 0 w 1109816"/>
                <a:gd name="connsiteY4" fmla="*/ 554908 h 1109816"/>
                <a:gd name="connsiteX0" fmla="*/ 0 w 1129987"/>
                <a:gd name="connsiteY0" fmla="*/ 555192 h 1110327"/>
                <a:gd name="connsiteX1" fmla="*/ 554908 w 1129987"/>
                <a:gd name="connsiteY1" fmla="*/ 284 h 1110327"/>
                <a:gd name="connsiteX2" fmla="*/ 1129987 w 1129987"/>
                <a:gd name="connsiteY2" fmla="*/ 501404 h 1110327"/>
                <a:gd name="connsiteX3" fmla="*/ 554908 w 1129987"/>
                <a:gd name="connsiteY3" fmla="*/ 1110100 h 1110327"/>
                <a:gd name="connsiteX4" fmla="*/ 0 w 1129987"/>
                <a:gd name="connsiteY4" fmla="*/ 555192 h 111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987" h="1110327">
                  <a:moveTo>
                    <a:pt x="0" y="555192"/>
                  </a:moveTo>
                  <a:cubicBezTo>
                    <a:pt x="0" y="248725"/>
                    <a:pt x="366577" y="9249"/>
                    <a:pt x="554908" y="284"/>
                  </a:cubicBezTo>
                  <a:cubicBezTo>
                    <a:pt x="743239" y="-8681"/>
                    <a:pt x="1129987" y="194937"/>
                    <a:pt x="1129987" y="501404"/>
                  </a:cubicBezTo>
                  <a:cubicBezTo>
                    <a:pt x="1129987" y="807871"/>
                    <a:pt x="743239" y="1101135"/>
                    <a:pt x="554908" y="1110100"/>
                  </a:cubicBezTo>
                  <a:cubicBezTo>
                    <a:pt x="366577" y="1119065"/>
                    <a:pt x="0" y="861659"/>
                    <a:pt x="0" y="555192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!!48">
              <a:extLst>
                <a:ext uri="{FF2B5EF4-FFF2-40B4-BE49-F238E27FC236}">
                  <a16:creationId xmlns:a16="http://schemas.microsoft.com/office/drawing/2014/main" id="{A31A3719-07DD-4032-88E6-7E9259725924}"/>
                </a:ext>
              </a:extLst>
            </p:cNvPr>
            <p:cNvSpPr txBox="1"/>
            <p:nvPr/>
          </p:nvSpPr>
          <p:spPr>
            <a:xfrm>
              <a:off x="5679648" y="500601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139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Graphique 19">
            <a:extLst>
              <a:ext uri="{FF2B5EF4-FFF2-40B4-BE49-F238E27FC236}">
                <a16:creationId xmlns:a16="http://schemas.microsoft.com/office/drawing/2014/main" id="{6E287DA2-305C-4B4D-B126-AEC6FA0E3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402" t="44446" r="-6802" b="-9600"/>
          <a:stretch/>
        </p:blipFill>
        <p:spPr>
          <a:xfrm rot="5400000">
            <a:off x="9525388" y="320743"/>
            <a:ext cx="2987353" cy="2345869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D174D608-F899-43DE-A33B-2A604E998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sp>
        <p:nvSpPr>
          <p:cNvPr id="24" name="!!ZoneTexte 2">
            <a:extLst>
              <a:ext uri="{FF2B5EF4-FFF2-40B4-BE49-F238E27FC236}">
                <a16:creationId xmlns:a16="http://schemas.microsoft.com/office/drawing/2014/main" id="{09DFD624-7B86-4F2D-B017-2885558FECB7}"/>
              </a:ext>
            </a:extLst>
          </p:cNvPr>
          <p:cNvSpPr txBox="1"/>
          <p:nvPr/>
        </p:nvSpPr>
        <p:spPr>
          <a:xfrm>
            <a:off x="3059463" y="229431"/>
            <a:ext cx="6073075" cy="93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Key Figures </a:t>
            </a:r>
          </a:p>
        </p:txBody>
      </p:sp>
    </p:spTree>
    <p:extLst>
      <p:ext uri="{BB962C8B-B14F-4D97-AF65-F5344CB8AC3E}">
        <p14:creationId xmlns:p14="http://schemas.microsoft.com/office/powerpoint/2010/main" val="22226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023" y="1536666"/>
            <a:ext cx="4860638" cy="4643069"/>
          </a:xfrm>
          <a:prstGeom prst="roundRect">
            <a:avLst>
              <a:gd name="adj" fmla="val 7423"/>
            </a:avLst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174910D-CA4D-4D21-8E19-BEE188978343}"/>
              </a:ext>
            </a:extLst>
          </p:cNvPr>
          <p:cNvGrpSpPr/>
          <p:nvPr/>
        </p:nvGrpSpPr>
        <p:grpSpPr>
          <a:xfrm>
            <a:off x="4821714" y="1849613"/>
            <a:ext cx="1675401" cy="1931292"/>
            <a:chOff x="4821714" y="1849613"/>
            <a:chExt cx="1675401" cy="1931292"/>
          </a:xfrm>
        </p:grpSpPr>
        <p:sp>
          <p:nvSpPr>
            <p:cNvPr id="13" name="!!Text 1">
              <a:extLst>
                <a:ext uri="{FF2B5EF4-FFF2-40B4-BE49-F238E27FC236}">
                  <a16:creationId xmlns:a16="http://schemas.microsoft.com/office/drawing/2014/main" id="{3AA45587-0C15-4F46-AC57-E10EC1B1AB41}"/>
                </a:ext>
              </a:extLst>
            </p:cNvPr>
            <p:cNvSpPr txBox="1"/>
            <p:nvPr/>
          </p:nvSpPr>
          <p:spPr>
            <a:xfrm>
              <a:off x="4821714" y="3134574"/>
              <a:ext cx="167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Employees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in</a:t>
              </a:r>
              <a:r>
                <a:rPr lang="en-GB" b="1" dirty="0">
                  <a:solidFill>
                    <a:schemeClr val="tx2"/>
                  </a:solidFill>
                </a:rPr>
                <a:t> 2022</a:t>
              </a:r>
            </a:p>
          </p:txBody>
        </p:sp>
        <p:grpSp>
          <p:nvGrpSpPr>
            <p:cNvPr id="5" name="!!A">
              <a:extLst>
                <a:ext uri="{FF2B5EF4-FFF2-40B4-BE49-F238E27FC236}">
                  <a16:creationId xmlns:a16="http://schemas.microsoft.com/office/drawing/2014/main" id="{0689085C-A498-4C06-B21B-79467886BAD8}"/>
                </a:ext>
              </a:extLst>
            </p:cNvPr>
            <p:cNvGrpSpPr/>
            <p:nvPr/>
          </p:nvGrpSpPr>
          <p:grpSpPr>
            <a:xfrm>
              <a:off x="5048813" y="1849613"/>
              <a:ext cx="1221193" cy="1221174"/>
              <a:chOff x="5679633" y="1782150"/>
              <a:chExt cx="1109834" cy="1109817"/>
            </a:xfrm>
          </p:grpSpPr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EFF9344-4AC9-4E1F-A3DE-8AA0AE0D2572}"/>
                  </a:ext>
                </a:extLst>
              </p:cNvPr>
              <p:cNvSpPr/>
              <p:nvPr/>
            </p:nvSpPr>
            <p:spPr>
              <a:xfrm>
                <a:off x="5679633" y="1782150"/>
                <a:ext cx="1109834" cy="1109817"/>
              </a:xfrm>
              <a:custGeom>
                <a:avLst/>
                <a:gdLst>
                  <a:gd name="connsiteX0" fmla="*/ 0 w 1221173"/>
                  <a:gd name="connsiteY0" fmla="*/ 610587 h 1221173"/>
                  <a:gd name="connsiteX1" fmla="*/ 610587 w 1221173"/>
                  <a:gd name="connsiteY1" fmla="*/ 0 h 1221173"/>
                  <a:gd name="connsiteX2" fmla="*/ 1221174 w 1221173"/>
                  <a:gd name="connsiteY2" fmla="*/ 610587 h 1221173"/>
                  <a:gd name="connsiteX3" fmla="*/ 610587 w 1221173"/>
                  <a:gd name="connsiteY3" fmla="*/ 1221174 h 1221173"/>
                  <a:gd name="connsiteX4" fmla="*/ 0 w 1221173"/>
                  <a:gd name="connsiteY4" fmla="*/ 610587 h 1221173"/>
                  <a:gd name="connsiteX0" fmla="*/ 19 w 1221193"/>
                  <a:gd name="connsiteY0" fmla="*/ 610587 h 1221174"/>
                  <a:gd name="connsiteX1" fmla="*/ 626935 w 1221193"/>
                  <a:gd name="connsiteY1" fmla="*/ 0 h 1221174"/>
                  <a:gd name="connsiteX2" fmla="*/ 1221193 w 1221193"/>
                  <a:gd name="connsiteY2" fmla="*/ 610587 h 1221174"/>
                  <a:gd name="connsiteX3" fmla="*/ 610606 w 1221193"/>
                  <a:gd name="connsiteY3" fmla="*/ 1221174 h 1221174"/>
                  <a:gd name="connsiteX4" fmla="*/ 19 w 1221193"/>
                  <a:gd name="connsiteY4" fmla="*/ 610587 h 1221174"/>
                  <a:gd name="connsiteX0" fmla="*/ 19 w 1221193"/>
                  <a:gd name="connsiteY0" fmla="*/ 610587 h 1221174"/>
                  <a:gd name="connsiteX1" fmla="*/ 626935 w 1221193"/>
                  <a:gd name="connsiteY1" fmla="*/ 0 h 1221174"/>
                  <a:gd name="connsiteX2" fmla="*/ 1221193 w 1221193"/>
                  <a:gd name="connsiteY2" fmla="*/ 610587 h 1221174"/>
                  <a:gd name="connsiteX3" fmla="*/ 610606 w 1221193"/>
                  <a:gd name="connsiteY3" fmla="*/ 1221174 h 1221174"/>
                  <a:gd name="connsiteX4" fmla="*/ 19 w 1221193"/>
                  <a:gd name="connsiteY4" fmla="*/ 610587 h 122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193" h="1221174">
                    <a:moveTo>
                      <a:pt x="19" y="610587"/>
                    </a:moveTo>
                    <a:cubicBezTo>
                      <a:pt x="2740" y="407058"/>
                      <a:pt x="142760" y="0"/>
                      <a:pt x="626935" y="0"/>
                    </a:cubicBezTo>
                    <a:cubicBezTo>
                      <a:pt x="1111110" y="0"/>
                      <a:pt x="1221193" y="273369"/>
                      <a:pt x="1221193" y="610587"/>
                    </a:cubicBezTo>
                    <a:cubicBezTo>
                      <a:pt x="1221193" y="947805"/>
                      <a:pt x="947824" y="1221174"/>
                      <a:pt x="610606" y="1221174"/>
                    </a:cubicBezTo>
                    <a:cubicBezTo>
                      <a:pt x="273388" y="1221174"/>
                      <a:pt x="-2702" y="814116"/>
                      <a:pt x="19" y="610587"/>
                    </a:cubicBezTo>
                    <a:close/>
                  </a:path>
                </a:pathLst>
              </a:custGeom>
              <a:solidFill>
                <a:srgbClr val="E399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!!Chiffre 1">
                <a:extLst>
                  <a:ext uri="{FF2B5EF4-FFF2-40B4-BE49-F238E27FC236}">
                    <a16:creationId xmlns:a16="http://schemas.microsoft.com/office/drawing/2014/main" id="{B29CC047-5D80-43FF-8494-1D994FDC64BD}"/>
                  </a:ext>
                </a:extLst>
              </p:cNvPr>
              <p:cNvSpPr txBox="1"/>
              <p:nvPr/>
            </p:nvSpPr>
            <p:spPr>
              <a:xfrm>
                <a:off x="5679648" y="2222490"/>
                <a:ext cx="1109816" cy="469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2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</a:rPr>
                  <a:t>120</a:t>
                </a:r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8E5DB65-9A38-4D57-97AA-CEE460DD73D2}"/>
              </a:ext>
            </a:extLst>
          </p:cNvPr>
          <p:cNvGrpSpPr/>
          <p:nvPr/>
        </p:nvGrpSpPr>
        <p:grpSpPr>
          <a:xfrm>
            <a:off x="2253674" y="1853608"/>
            <a:ext cx="2649109" cy="1834964"/>
            <a:chOff x="2253674" y="1853608"/>
            <a:chExt cx="2649109" cy="1834964"/>
          </a:xfrm>
        </p:grpSpPr>
        <p:sp>
          <p:nvSpPr>
            <p:cNvPr id="23" name="!!Text 2">
              <a:extLst>
                <a:ext uri="{FF2B5EF4-FFF2-40B4-BE49-F238E27FC236}">
                  <a16:creationId xmlns:a16="http://schemas.microsoft.com/office/drawing/2014/main" id="{F12FACD1-C28D-48AE-8732-549D7E1AE394}"/>
                </a:ext>
              </a:extLst>
            </p:cNvPr>
            <p:cNvSpPr txBox="1"/>
            <p:nvPr/>
          </p:nvSpPr>
          <p:spPr>
            <a:xfrm>
              <a:off x="2253674" y="3134574"/>
              <a:ext cx="26491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>
                  <a:solidFill>
                    <a:schemeClr val="tx2"/>
                  </a:solidFill>
                </a:rPr>
                <a:t>Spray drying</a:t>
              </a:r>
            </a:p>
            <a:p>
              <a:pPr algn="ctr">
                <a:lnSpc>
                  <a:spcPts val="1800"/>
                </a:lnSpc>
              </a:pPr>
              <a:r>
                <a:rPr lang="en-GB" dirty="0">
                  <a:solidFill>
                    <a:schemeClr val="tx2"/>
                  </a:solidFill>
                </a:rPr>
                <a:t>towers</a:t>
              </a:r>
            </a:p>
          </p:txBody>
        </p:sp>
        <p:grpSp>
          <p:nvGrpSpPr>
            <p:cNvPr id="9" name="!!B">
              <a:extLst>
                <a:ext uri="{FF2B5EF4-FFF2-40B4-BE49-F238E27FC236}">
                  <a16:creationId xmlns:a16="http://schemas.microsoft.com/office/drawing/2014/main" id="{9D5EE04B-647F-4CAD-9B99-72C12D40C050}"/>
                </a:ext>
              </a:extLst>
            </p:cNvPr>
            <p:cNvGrpSpPr/>
            <p:nvPr/>
          </p:nvGrpSpPr>
          <p:grpSpPr>
            <a:xfrm>
              <a:off x="2950869" y="1853608"/>
              <a:ext cx="1237950" cy="1221233"/>
              <a:chOff x="5664404" y="3245587"/>
              <a:chExt cx="1125060" cy="1109870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9ABE947-966A-40F9-8219-723E47413DD9}"/>
                  </a:ext>
                </a:extLst>
              </p:cNvPr>
              <p:cNvSpPr/>
              <p:nvPr/>
            </p:nvSpPr>
            <p:spPr>
              <a:xfrm>
                <a:off x="5664404" y="3245587"/>
                <a:ext cx="1125060" cy="1109870"/>
              </a:xfrm>
              <a:custGeom>
                <a:avLst/>
                <a:gdLst>
                  <a:gd name="connsiteX0" fmla="*/ 0 w 1221176"/>
                  <a:gd name="connsiteY0" fmla="*/ 610587 h 1221173"/>
                  <a:gd name="connsiteX1" fmla="*/ 610588 w 1221176"/>
                  <a:gd name="connsiteY1" fmla="*/ 0 h 1221173"/>
                  <a:gd name="connsiteX2" fmla="*/ 1221176 w 1221176"/>
                  <a:gd name="connsiteY2" fmla="*/ 610587 h 1221173"/>
                  <a:gd name="connsiteX3" fmla="*/ 610588 w 1221176"/>
                  <a:gd name="connsiteY3" fmla="*/ 1221174 h 1221173"/>
                  <a:gd name="connsiteX4" fmla="*/ 0 w 1221176"/>
                  <a:gd name="connsiteY4" fmla="*/ 610587 h 1221173"/>
                  <a:gd name="connsiteX0" fmla="*/ 0 w 1229340"/>
                  <a:gd name="connsiteY0" fmla="*/ 659746 h 1221555"/>
                  <a:gd name="connsiteX1" fmla="*/ 618752 w 1229340"/>
                  <a:gd name="connsiteY1" fmla="*/ 173 h 1221555"/>
                  <a:gd name="connsiteX2" fmla="*/ 1229340 w 1229340"/>
                  <a:gd name="connsiteY2" fmla="*/ 610760 h 1221555"/>
                  <a:gd name="connsiteX3" fmla="*/ 618752 w 1229340"/>
                  <a:gd name="connsiteY3" fmla="*/ 1221347 h 1221555"/>
                  <a:gd name="connsiteX4" fmla="*/ 0 w 1229340"/>
                  <a:gd name="connsiteY4" fmla="*/ 659746 h 1221555"/>
                  <a:gd name="connsiteX0" fmla="*/ 0 w 1237505"/>
                  <a:gd name="connsiteY0" fmla="*/ 626936 h 1221215"/>
                  <a:gd name="connsiteX1" fmla="*/ 626917 w 1237505"/>
                  <a:gd name="connsiteY1" fmla="*/ 20 h 1221215"/>
                  <a:gd name="connsiteX2" fmla="*/ 1237505 w 1237505"/>
                  <a:gd name="connsiteY2" fmla="*/ 610607 h 1221215"/>
                  <a:gd name="connsiteX3" fmla="*/ 626917 w 1237505"/>
                  <a:gd name="connsiteY3" fmla="*/ 1221194 h 1221215"/>
                  <a:gd name="connsiteX4" fmla="*/ 0 w 1237505"/>
                  <a:gd name="connsiteY4" fmla="*/ 626936 h 1221215"/>
                  <a:gd name="connsiteX0" fmla="*/ 445 w 1237950"/>
                  <a:gd name="connsiteY0" fmla="*/ 626936 h 1221233"/>
                  <a:gd name="connsiteX1" fmla="*/ 627362 w 1237950"/>
                  <a:gd name="connsiteY1" fmla="*/ 20 h 1221233"/>
                  <a:gd name="connsiteX2" fmla="*/ 1237950 w 1237950"/>
                  <a:gd name="connsiteY2" fmla="*/ 610607 h 1221233"/>
                  <a:gd name="connsiteX3" fmla="*/ 627362 w 1237950"/>
                  <a:gd name="connsiteY3" fmla="*/ 1221194 h 1221233"/>
                  <a:gd name="connsiteX4" fmla="*/ 445 w 1237950"/>
                  <a:gd name="connsiteY4" fmla="*/ 626936 h 122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7950" h="1221233">
                    <a:moveTo>
                      <a:pt x="445" y="626936"/>
                    </a:moveTo>
                    <a:cubicBezTo>
                      <a:pt x="16774" y="167253"/>
                      <a:pt x="421111" y="2741"/>
                      <a:pt x="627362" y="20"/>
                    </a:cubicBezTo>
                    <a:cubicBezTo>
                      <a:pt x="833613" y="-2701"/>
                      <a:pt x="1237950" y="273389"/>
                      <a:pt x="1237950" y="610607"/>
                    </a:cubicBezTo>
                    <a:cubicBezTo>
                      <a:pt x="1237950" y="947825"/>
                      <a:pt x="833613" y="1218473"/>
                      <a:pt x="627362" y="1221194"/>
                    </a:cubicBezTo>
                    <a:cubicBezTo>
                      <a:pt x="421111" y="1223915"/>
                      <a:pt x="-15884" y="1086619"/>
                      <a:pt x="445" y="62693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!!6">
                <a:extLst>
                  <a:ext uri="{FF2B5EF4-FFF2-40B4-BE49-F238E27FC236}">
                    <a16:creationId xmlns:a16="http://schemas.microsoft.com/office/drawing/2014/main" id="{8745E66D-8508-4086-B996-CE8BB2040148}"/>
                  </a:ext>
                </a:extLst>
              </p:cNvPr>
              <p:cNvSpPr txBox="1"/>
              <p:nvPr/>
            </p:nvSpPr>
            <p:spPr>
              <a:xfrm>
                <a:off x="5679648" y="3688024"/>
                <a:ext cx="1109816" cy="486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2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</a:rPr>
                  <a:t>5</a:t>
                </a:r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79B2A6-34B7-49CF-A468-3F0C375502C6}"/>
              </a:ext>
            </a:extLst>
          </p:cNvPr>
          <p:cNvGrpSpPr/>
          <p:nvPr/>
        </p:nvGrpSpPr>
        <p:grpSpPr>
          <a:xfrm>
            <a:off x="579104" y="1853414"/>
            <a:ext cx="1862103" cy="1666074"/>
            <a:chOff x="579104" y="1853414"/>
            <a:chExt cx="1862103" cy="1666074"/>
          </a:xfrm>
        </p:grpSpPr>
        <p:sp>
          <p:nvSpPr>
            <p:cNvPr id="27" name="!!Text 3">
              <a:extLst>
                <a:ext uri="{FF2B5EF4-FFF2-40B4-BE49-F238E27FC236}">
                  <a16:creationId xmlns:a16="http://schemas.microsoft.com/office/drawing/2014/main" id="{5DBB8139-987C-4B84-AC4B-B8D4B33695E0}"/>
                </a:ext>
              </a:extLst>
            </p:cNvPr>
            <p:cNvSpPr txBox="1"/>
            <p:nvPr/>
          </p:nvSpPr>
          <p:spPr>
            <a:xfrm>
              <a:off x="579104" y="3134574"/>
              <a:ext cx="1862103" cy="38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dirty="0">
                  <a:solidFill>
                    <a:schemeClr val="tx2"/>
                  </a:solidFill>
                </a:rPr>
                <a:t>Factories</a:t>
              </a:r>
            </a:p>
          </p:txBody>
        </p:sp>
        <p:grpSp>
          <p:nvGrpSpPr>
            <p:cNvPr id="21" name="!!C">
              <a:extLst>
                <a:ext uri="{FF2B5EF4-FFF2-40B4-BE49-F238E27FC236}">
                  <a16:creationId xmlns:a16="http://schemas.microsoft.com/office/drawing/2014/main" id="{B4267AE4-011C-4A62-B1EF-B8230F7667CA}"/>
                </a:ext>
              </a:extLst>
            </p:cNvPr>
            <p:cNvGrpSpPr/>
            <p:nvPr/>
          </p:nvGrpSpPr>
          <p:grpSpPr>
            <a:xfrm>
              <a:off x="910156" y="1853414"/>
              <a:ext cx="1216325" cy="1200384"/>
              <a:chOff x="5679648" y="4721447"/>
              <a:chExt cx="1124918" cy="1110175"/>
            </a:xfrm>
          </p:grpSpPr>
          <p:sp>
            <p:nvSpPr>
              <p:cNvPr id="24" name="!!Rectangle 24">
                <a:extLst>
                  <a:ext uri="{FF2B5EF4-FFF2-40B4-BE49-F238E27FC236}">
                    <a16:creationId xmlns:a16="http://schemas.microsoft.com/office/drawing/2014/main" id="{CBE6206C-E740-4FFC-A692-22299BC02455}"/>
                  </a:ext>
                </a:extLst>
              </p:cNvPr>
              <p:cNvSpPr/>
              <p:nvPr/>
            </p:nvSpPr>
            <p:spPr>
              <a:xfrm>
                <a:off x="5679648" y="4721447"/>
                <a:ext cx="1124918" cy="1110175"/>
              </a:xfrm>
              <a:custGeom>
                <a:avLst/>
                <a:gdLst>
                  <a:gd name="connsiteX0" fmla="*/ 0 w 1199996"/>
                  <a:gd name="connsiteY0" fmla="*/ 599998 h 1199996"/>
                  <a:gd name="connsiteX1" fmla="*/ 599998 w 1199996"/>
                  <a:gd name="connsiteY1" fmla="*/ 0 h 1199996"/>
                  <a:gd name="connsiteX2" fmla="*/ 1199996 w 1199996"/>
                  <a:gd name="connsiteY2" fmla="*/ 599998 h 1199996"/>
                  <a:gd name="connsiteX3" fmla="*/ 599998 w 1199996"/>
                  <a:gd name="connsiteY3" fmla="*/ 1199996 h 1199996"/>
                  <a:gd name="connsiteX4" fmla="*/ 0 w 1199996"/>
                  <a:gd name="connsiteY4" fmla="*/ 599998 h 1199996"/>
                  <a:gd name="connsiteX0" fmla="*/ 0 w 1216325"/>
                  <a:gd name="connsiteY0" fmla="*/ 600210 h 1200384"/>
                  <a:gd name="connsiteX1" fmla="*/ 599998 w 1216325"/>
                  <a:gd name="connsiteY1" fmla="*/ 212 h 1200384"/>
                  <a:gd name="connsiteX2" fmla="*/ 1216325 w 1216325"/>
                  <a:gd name="connsiteY2" fmla="*/ 551224 h 1200384"/>
                  <a:gd name="connsiteX3" fmla="*/ 599998 w 1216325"/>
                  <a:gd name="connsiteY3" fmla="*/ 1200208 h 1200384"/>
                  <a:gd name="connsiteX4" fmla="*/ 0 w 1216325"/>
                  <a:gd name="connsiteY4" fmla="*/ 600210 h 120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325" h="1200384">
                    <a:moveTo>
                      <a:pt x="0" y="600210"/>
                    </a:moveTo>
                    <a:cubicBezTo>
                      <a:pt x="0" y="268840"/>
                      <a:pt x="397277" y="8376"/>
                      <a:pt x="599998" y="212"/>
                    </a:cubicBezTo>
                    <a:cubicBezTo>
                      <a:pt x="802719" y="-7952"/>
                      <a:pt x="1216325" y="219854"/>
                      <a:pt x="1216325" y="551224"/>
                    </a:cubicBezTo>
                    <a:cubicBezTo>
                      <a:pt x="1216325" y="882594"/>
                      <a:pt x="802719" y="1192044"/>
                      <a:pt x="599998" y="1200208"/>
                    </a:cubicBezTo>
                    <a:cubicBezTo>
                      <a:pt x="397277" y="1208372"/>
                      <a:pt x="0" y="931580"/>
                      <a:pt x="0" y="600210"/>
                    </a:cubicBezTo>
                    <a:close/>
                  </a:path>
                </a:pathLst>
              </a:custGeom>
              <a:solidFill>
                <a:srgbClr val="1A958C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!!48">
                <a:extLst>
                  <a:ext uri="{FF2B5EF4-FFF2-40B4-BE49-F238E27FC236}">
                    <a16:creationId xmlns:a16="http://schemas.microsoft.com/office/drawing/2014/main" id="{17383B68-E064-433B-B238-C0592487B871}"/>
                  </a:ext>
                </a:extLst>
              </p:cNvPr>
              <p:cNvSpPr txBox="1"/>
              <p:nvPr/>
            </p:nvSpPr>
            <p:spPr>
              <a:xfrm>
                <a:off x="5679648" y="5173715"/>
                <a:ext cx="1109816" cy="47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2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</a:rPr>
                  <a:t>3</a:t>
                </a:r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!!D">
            <a:extLst>
              <a:ext uri="{FF2B5EF4-FFF2-40B4-BE49-F238E27FC236}">
                <a16:creationId xmlns:a16="http://schemas.microsoft.com/office/drawing/2014/main" id="{4E883C70-27D6-41AB-BABA-339679F5D68E}"/>
              </a:ext>
            </a:extLst>
          </p:cNvPr>
          <p:cNvSpPr/>
          <p:nvPr/>
        </p:nvSpPr>
        <p:spPr>
          <a:xfrm>
            <a:off x="919748" y="4109740"/>
            <a:ext cx="1188619" cy="1205895"/>
          </a:xfrm>
          <a:custGeom>
            <a:avLst/>
            <a:gdLst>
              <a:gd name="connsiteX0" fmla="*/ 0 w 1181237"/>
              <a:gd name="connsiteY0" fmla="*/ 590619 h 1181237"/>
              <a:gd name="connsiteX1" fmla="*/ 590619 w 1181237"/>
              <a:gd name="connsiteY1" fmla="*/ 0 h 1181237"/>
              <a:gd name="connsiteX2" fmla="*/ 1181238 w 1181237"/>
              <a:gd name="connsiteY2" fmla="*/ 590619 h 1181237"/>
              <a:gd name="connsiteX3" fmla="*/ 590619 w 1181237"/>
              <a:gd name="connsiteY3" fmla="*/ 1181238 h 1181237"/>
              <a:gd name="connsiteX4" fmla="*/ 0 w 1181237"/>
              <a:gd name="connsiteY4" fmla="*/ 590619 h 1181237"/>
              <a:gd name="connsiteX0" fmla="*/ 524 w 1181762"/>
              <a:gd name="connsiteY0" fmla="*/ 615112 h 1205731"/>
              <a:gd name="connsiteX1" fmla="*/ 517664 w 1181762"/>
              <a:gd name="connsiteY1" fmla="*/ 0 h 1205731"/>
              <a:gd name="connsiteX2" fmla="*/ 1181762 w 1181762"/>
              <a:gd name="connsiteY2" fmla="*/ 615112 h 1205731"/>
              <a:gd name="connsiteX3" fmla="*/ 591143 w 1181762"/>
              <a:gd name="connsiteY3" fmla="*/ 1205731 h 1205731"/>
              <a:gd name="connsiteX4" fmla="*/ 524 w 1181762"/>
              <a:gd name="connsiteY4" fmla="*/ 615112 h 1205731"/>
              <a:gd name="connsiteX0" fmla="*/ 7381 w 1188619"/>
              <a:gd name="connsiteY0" fmla="*/ 615276 h 1205895"/>
              <a:gd name="connsiteX1" fmla="*/ 524521 w 1188619"/>
              <a:gd name="connsiteY1" fmla="*/ 164 h 1205895"/>
              <a:gd name="connsiteX2" fmla="*/ 1188619 w 1188619"/>
              <a:gd name="connsiteY2" fmla="*/ 615276 h 1205895"/>
              <a:gd name="connsiteX3" fmla="*/ 598000 w 1188619"/>
              <a:gd name="connsiteY3" fmla="*/ 1205895 h 1205895"/>
              <a:gd name="connsiteX4" fmla="*/ 7381 w 1188619"/>
              <a:gd name="connsiteY4" fmla="*/ 615276 h 1205895"/>
              <a:gd name="connsiteX0" fmla="*/ 7381 w 1188619"/>
              <a:gd name="connsiteY0" fmla="*/ 615276 h 1205895"/>
              <a:gd name="connsiteX1" fmla="*/ 524521 w 1188619"/>
              <a:gd name="connsiteY1" fmla="*/ 164 h 1205895"/>
              <a:gd name="connsiteX2" fmla="*/ 1188619 w 1188619"/>
              <a:gd name="connsiteY2" fmla="*/ 615276 h 1205895"/>
              <a:gd name="connsiteX3" fmla="*/ 598000 w 1188619"/>
              <a:gd name="connsiteY3" fmla="*/ 1205895 h 1205895"/>
              <a:gd name="connsiteX4" fmla="*/ 7381 w 1188619"/>
              <a:gd name="connsiteY4" fmla="*/ 615276 h 120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619" h="1205895">
                <a:moveTo>
                  <a:pt x="7381" y="615276"/>
                </a:moveTo>
                <a:cubicBezTo>
                  <a:pt x="-4865" y="414321"/>
                  <a:pt x="-62926" y="8328"/>
                  <a:pt x="524521" y="164"/>
                </a:cubicBezTo>
                <a:cubicBezTo>
                  <a:pt x="1111968" y="-8000"/>
                  <a:pt x="1188619" y="289086"/>
                  <a:pt x="1188619" y="615276"/>
                </a:cubicBezTo>
                <a:cubicBezTo>
                  <a:pt x="1188619" y="941466"/>
                  <a:pt x="997668" y="1205895"/>
                  <a:pt x="598000" y="1205895"/>
                </a:cubicBezTo>
                <a:cubicBezTo>
                  <a:pt x="198332" y="1205895"/>
                  <a:pt x="19627" y="816231"/>
                  <a:pt x="7381" y="615276"/>
                </a:cubicBezTo>
                <a:close/>
              </a:path>
            </a:pathLst>
          </a:custGeom>
          <a:solidFill>
            <a:srgbClr val="CF4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25,000 t</a:t>
            </a:r>
          </a:p>
          <a:p>
            <a:pPr algn="ctr"/>
            <a:r>
              <a:rPr lang="en-GB" b="1" dirty="0"/>
              <a:t>+</a:t>
            </a:r>
          </a:p>
          <a:p>
            <a:pPr algn="ctr"/>
            <a:r>
              <a:rPr lang="en-GB" b="1" dirty="0"/>
              <a:t>2,500 t</a:t>
            </a:r>
            <a:endParaRPr lang="en-GB" sz="1000" b="1" dirty="0"/>
          </a:p>
        </p:txBody>
      </p:sp>
      <p:sp>
        <p:nvSpPr>
          <p:cNvPr id="31" name="!!E">
            <a:extLst>
              <a:ext uri="{FF2B5EF4-FFF2-40B4-BE49-F238E27FC236}">
                <a16:creationId xmlns:a16="http://schemas.microsoft.com/office/drawing/2014/main" id="{2E5BFC4D-1BE5-4F2E-8A79-7F2BBA323C1C}"/>
              </a:ext>
            </a:extLst>
          </p:cNvPr>
          <p:cNvSpPr/>
          <p:nvPr/>
        </p:nvSpPr>
        <p:spPr>
          <a:xfrm>
            <a:off x="2967596" y="4134397"/>
            <a:ext cx="1209350" cy="1214180"/>
          </a:xfrm>
          <a:custGeom>
            <a:avLst/>
            <a:gdLst>
              <a:gd name="connsiteX0" fmla="*/ 0 w 1209306"/>
              <a:gd name="connsiteY0" fmla="*/ 604653 h 1209306"/>
              <a:gd name="connsiteX1" fmla="*/ 604653 w 1209306"/>
              <a:gd name="connsiteY1" fmla="*/ 0 h 1209306"/>
              <a:gd name="connsiteX2" fmla="*/ 1209306 w 1209306"/>
              <a:gd name="connsiteY2" fmla="*/ 604653 h 1209306"/>
              <a:gd name="connsiteX3" fmla="*/ 604653 w 1209306"/>
              <a:gd name="connsiteY3" fmla="*/ 1209306 h 1209306"/>
              <a:gd name="connsiteX4" fmla="*/ 0 w 1209306"/>
              <a:gd name="connsiteY4" fmla="*/ 604653 h 1209306"/>
              <a:gd name="connsiteX0" fmla="*/ 44 w 1209350"/>
              <a:gd name="connsiteY0" fmla="*/ 604653 h 1209306"/>
              <a:gd name="connsiteX1" fmla="*/ 604697 w 1209350"/>
              <a:gd name="connsiteY1" fmla="*/ 0 h 1209306"/>
              <a:gd name="connsiteX2" fmla="*/ 1209350 w 1209350"/>
              <a:gd name="connsiteY2" fmla="*/ 604653 h 1209306"/>
              <a:gd name="connsiteX3" fmla="*/ 629190 w 1209350"/>
              <a:gd name="connsiteY3" fmla="*/ 1209306 h 1209306"/>
              <a:gd name="connsiteX4" fmla="*/ 44 w 1209350"/>
              <a:gd name="connsiteY4" fmla="*/ 604653 h 1209306"/>
              <a:gd name="connsiteX0" fmla="*/ 44 w 1209350"/>
              <a:gd name="connsiteY0" fmla="*/ 604653 h 1214180"/>
              <a:gd name="connsiteX1" fmla="*/ 604697 w 1209350"/>
              <a:gd name="connsiteY1" fmla="*/ 0 h 1214180"/>
              <a:gd name="connsiteX2" fmla="*/ 1209350 w 1209350"/>
              <a:gd name="connsiteY2" fmla="*/ 604653 h 1214180"/>
              <a:gd name="connsiteX3" fmla="*/ 629190 w 1209350"/>
              <a:gd name="connsiteY3" fmla="*/ 1209306 h 1214180"/>
              <a:gd name="connsiteX4" fmla="*/ 44 w 1209350"/>
              <a:gd name="connsiteY4" fmla="*/ 604653 h 121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350" h="1214180">
                <a:moveTo>
                  <a:pt x="44" y="604653"/>
                </a:moveTo>
                <a:cubicBezTo>
                  <a:pt x="-4038" y="403102"/>
                  <a:pt x="270756" y="0"/>
                  <a:pt x="604697" y="0"/>
                </a:cubicBezTo>
                <a:cubicBezTo>
                  <a:pt x="938638" y="0"/>
                  <a:pt x="1209350" y="270712"/>
                  <a:pt x="1209350" y="604653"/>
                </a:cubicBezTo>
                <a:cubicBezTo>
                  <a:pt x="1209350" y="938594"/>
                  <a:pt x="1134581" y="1152156"/>
                  <a:pt x="629190" y="1209306"/>
                </a:cubicBezTo>
                <a:cubicBezTo>
                  <a:pt x="123799" y="1266456"/>
                  <a:pt x="4126" y="806204"/>
                  <a:pt x="44" y="6046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1,000 t</a:t>
            </a:r>
          </a:p>
        </p:txBody>
      </p:sp>
      <p:sp>
        <p:nvSpPr>
          <p:cNvPr id="33" name="!!F">
            <a:extLst>
              <a:ext uri="{FF2B5EF4-FFF2-40B4-BE49-F238E27FC236}">
                <a16:creationId xmlns:a16="http://schemas.microsoft.com/office/drawing/2014/main" id="{39937789-70A1-4700-8C66-833E9BE7FFAC}"/>
              </a:ext>
            </a:extLst>
          </p:cNvPr>
          <p:cNvSpPr/>
          <p:nvPr/>
        </p:nvSpPr>
        <p:spPr>
          <a:xfrm>
            <a:off x="5063089" y="4117846"/>
            <a:ext cx="1209769" cy="1212774"/>
          </a:xfrm>
          <a:custGeom>
            <a:avLst/>
            <a:gdLst>
              <a:gd name="connsiteX0" fmla="*/ 0 w 1209306"/>
              <a:gd name="connsiteY0" fmla="*/ 604653 h 1209306"/>
              <a:gd name="connsiteX1" fmla="*/ 604653 w 1209306"/>
              <a:gd name="connsiteY1" fmla="*/ 0 h 1209306"/>
              <a:gd name="connsiteX2" fmla="*/ 1209306 w 1209306"/>
              <a:gd name="connsiteY2" fmla="*/ 604653 h 1209306"/>
              <a:gd name="connsiteX3" fmla="*/ 604653 w 1209306"/>
              <a:gd name="connsiteY3" fmla="*/ 1209306 h 1209306"/>
              <a:gd name="connsiteX4" fmla="*/ 0 w 1209306"/>
              <a:gd name="connsiteY4" fmla="*/ 604653 h 1209306"/>
              <a:gd name="connsiteX0" fmla="*/ 0 w 1209306"/>
              <a:gd name="connsiteY0" fmla="*/ 637389 h 1209474"/>
              <a:gd name="connsiteX1" fmla="*/ 604653 w 1209306"/>
              <a:gd name="connsiteY1" fmla="*/ 79 h 1209474"/>
              <a:gd name="connsiteX2" fmla="*/ 1209306 w 1209306"/>
              <a:gd name="connsiteY2" fmla="*/ 604732 h 1209474"/>
              <a:gd name="connsiteX3" fmla="*/ 604653 w 1209306"/>
              <a:gd name="connsiteY3" fmla="*/ 1209385 h 1209474"/>
              <a:gd name="connsiteX4" fmla="*/ 0 w 1209306"/>
              <a:gd name="connsiteY4" fmla="*/ 637389 h 1209474"/>
              <a:gd name="connsiteX0" fmla="*/ 463 w 1209769"/>
              <a:gd name="connsiteY0" fmla="*/ 637389 h 1210337"/>
              <a:gd name="connsiteX1" fmla="*/ 605116 w 1209769"/>
              <a:gd name="connsiteY1" fmla="*/ 79 h 1210337"/>
              <a:gd name="connsiteX2" fmla="*/ 1209769 w 1209769"/>
              <a:gd name="connsiteY2" fmla="*/ 604732 h 1210337"/>
              <a:gd name="connsiteX3" fmla="*/ 605116 w 1209769"/>
              <a:gd name="connsiteY3" fmla="*/ 1209385 h 1210337"/>
              <a:gd name="connsiteX4" fmla="*/ 463 w 1209769"/>
              <a:gd name="connsiteY4" fmla="*/ 637389 h 1210337"/>
              <a:gd name="connsiteX0" fmla="*/ 463 w 1209769"/>
              <a:gd name="connsiteY0" fmla="*/ 639826 h 1212774"/>
              <a:gd name="connsiteX1" fmla="*/ 605116 w 1209769"/>
              <a:gd name="connsiteY1" fmla="*/ 2516 h 1212774"/>
              <a:gd name="connsiteX2" fmla="*/ 1209769 w 1209769"/>
              <a:gd name="connsiteY2" fmla="*/ 607169 h 1212774"/>
              <a:gd name="connsiteX3" fmla="*/ 605116 w 1209769"/>
              <a:gd name="connsiteY3" fmla="*/ 1211822 h 1212774"/>
              <a:gd name="connsiteX4" fmla="*/ 463 w 1209769"/>
              <a:gd name="connsiteY4" fmla="*/ 639826 h 121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769" h="1212774">
                <a:moveTo>
                  <a:pt x="463" y="639826"/>
                </a:moveTo>
                <a:cubicBezTo>
                  <a:pt x="16792" y="60957"/>
                  <a:pt x="346415" y="-16533"/>
                  <a:pt x="605116" y="2516"/>
                </a:cubicBezTo>
                <a:cubicBezTo>
                  <a:pt x="863817" y="21565"/>
                  <a:pt x="1209769" y="273228"/>
                  <a:pt x="1209769" y="607169"/>
                </a:cubicBezTo>
                <a:cubicBezTo>
                  <a:pt x="1209769" y="941110"/>
                  <a:pt x="806667" y="1206379"/>
                  <a:pt x="605116" y="1211822"/>
                </a:cubicBezTo>
                <a:cubicBezTo>
                  <a:pt x="403565" y="1217265"/>
                  <a:pt x="-15866" y="1218695"/>
                  <a:pt x="463" y="639826"/>
                </a:cubicBezTo>
                <a:close/>
              </a:path>
            </a:pathLst>
          </a:custGeom>
          <a:solidFill>
            <a:srgbClr val="39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95</a:t>
            </a:r>
            <a:r>
              <a:rPr lang="en-GB" sz="2800" dirty="0"/>
              <a:t>%</a:t>
            </a:r>
            <a:endParaRPr lang="en-GB" sz="5400" dirty="0"/>
          </a:p>
        </p:txBody>
      </p:sp>
      <p:sp>
        <p:nvSpPr>
          <p:cNvPr id="28" name="!!NEW TEXT">
            <a:extLst>
              <a:ext uri="{FF2B5EF4-FFF2-40B4-BE49-F238E27FC236}">
                <a16:creationId xmlns:a16="http://schemas.microsoft.com/office/drawing/2014/main" id="{4FCD439B-FBB2-418B-AD30-CF906226B4EE}"/>
              </a:ext>
            </a:extLst>
          </p:cNvPr>
          <p:cNvSpPr txBox="1"/>
          <p:nvPr/>
        </p:nvSpPr>
        <p:spPr>
          <a:xfrm>
            <a:off x="696554" y="5378120"/>
            <a:ext cx="1642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Capacity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of acacia gum</a:t>
            </a: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2023</a:t>
            </a:r>
          </a:p>
        </p:txBody>
      </p:sp>
      <p:sp>
        <p:nvSpPr>
          <p:cNvPr id="32" name="!!Text 5">
            <a:extLst>
              <a:ext uri="{FF2B5EF4-FFF2-40B4-BE49-F238E27FC236}">
                <a16:creationId xmlns:a16="http://schemas.microsoft.com/office/drawing/2014/main" id="{25874293-5559-49E9-B24E-692B40F445BB}"/>
              </a:ext>
            </a:extLst>
          </p:cNvPr>
          <p:cNvSpPr txBox="1"/>
          <p:nvPr/>
        </p:nvSpPr>
        <p:spPr>
          <a:xfrm>
            <a:off x="2644997" y="5378120"/>
            <a:ext cx="18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Capacity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of </a:t>
            </a:r>
            <a:r>
              <a:rPr lang="en-GB" b="1" dirty="0">
                <a:solidFill>
                  <a:schemeClr val="tx2"/>
                </a:solidFill>
              </a:rPr>
              <a:t>karaya gum</a:t>
            </a:r>
          </a:p>
        </p:txBody>
      </p:sp>
      <p:sp>
        <p:nvSpPr>
          <p:cNvPr id="34" name="!!Text 6">
            <a:extLst>
              <a:ext uri="{FF2B5EF4-FFF2-40B4-BE49-F238E27FC236}">
                <a16:creationId xmlns:a16="http://schemas.microsoft.com/office/drawing/2014/main" id="{A3F5F9F8-F299-4105-A185-65812E29581D}"/>
              </a:ext>
            </a:extLst>
          </p:cNvPr>
          <p:cNvSpPr txBox="1"/>
          <p:nvPr/>
        </p:nvSpPr>
        <p:spPr>
          <a:xfrm>
            <a:off x="4915561" y="5381457"/>
            <a:ext cx="16423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b="1" dirty="0">
                <a:solidFill>
                  <a:schemeClr val="tx2"/>
                </a:solidFill>
              </a:rPr>
              <a:t>Export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58A989B-7CB1-422B-BE93-85A33D9B8758}"/>
              </a:ext>
            </a:extLst>
          </p:cNvPr>
          <p:cNvSpPr/>
          <p:nvPr/>
        </p:nvSpPr>
        <p:spPr>
          <a:xfrm>
            <a:off x="6821469" y="1377339"/>
            <a:ext cx="313026" cy="344599"/>
          </a:xfrm>
          <a:custGeom>
            <a:avLst/>
            <a:gdLst>
              <a:gd name="connsiteX0" fmla="*/ 0 w 312946"/>
              <a:gd name="connsiteY0" fmla="*/ 156473 h 312946"/>
              <a:gd name="connsiteX1" fmla="*/ 156473 w 312946"/>
              <a:gd name="connsiteY1" fmla="*/ 0 h 312946"/>
              <a:gd name="connsiteX2" fmla="*/ 312946 w 312946"/>
              <a:gd name="connsiteY2" fmla="*/ 156473 h 312946"/>
              <a:gd name="connsiteX3" fmla="*/ 156473 w 312946"/>
              <a:gd name="connsiteY3" fmla="*/ 312946 h 312946"/>
              <a:gd name="connsiteX4" fmla="*/ 0 w 312946"/>
              <a:gd name="connsiteY4" fmla="*/ 156473 h 312946"/>
              <a:gd name="connsiteX0" fmla="*/ 57 w 313003"/>
              <a:gd name="connsiteY0" fmla="*/ 158873 h 315346"/>
              <a:gd name="connsiteX1" fmla="*/ 170930 w 313003"/>
              <a:gd name="connsiteY1" fmla="*/ 0 h 315346"/>
              <a:gd name="connsiteX2" fmla="*/ 313003 w 313003"/>
              <a:gd name="connsiteY2" fmla="*/ 158873 h 315346"/>
              <a:gd name="connsiteX3" fmla="*/ 156530 w 313003"/>
              <a:gd name="connsiteY3" fmla="*/ 315346 h 315346"/>
              <a:gd name="connsiteX4" fmla="*/ 57 w 313003"/>
              <a:gd name="connsiteY4" fmla="*/ 158873 h 315346"/>
              <a:gd name="connsiteX0" fmla="*/ 57 w 313003"/>
              <a:gd name="connsiteY0" fmla="*/ 159326 h 315799"/>
              <a:gd name="connsiteX1" fmla="*/ 170930 w 313003"/>
              <a:gd name="connsiteY1" fmla="*/ 453 h 315799"/>
              <a:gd name="connsiteX2" fmla="*/ 313003 w 313003"/>
              <a:gd name="connsiteY2" fmla="*/ 159326 h 315799"/>
              <a:gd name="connsiteX3" fmla="*/ 156530 w 313003"/>
              <a:gd name="connsiteY3" fmla="*/ 315799 h 315799"/>
              <a:gd name="connsiteX4" fmla="*/ 57 w 313003"/>
              <a:gd name="connsiteY4" fmla="*/ 159326 h 315799"/>
              <a:gd name="connsiteX0" fmla="*/ 80 w 313026"/>
              <a:gd name="connsiteY0" fmla="*/ 159326 h 344599"/>
              <a:gd name="connsiteX1" fmla="*/ 170953 w 313026"/>
              <a:gd name="connsiteY1" fmla="*/ 453 h 344599"/>
              <a:gd name="connsiteX2" fmla="*/ 313026 w 313026"/>
              <a:gd name="connsiteY2" fmla="*/ 159326 h 344599"/>
              <a:gd name="connsiteX3" fmla="*/ 154153 w 313026"/>
              <a:gd name="connsiteY3" fmla="*/ 344599 h 344599"/>
              <a:gd name="connsiteX4" fmla="*/ 80 w 313026"/>
              <a:gd name="connsiteY4" fmla="*/ 159326 h 34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26" h="344599">
                <a:moveTo>
                  <a:pt x="80" y="159326"/>
                </a:moveTo>
                <a:cubicBezTo>
                  <a:pt x="2880" y="101968"/>
                  <a:pt x="50935" y="7653"/>
                  <a:pt x="170953" y="453"/>
                </a:cubicBezTo>
                <a:cubicBezTo>
                  <a:pt x="290971" y="-6747"/>
                  <a:pt x="313026" y="72908"/>
                  <a:pt x="313026" y="159326"/>
                </a:cubicBezTo>
                <a:cubicBezTo>
                  <a:pt x="313026" y="245744"/>
                  <a:pt x="240571" y="344599"/>
                  <a:pt x="154153" y="344599"/>
                </a:cubicBezTo>
                <a:cubicBezTo>
                  <a:pt x="67735" y="344599"/>
                  <a:pt x="-2720" y="216684"/>
                  <a:pt x="80" y="1593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7B862A1-D294-4E29-B1D5-158B349D2EAE}"/>
              </a:ext>
            </a:extLst>
          </p:cNvPr>
          <p:cNvGrpSpPr/>
          <p:nvPr/>
        </p:nvGrpSpPr>
        <p:grpSpPr>
          <a:xfrm>
            <a:off x="7721111" y="4768512"/>
            <a:ext cx="3475919" cy="1567793"/>
            <a:chOff x="7721111" y="4768512"/>
            <a:chExt cx="3475919" cy="156779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3FC6465-94AB-47E7-9754-90C5FAD6520F}"/>
                </a:ext>
              </a:extLst>
            </p:cNvPr>
            <p:cNvSpPr txBox="1"/>
            <p:nvPr/>
          </p:nvSpPr>
          <p:spPr>
            <a:xfrm>
              <a:off x="7721111" y="5032161"/>
              <a:ext cx="3446670" cy="130414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1DCBF26-6F76-488E-8252-D38472F0DBA6}"/>
                </a:ext>
              </a:extLst>
            </p:cNvPr>
            <p:cNvSpPr txBox="1"/>
            <p:nvPr/>
          </p:nvSpPr>
          <p:spPr>
            <a:xfrm>
              <a:off x="7803349" y="5447542"/>
              <a:ext cx="3393681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GB" sz="2800" dirty="0">
                  <a:solidFill>
                    <a:schemeClr val="bg1"/>
                  </a:solidFill>
                </a:rPr>
                <a:t>Manufactured </a:t>
              </a:r>
            </a:p>
            <a:p>
              <a:pPr algn="ctr">
                <a:lnSpc>
                  <a:spcPts val="2800"/>
                </a:lnSpc>
              </a:pPr>
              <a:r>
                <a:rPr lang="en-GB" sz="2800" b="1" dirty="0">
                  <a:solidFill>
                    <a:schemeClr val="bg1"/>
                  </a:solidFill>
                </a:rPr>
                <a:t>in France &amp; India</a:t>
              </a: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41FE6927-1FC7-4464-9465-50FA3256D538}"/>
                </a:ext>
              </a:extLst>
            </p:cNvPr>
            <p:cNvSpPr/>
            <p:nvPr/>
          </p:nvSpPr>
          <p:spPr>
            <a:xfrm>
              <a:off x="8776951" y="4776836"/>
              <a:ext cx="605611" cy="638629"/>
            </a:xfrm>
            <a:custGeom>
              <a:avLst/>
              <a:gdLst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0 w 3456633"/>
                <a:gd name="connsiteY3" fmla="*/ 3456633 h 3456633"/>
                <a:gd name="connsiteX4" fmla="*/ 0 w 3456633"/>
                <a:gd name="connsiteY4" fmla="*/ 0 h 3456633"/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1739932 w 3456633"/>
                <a:gd name="connsiteY3" fmla="*/ 3446586 h 3456633"/>
                <a:gd name="connsiteX4" fmla="*/ 0 w 3456633"/>
                <a:gd name="connsiteY4" fmla="*/ 3456633 h 3456633"/>
                <a:gd name="connsiteX5" fmla="*/ 0 w 3456633"/>
                <a:gd name="connsiteY5" fmla="*/ 0 h 3456633"/>
                <a:gd name="connsiteX0" fmla="*/ 0 w 3456633"/>
                <a:gd name="connsiteY0" fmla="*/ 0 h 4019342"/>
                <a:gd name="connsiteX1" fmla="*/ 3456633 w 3456633"/>
                <a:gd name="connsiteY1" fmla="*/ 0 h 4019342"/>
                <a:gd name="connsiteX2" fmla="*/ 3456633 w 3456633"/>
                <a:gd name="connsiteY2" fmla="*/ 3456633 h 4019342"/>
                <a:gd name="connsiteX3" fmla="*/ 1719835 w 3456633"/>
                <a:gd name="connsiteY3" fmla="*/ 4019342 h 4019342"/>
                <a:gd name="connsiteX4" fmla="*/ 0 w 3456633"/>
                <a:gd name="connsiteY4" fmla="*/ 3456633 h 4019342"/>
                <a:gd name="connsiteX5" fmla="*/ 0 w 3456633"/>
                <a:gd name="connsiteY5" fmla="*/ 0 h 4019342"/>
                <a:gd name="connsiteX0" fmla="*/ 0 w 3456633"/>
                <a:gd name="connsiteY0" fmla="*/ 0 h 4424294"/>
                <a:gd name="connsiteX1" fmla="*/ 3456633 w 3456633"/>
                <a:gd name="connsiteY1" fmla="*/ 0 h 4424294"/>
                <a:gd name="connsiteX2" fmla="*/ 3456633 w 3456633"/>
                <a:gd name="connsiteY2" fmla="*/ 3456633 h 4424294"/>
                <a:gd name="connsiteX3" fmla="*/ 1707478 w 3456633"/>
                <a:gd name="connsiteY3" fmla="*/ 4424294 h 4424294"/>
                <a:gd name="connsiteX4" fmla="*/ 0 w 3456633"/>
                <a:gd name="connsiteY4" fmla="*/ 3456633 h 4424294"/>
                <a:gd name="connsiteX5" fmla="*/ 0 w 3456633"/>
                <a:gd name="connsiteY5" fmla="*/ 0 h 44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633" h="4424294">
                  <a:moveTo>
                    <a:pt x="0" y="0"/>
                  </a:moveTo>
                  <a:lnTo>
                    <a:pt x="3456633" y="0"/>
                  </a:lnTo>
                  <a:lnTo>
                    <a:pt x="3456633" y="3456633"/>
                  </a:lnTo>
                  <a:lnTo>
                    <a:pt x="1707478" y="4424294"/>
                  </a:lnTo>
                  <a:lnTo>
                    <a:pt x="0" y="3456633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53F90A03-8982-4C59-BDDE-ECDFE054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3842" y="4768512"/>
              <a:ext cx="999418" cy="670496"/>
            </a:xfrm>
            <a:prstGeom prst="rect">
              <a:avLst/>
            </a:prstGeom>
          </p:spPr>
        </p:pic>
      </p:grpSp>
      <p:pic>
        <p:nvPicPr>
          <p:cNvPr id="35" name="!!Bulle Blanche">
            <a:extLst>
              <a:ext uri="{FF2B5EF4-FFF2-40B4-BE49-F238E27FC236}">
                <a16:creationId xmlns:a16="http://schemas.microsoft.com/office/drawing/2014/main" id="{93125167-8E0D-43B9-853C-1AC960544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195" t="-7700" r="-2570" b="44936"/>
          <a:stretch/>
        </p:blipFill>
        <p:spPr>
          <a:xfrm>
            <a:off x="-8389" y="6071283"/>
            <a:ext cx="964413" cy="795106"/>
          </a:xfrm>
          <a:prstGeom prst="rect">
            <a:avLst/>
          </a:prstGeom>
        </p:spPr>
      </p:pic>
      <p:pic>
        <p:nvPicPr>
          <p:cNvPr id="30" name="Bulle verte">
            <a:extLst>
              <a:ext uri="{FF2B5EF4-FFF2-40B4-BE49-F238E27FC236}">
                <a16:creationId xmlns:a16="http://schemas.microsoft.com/office/drawing/2014/main" id="{31582437-974E-4D31-98BE-5BCE0F6BB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4945" t="-671" r="-1736" b="11508"/>
          <a:stretch/>
        </p:blipFill>
        <p:spPr>
          <a:xfrm rot="10800000">
            <a:off x="10047790" y="-1"/>
            <a:ext cx="2147516" cy="2743200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AECE263B-5A82-441E-B39D-01A1E1C64A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sp>
        <p:nvSpPr>
          <p:cNvPr id="36" name="!!ZoneTexte 2">
            <a:extLst>
              <a:ext uri="{FF2B5EF4-FFF2-40B4-BE49-F238E27FC236}">
                <a16:creationId xmlns:a16="http://schemas.microsoft.com/office/drawing/2014/main" id="{185F3EC3-036E-4CFE-B5A9-6B4C3E5F5B43}"/>
              </a:ext>
            </a:extLst>
          </p:cNvPr>
          <p:cNvSpPr txBox="1"/>
          <p:nvPr/>
        </p:nvSpPr>
        <p:spPr>
          <a:xfrm>
            <a:off x="3059463" y="229431"/>
            <a:ext cx="6073075" cy="93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Key Figures </a:t>
            </a:r>
          </a:p>
        </p:txBody>
      </p:sp>
    </p:spTree>
    <p:extLst>
      <p:ext uri="{BB962C8B-B14F-4D97-AF65-F5344CB8AC3E}">
        <p14:creationId xmlns:p14="http://schemas.microsoft.com/office/powerpoint/2010/main" val="32696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39895 4.07407E-6 L 0.39895 0.67314 L 4.375E-6 0.67314 L 4.375E-6 4.07407E-6 Z " pathEditMode="relative" rAng="0" ptsTypes="AAAAA">
                                      <p:cBhvr>
                                        <p:cTn id="12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33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3" grpId="0" animBg="1"/>
      <p:bldP spid="28" grpId="0"/>
      <p:bldP spid="32" grpId="0"/>
      <p:bldP spid="34" grpId="0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8" y="1318780"/>
            <a:ext cx="11510182" cy="5031586"/>
          </a:xfrm>
          <a:prstGeom prst="roundRect">
            <a:avLst>
              <a:gd name="adj" fmla="val 14435"/>
            </a:avLst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F0A4475-8A43-40E0-95A1-022D07233D2D}"/>
              </a:ext>
            </a:extLst>
          </p:cNvPr>
          <p:cNvGrpSpPr/>
          <p:nvPr/>
        </p:nvGrpSpPr>
        <p:grpSpPr>
          <a:xfrm>
            <a:off x="2594972" y="1919542"/>
            <a:ext cx="1443990" cy="2174407"/>
            <a:chOff x="2594972" y="1919542"/>
            <a:chExt cx="1443990" cy="2174407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E34119A-B143-4471-8B9D-60284589B6EE}"/>
                </a:ext>
              </a:extLst>
            </p:cNvPr>
            <p:cNvGrpSpPr/>
            <p:nvPr/>
          </p:nvGrpSpPr>
          <p:grpSpPr>
            <a:xfrm>
              <a:off x="2716971" y="1919542"/>
              <a:ext cx="1229492" cy="1199996"/>
              <a:chOff x="2716971" y="1919542"/>
              <a:chExt cx="1229492" cy="1199996"/>
            </a:xfrm>
          </p:grpSpPr>
          <p:sp>
            <p:nvSpPr>
              <p:cNvPr id="43" name="!!Rectangle 24">
                <a:extLst>
                  <a:ext uri="{FF2B5EF4-FFF2-40B4-BE49-F238E27FC236}">
                    <a16:creationId xmlns:a16="http://schemas.microsoft.com/office/drawing/2014/main" id="{4073E83F-08AA-4A29-910F-50E25D1B7490}"/>
                  </a:ext>
                </a:extLst>
              </p:cNvPr>
              <p:cNvSpPr/>
              <p:nvPr/>
            </p:nvSpPr>
            <p:spPr>
              <a:xfrm rot="16200000">
                <a:off x="2731719" y="1904794"/>
                <a:ext cx="1199996" cy="1229492"/>
              </a:xfrm>
              <a:custGeom>
                <a:avLst/>
                <a:gdLst>
                  <a:gd name="connsiteX0" fmla="*/ 0 w 1199996"/>
                  <a:gd name="connsiteY0" fmla="*/ 599998 h 1199996"/>
                  <a:gd name="connsiteX1" fmla="*/ 599998 w 1199996"/>
                  <a:gd name="connsiteY1" fmla="*/ 0 h 1199996"/>
                  <a:gd name="connsiteX2" fmla="*/ 1199996 w 1199996"/>
                  <a:gd name="connsiteY2" fmla="*/ 599998 h 1199996"/>
                  <a:gd name="connsiteX3" fmla="*/ 599998 w 1199996"/>
                  <a:gd name="connsiteY3" fmla="*/ 1199996 h 1199996"/>
                  <a:gd name="connsiteX4" fmla="*/ 0 w 1199996"/>
                  <a:gd name="connsiteY4" fmla="*/ 599998 h 1199996"/>
                  <a:gd name="connsiteX0" fmla="*/ 0 w 1199996"/>
                  <a:gd name="connsiteY0" fmla="*/ 599998 h 1229492"/>
                  <a:gd name="connsiteX1" fmla="*/ 599998 w 1199996"/>
                  <a:gd name="connsiteY1" fmla="*/ 0 h 1229492"/>
                  <a:gd name="connsiteX2" fmla="*/ 1199996 w 1199996"/>
                  <a:gd name="connsiteY2" fmla="*/ 599998 h 1229492"/>
                  <a:gd name="connsiteX3" fmla="*/ 599998 w 1199996"/>
                  <a:gd name="connsiteY3" fmla="*/ 1229492 h 1229492"/>
                  <a:gd name="connsiteX4" fmla="*/ 0 w 1199996"/>
                  <a:gd name="connsiteY4" fmla="*/ 599998 h 12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996" h="1229492">
                    <a:moveTo>
                      <a:pt x="0" y="599998"/>
                    </a:moveTo>
                    <a:cubicBezTo>
                      <a:pt x="0" y="395083"/>
                      <a:pt x="268628" y="0"/>
                      <a:pt x="599998" y="0"/>
                    </a:cubicBezTo>
                    <a:cubicBezTo>
                      <a:pt x="931368" y="0"/>
                      <a:pt x="1199996" y="268628"/>
                      <a:pt x="1199996" y="599998"/>
                    </a:cubicBezTo>
                    <a:cubicBezTo>
                      <a:pt x="1199996" y="931368"/>
                      <a:pt x="931368" y="1229492"/>
                      <a:pt x="599998" y="1229492"/>
                    </a:cubicBezTo>
                    <a:cubicBezTo>
                      <a:pt x="268628" y="1229492"/>
                      <a:pt x="0" y="804913"/>
                      <a:pt x="0" y="599998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5" name="Graphique 9">
                <a:extLst>
                  <a:ext uri="{FF2B5EF4-FFF2-40B4-BE49-F238E27FC236}">
                    <a16:creationId xmlns:a16="http://schemas.microsoft.com/office/drawing/2014/main" id="{BE7744B4-5870-4194-A53A-C1342434485C}"/>
                  </a:ext>
                </a:extLst>
              </p:cNvPr>
              <p:cNvGrpSpPr/>
              <p:nvPr/>
            </p:nvGrpSpPr>
            <p:grpSpPr>
              <a:xfrm>
                <a:off x="3021720" y="2088213"/>
                <a:ext cx="584336" cy="745532"/>
                <a:chOff x="747120" y="1822401"/>
                <a:chExt cx="1196256" cy="1526257"/>
              </a:xfrm>
              <a:solidFill>
                <a:schemeClr val="accent3"/>
              </a:solidFill>
            </p:grpSpPr>
            <p:sp>
              <p:nvSpPr>
                <p:cNvPr id="17" name="Forme libre : forme 16">
                  <a:extLst>
                    <a:ext uri="{FF2B5EF4-FFF2-40B4-BE49-F238E27FC236}">
                      <a16:creationId xmlns:a16="http://schemas.microsoft.com/office/drawing/2014/main" id="{207EA31A-BCBD-4672-99D5-134D6A1EADD6}"/>
                    </a:ext>
                  </a:extLst>
                </p:cNvPr>
                <p:cNvSpPr/>
                <p:nvPr/>
              </p:nvSpPr>
              <p:spPr>
                <a:xfrm>
                  <a:off x="747120" y="1822401"/>
                  <a:ext cx="1196256" cy="1526257"/>
                </a:xfrm>
                <a:custGeom>
                  <a:avLst/>
                  <a:gdLst>
                    <a:gd name="connsiteX0" fmla="*/ 1045331 w 1196255"/>
                    <a:gd name="connsiteY0" fmla="*/ 75436 h 1526256"/>
                    <a:gd name="connsiteX1" fmla="*/ 862387 w 1196255"/>
                    <a:gd name="connsiteY1" fmla="*/ 75436 h 1526256"/>
                    <a:gd name="connsiteX2" fmla="*/ 862387 w 1196255"/>
                    <a:gd name="connsiteY2" fmla="*/ 3867 h 1526256"/>
                    <a:gd name="connsiteX3" fmla="*/ 336447 w 1196255"/>
                    <a:gd name="connsiteY3" fmla="*/ 3867 h 1526256"/>
                    <a:gd name="connsiteX4" fmla="*/ 336447 w 1196255"/>
                    <a:gd name="connsiteY4" fmla="*/ 75436 h 1526256"/>
                    <a:gd name="connsiteX5" fmla="*/ 153502 w 1196255"/>
                    <a:gd name="connsiteY5" fmla="*/ 75436 h 1526256"/>
                    <a:gd name="connsiteX6" fmla="*/ 3867 w 1196255"/>
                    <a:gd name="connsiteY6" fmla="*/ 225071 h 1526256"/>
                    <a:gd name="connsiteX7" fmla="*/ 3867 w 1196255"/>
                    <a:gd name="connsiteY7" fmla="*/ 1374507 h 1526256"/>
                    <a:gd name="connsiteX8" fmla="*/ 153502 w 1196255"/>
                    <a:gd name="connsiteY8" fmla="*/ 1524142 h 1526256"/>
                    <a:gd name="connsiteX9" fmla="*/ 1045280 w 1196255"/>
                    <a:gd name="connsiteY9" fmla="*/ 1524142 h 1526256"/>
                    <a:gd name="connsiteX10" fmla="*/ 1194915 w 1196255"/>
                    <a:gd name="connsiteY10" fmla="*/ 1374507 h 1526256"/>
                    <a:gd name="connsiteX11" fmla="*/ 1194915 w 1196255"/>
                    <a:gd name="connsiteY11" fmla="*/ 225071 h 1526256"/>
                    <a:gd name="connsiteX12" fmla="*/ 1045331 w 1196255"/>
                    <a:gd name="connsiteY12" fmla="*/ 75436 h 1526256"/>
                    <a:gd name="connsiteX13" fmla="*/ 1045331 w 1196255"/>
                    <a:gd name="connsiteY13" fmla="*/ 75436 h 1526256"/>
                    <a:gd name="connsiteX14" fmla="*/ 398322 w 1196255"/>
                    <a:gd name="connsiteY14" fmla="*/ 65742 h 1526256"/>
                    <a:gd name="connsiteX15" fmla="*/ 800511 w 1196255"/>
                    <a:gd name="connsiteY15" fmla="*/ 65742 h 1526256"/>
                    <a:gd name="connsiteX16" fmla="*/ 800511 w 1196255"/>
                    <a:gd name="connsiteY16" fmla="*/ 146954 h 1526256"/>
                    <a:gd name="connsiteX17" fmla="*/ 398322 w 1196255"/>
                    <a:gd name="connsiteY17" fmla="*/ 146954 h 1526256"/>
                    <a:gd name="connsiteX18" fmla="*/ 398322 w 1196255"/>
                    <a:gd name="connsiteY18" fmla="*/ 65742 h 1526256"/>
                    <a:gd name="connsiteX19" fmla="*/ 1133091 w 1196255"/>
                    <a:gd name="connsiteY19" fmla="*/ 1374507 h 1526256"/>
                    <a:gd name="connsiteX20" fmla="*/ 1045331 w 1196255"/>
                    <a:gd name="connsiteY20" fmla="*/ 1462267 h 1526256"/>
                    <a:gd name="connsiteX21" fmla="*/ 153502 w 1196255"/>
                    <a:gd name="connsiteY21" fmla="*/ 1462267 h 1526256"/>
                    <a:gd name="connsiteX22" fmla="*/ 65742 w 1196255"/>
                    <a:gd name="connsiteY22" fmla="*/ 1374507 h 1526256"/>
                    <a:gd name="connsiteX23" fmla="*/ 65742 w 1196255"/>
                    <a:gd name="connsiteY23" fmla="*/ 225071 h 1526256"/>
                    <a:gd name="connsiteX24" fmla="*/ 153502 w 1196255"/>
                    <a:gd name="connsiteY24" fmla="*/ 137260 h 1526256"/>
                    <a:gd name="connsiteX25" fmla="*/ 336447 w 1196255"/>
                    <a:gd name="connsiteY25" fmla="*/ 137260 h 1526256"/>
                    <a:gd name="connsiteX26" fmla="*/ 336447 w 1196255"/>
                    <a:gd name="connsiteY26" fmla="*/ 208829 h 1526256"/>
                    <a:gd name="connsiteX27" fmla="*/ 862387 w 1196255"/>
                    <a:gd name="connsiteY27" fmla="*/ 208829 h 1526256"/>
                    <a:gd name="connsiteX28" fmla="*/ 862387 w 1196255"/>
                    <a:gd name="connsiteY28" fmla="*/ 137312 h 1526256"/>
                    <a:gd name="connsiteX29" fmla="*/ 1045331 w 1196255"/>
                    <a:gd name="connsiteY29" fmla="*/ 137312 h 1526256"/>
                    <a:gd name="connsiteX30" fmla="*/ 1133091 w 1196255"/>
                    <a:gd name="connsiteY30" fmla="*/ 225071 h 1526256"/>
                    <a:gd name="connsiteX31" fmla="*/ 1133091 w 1196255"/>
                    <a:gd name="connsiteY31" fmla="*/ 1374507 h 152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196255" h="1526256">
                      <a:moveTo>
                        <a:pt x="1045331" y="75436"/>
                      </a:moveTo>
                      <a:lnTo>
                        <a:pt x="862387" y="75436"/>
                      </a:lnTo>
                      <a:lnTo>
                        <a:pt x="862387" y="3867"/>
                      </a:lnTo>
                      <a:lnTo>
                        <a:pt x="336447" y="3867"/>
                      </a:lnTo>
                      <a:lnTo>
                        <a:pt x="336447" y="75436"/>
                      </a:lnTo>
                      <a:lnTo>
                        <a:pt x="153502" y="75436"/>
                      </a:lnTo>
                      <a:cubicBezTo>
                        <a:pt x="71002" y="75436"/>
                        <a:pt x="3867" y="142571"/>
                        <a:pt x="3867" y="225071"/>
                      </a:cubicBezTo>
                      <a:lnTo>
                        <a:pt x="3867" y="1374507"/>
                      </a:lnTo>
                      <a:cubicBezTo>
                        <a:pt x="3867" y="1457008"/>
                        <a:pt x="71002" y="1524142"/>
                        <a:pt x="153502" y="1524142"/>
                      </a:cubicBezTo>
                      <a:lnTo>
                        <a:pt x="1045280" y="1524142"/>
                      </a:lnTo>
                      <a:cubicBezTo>
                        <a:pt x="1127780" y="1524142"/>
                        <a:pt x="1194915" y="1457008"/>
                        <a:pt x="1194915" y="1374507"/>
                      </a:cubicBezTo>
                      <a:lnTo>
                        <a:pt x="1194915" y="225071"/>
                      </a:lnTo>
                      <a:cubicBezTo>
                        <a:pt x="1194966" y="142571"/>
                        <a:pt x="1127832" y="75436"/>
                        <a:pt x="1045331" y="75436"/>
                      </a:cubicBezTo>
                      <a:lnTo>
                        <a:pt x="1045331" y="75436"/>
                      </a:lnTo>
                      <a:close/>
                      <a:moveTo>
                        <a:pt x="398322" y="65742"/>
                      </a:moveTo>
                      <a:lnTo>
                        <a:pt x="800511" y="65742"/>
                      </a:lnTo>
                      <a:lnTo>
                        <a:pt x="800511" y="146954"/>
                      </a:lnTo>
                      <a:lnTo>
                        <a:pt x="398322" y="146954"/>
                      </a:lnTo>
                      <a:lnTo>
                        <a:pt x="398322" y="65742"/>
                      </a:lnTo>
                      <a:close/>
                      <a:moveTo>
                        <a:pt x="1133091" y="1374507"/>
                      </a:moveTo>
                      <a:cubicBezTo>
                        <a:pt x="1133091" y="1422925"/>
                        <a:pt x="1093697" y="1462267"/>
                        <a:pt x="1045331" y="1462267"/>
                      </a:cubicBezTo>
                      <a:lnTo>
                        <a:pt x="153502" y="1462267"/>
                      </a:lnTo>
                      <a:cubicBezTo>
                        <a:pt x="105085" y="1462267"/>
                        <a:pt x="65742" y="1422873"/>
                        <a:pt x="65742" y="1374507"/>
                      </a:cubicBezTo>
                      <a:lnTo>
                        <a:pt x="65742" y="225071"/>
                      </a:lnTo>
                      <a:cubicBezTo>
                        <a:pt x="65742" y="176654"/>
                        <a:pt x="105136" y="137260"/>
                        <a:pt x="153502" y="137260"/>
                      </a:cubicBezTo>
                      <a:lnTo>
                        <a:pt x="336447" y="137260"/>
                      </a:lnTo>
                      <a:lnTo>
                        <a:pt x="336447" y="208829"/>
                      </a:lnTo>
                      <a:lnTo>
                        <a:pt x="862387" y="208829"/>
                      </a:lnTo>
                      <a:lnTo>
                        <a:pt x="862387" y="137312"/>
                      </a:lnTo>
                      <a:lnTo>
                        <a:pt x="1045331" y="137312"/>
                      </a:lnTo>
                      <a:cubicBezTo>
                        <a:pt x="1093749" y="137312"/>
                        <a:pt x="1133091" y="176705"/>
                        <a:pt x="1133091" y="225071"/>
                      </a:cubicBezTo>
                      <a:lnTo>
                        <a:pt x="1133091" y="1374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6C04DAAC-A6BA-4C5E-9178-0A219C0C5A7D}"/>
                    </a:ext>
                  </a:extLst>
                </p:cNvPr>
                <p:cNvSpPr/>
                <p:nvPr/>
              </p:nvSpPr>
              <p:spPr>
                <a:xfrm>
                  <a:off x="910418" y="2943476"/>
                  <a:ext cx="355783" cy="67032"/>
                </a:xfrm>
                <a:custGeom>
                  <a:avLst/>
                  <a:gdLst>
                    <a:gd name="connsiteX0" fmla="*/ 3867 w 355782"/>
                    <a:gd name="connsiteY0" fmla="*/ 3867 h 67031"/>
                    <a:gd name="connsiteX1" fmla="*/ 353205 w 355782"/>
                    <a:gd name="connsiteY1" fmla="*/ 3867 h 67031"/>
                    <a:gd name="connsiteX2" fmla="*/ 353205 w 355782"/>
                    <a:gd name="connsiteY2" fmla="*/ 65742 h 67031"/>
                    <a:gd name="connsiteX3" fmla="*/ 3867 w 355782"/>
                    <a:gd name="connsiteY3" fmla="*/ 65742 h 6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5782" h="67031">
                      <a:moveTo>
                        <a:pt x="3867" y="3867"/>
                      </a:moveTo>
                      <a:lnTo>
                        <a:pt x="353205" y="3867"/>
                      </a:lnTo>
                      <a:lnTo>
                        <a:pt x="353205" y="65742"/>
                      </a:lnTo>
                      <a:lnTo>
                        <a:pt x="3867" y="657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orme libre : forme 29">
                  <a:extLst>
                    <a:ext uri="{FF2B5EF4-FFF2-40B4-BE49-F238E27FC236}">
                      <a16:creationId xmlns:a16="http://schemas.microsoft.com/office/drawing/2014/main" id="{9CD96D46-0A3A-485C-8901-624F37969A46}"/>
                    </a:ext>
                  </a:extLst>
                </p:cNvPr>
                <p:cNvSpPr/>
                <p:nvPr/>
              </p:nvSpPr>
              <p:spPr>
                <a:xfrm>
                  <a:off x="910418" y="3094710"/>
                  <a:ext cx="706409" cy="67032"/>
                </a:xfrm>
                <a:custGeom>
                  <a:avLst/>
                  <a:gdLst>
                    <a:gd name="connsiteX0" fmla="*/ 3867 w 706409"/>
                    <a:gd name="connsiteY0" fmla="*/ 3867 h 67031"/>
                    <a:gd name="connsiteX1" fmla="*/ 702542 w 706409"/>
                    <a:gd name="connsiteY1" fmla="*/ 3867 h 67031"/>
                    <a:gd name="connsiteX2" fmla="*/ 702542 w 706409"/>
                    <a:gd name="connsiteY2" fmla="*/ 65742 h 67031"/>
                    <a:gd name="connsiteX3" fmla="*/ 3867 w 706409"/>
                    <a:gd name="connsiteY3" fmla="*/ 65742 h 6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6409" h="67031">
                      <a:moveTo>
                        <a:pt x="3867" y="3867"/>
                      </a:moveTo>
                      <a:lnTo>
                        <a:pt x="702542" y="3867"/>
                      </a:lnTo>
                      <a:lnTo>
                        <a:pt x="702542" y="65742"/>
                      </a:lnTo>
                      <a:lnTo>
                        <a:pt x="3867" y="657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orme libre : forme 38">
                  <a:extLst>
                    <a:ext uri="{FF2B5EF4-FFF2-40B4-BE49-F238E27FC236}">
                      <a16:creationId xmlns:a16="http://schemas.microsoft.com/office/drawing/2014/main" id="{25CC6FEF-1E25-458F-9D73-85247C27ED53}"/>
                    </a:ext>
                  </a:extLst>
                </p:cNvPr>
                <p:cNvSpPr/>
                <p:nvPr/>
              </p:nvSpPr>
              <p:spPr>
                <a:xfrm>
                  <a:off x="889542" y="2200458"/>
                  <a:ext cx="871409" cy="644534"/>
                </a:xfrm>
                <a:custGeom>
                  <a:avLst/>
                  <a:gdLst>
                    <a:gd name="connsiteX0" fmla="*/ 30938 w 871410"/>
                    <a:gd name="connsiteY0" fmla="*/ 613596 h 644533"/>
                    <a:gd name="connsiteX1" fmla="*/ 109983 w 871410"/>
                    <a:gd name="connsiteY1" fmla="*/ 453752 h 644533"/>
                    <a:gd name="connsiteX2" fmla="*/ 254359 w 871410"/>
                    <a:gd name="connsiteY2" fmla="*/ 582659 h 644533"/>
                    <a:gd name="connsiteX3" fmla="*/ 380275 w 871410"/>
                    <a:gd name="connsiteY3" fmla="*/ 232032 h 644533"/>
                    <a:gd name="connsiteX4" fmla="*/ 465766 w 871410"/>
                    <a:gd name="connsiteY4" fmla="*/ 525940 h 644533"/>
                    <a:gd name="connsiteX5" fmla="*/ 729613 w 871410"/>
                    <a:gd name="connsiteY5" fmla="*/ 30938 h 644533"/>
                    <a:gd name="connsiteX6" fmla="*/ 842174 w 871410"/>
                    <a:gd name="connsiteY6" fmla="*/ 293908 h 644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1410" h="644533">
                      <a:moveTo>
                        <a:pt x="30938" y="613596"/>
                      </a:moveTo>
                      <a:lnTo>
                        <a:pt x="109983" y="453752"/>
                      </a:lnTo>
                      <a:lnTo>
                        <a:pt x="254359" y="582659"/>
                      </a:lnTo>
                      <a:lnTo>
                        <a:pt x="380275" y="232032"/>
                      </a:lnTo>
                      <a:lnTo>
                        <a:pt x="465766" y="525940"/>
                      </a:lnTo>
                      <a:lnTo>
                        <a:pt x="729613" y="30938"/>
                      </a:lnTo>
                      <a:lnTo>
                        <a:pt x="842174" y="293908"/>
                      </a:lnTo>
                    </a:path>
                  </a:pathLst>
                </a:custGeom>
                <a:noFill/>
                <a:ln w="285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40" name="Forme libre : forme 39">
                  <a:extLst>
                    <a:ext uri="{FF2B5EF4-FFF2-40B4-BE49-F238E27FC236}">
                      <a16:creationId xmlns:a16="http://schemas.microsoft.com/office/drawing/2014/main" id="{1E64AD37-41A2-4970-98B0-1813D3D3B126}"/>
                    </a:ext>
                  </a:extLst>
                </p:cNvPr>
                <p:cNvSpPr/>
                <p:nvPr/>
              </p:nvSpPr>
              <p:spPr>
                <a:xfrm>
                  <a:off x="884069" y="2740577"/>
                  <a:ext cx="144376" cy="144376"/>
                </a:xfrm>
                <a:custGeom>
                  <a:avLst/>
                  <a:gdLst>
                    <a:gd name="connsiteX0" fmla="*/ 127618 w 144375"/>
                    <a:gd name="connsiteY0" fmla="*/ 73477 h 144375"/>
                    <a:gd name="connsiteX1" fmla="*/ 73477 w 144375"/>
                    <a:gd name="connsiteY1" fmla="*/ 127618 h 144375"/>
                    <a:gd name="connsiteX2" fmla="*/ 19336 w 144375"/>
                    <a:gd name="connsiteY2" fmla="*/ 73477 h 144375"/>
                    <a:gd name="connsiteX3" fmla="*/ 73477 w 144375"/>
                    <a:gd name="connsiteY3" fmla="*/ 19336 h 144375"/>
                    <a:gd name="connsiteX4" fmla="*/ 127618 w 144375"/>
                    <a:gd name="connsiteY4" fmla="*/ 73477 h 14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75" h="144375">
                      <a:moveTo>
                        <a:pt x="127618" y="73477"/>
                      </a:moveTo>
                      <a:cubicBezTo>
                        <a:pt x="127618" y="103378"/>
                        <a:pt x="103378" y="127618"/>
                        <a:pt x="73477" y="127618"/>
                      </a:cubicBezTo>
                      <a:cubicBezTo>
                        <a:pt x="43576" y="127618"/>
                        <a:pt x="19336" y="103378"/>
                        <a:pt x="19336" y="73477"/>
                      </a:cubicBezTo>
                      <a:cubicBezTo>
                        <a:pt x="19336" y="43576"/>
                        <a:pt x="43576" y="19336"/>
                        <a:pt x="73477" y="19336"/>
                      </a:cubicBezTo>
                      <a:cubicBezTo>
                        <a:pt x="103378" y="19336"/>
                        <a:pt x="127618" y="43576"/>
                        <a:pt x="127618" y="734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76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orme libre : forme 40">
                  <a:extLst>
                    <a:ext uri="{FF2B5EF4-FFF2-40B4-BE49-F238E27FC236}">
                      <a16:creationId xmlns:a16="http://schemas.microsoft.com/office/drawing/2014/main" id="{A9B1F2AE-0D43-4C37-A163-FDE27F1AC706}"/>
                    </a:ext>
                  </a:extLst>
                </p:cNvPr>
                <p:cNvSpPr/>
                <p:nvPr/>
              </p:nvSpPr>
              <p:spPr>
                <a:xfrm>
                  <a:off x="1695306" y="2414237"/>
                  <a:ext cx="144376" cy="144376"/>
                </a:xfrm>
                <a:custGeom>
                  <a:avLst/>
                  <a:gdLst>
                    <a:gd name="connsiteX0" fmla="*/ 127618 w 144375"/>
                    <a:gd name="connsiteY0" fmla="*/ 73477 h 144375"/>
                    <a:gd name="connsiteX1" fmla="*/ 73477 w 144375"/>
                    <a:gd name="connsiteY1" fmla="*/ 127618 h 144375"/>
                    <a:gd name="connsiteX2" fmla="*/ 19336 w 144375"/>
                    <a:gd name="connsiteY2" fmla="*/ 73477 h 144375"/>
                    <a:gd name="connsiteX3" fmla="*/ 73477 w 144375"/>
                    <a:gd name="connsiteY3" fmla="*/ 19336 h 144375"/>
                    <a:gd name="connsiteX4" fmla="*/ 127618 w 144375"/>
                    <a:gd name="connsiteY4" fmla="*/ 73477 h 14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75" h="144375">
                      <a:moveTo>
                        <a:pt x="127618" y="73477"/>
                      </a:moveTo>
                      <a:cubicBezTo>
                        <a:pt x="127618" y="103378"/>
                        <a:pt x="103378" y="127618"/>
                        <a:pt x="73477" y="127618"/>
                      </a:cubicBezTo>
                      <a:cubicBezTo>
                        <a:pt x="43576" y="127618"/>
                        <a:pt x="19336" y="103378"/>
                        <a:pt x="19336" y="73477"/>
                      </a:cubicBezTo>
                      <a:cubicBezTo>
                        <a:pt x="19336" y="43576"/>
                        <a:pt x="43576" y="19336"/>
                        <a:pt x="73477" y="19336"/>
                      </a:cubicBezTo>
                      <a:cubicBezTo>
                        <a:pt x="103378" y="19336"/>
                        <a:pt x="127618" y="43576"/>
                        <a:pt x="127618" y="734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76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</p:grp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4FEF9B1-1D66-43B0-BCDB-B752AA9AFEBA}"/>
                </a:ext>
              </a:extLst>
            </p:cNvPr>
            <p:cNvGrpSpPr/>
            <p:nvPr/>
          </p:nvGrpSpPr>
          <p:grpSpPr>
            <a:xfrm>
              <a:off x="2594972" y="2681158"/>
              <a:ext cx="1443990" cy="1412791"/>
              <a:chOff x="2594972" y="2681158"/>
              <a:chExt cx="1443990" cy="1412791"/>
            </a:xfrm>
          </p:grpSpPr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8D68D95F-3BA7-4278-86D9-911351CEDAA3}"/>
                  </a:ext>
                </a:extLst>
              </p:cNvPr>
              <p:cNvSpPr/>
              <p:nvPr/>
            </p:nvSpPr>
            <p:spPr>
              <a:xfrm rot="2700000">
                <a:off x="2610572" y="2681158"/>
                <a:ext cx="1412791" cy="1412791"/>
              </a:xfrm>
              <a:custGeom>
                <a:avLst/>
                <a:gdLst>
                  <a:gd name="connsiteX0" fmla="*/ 393084 w 1412791"/>
                  <a:gd name="connsiteY0" fmla="*/ 393084 h 1412791"/>
                  <a:gd name="connsiteX1" fmla="*/ 448958 w 1412791"/>
                  <a:gd name="connsiteY1" fmla="*/ 369941 h 1412791"/>
                  <a:gd name="connsiteX2" fmla="*/ 651114 w 1412791"/>
                  <a:gd name="connsiteY2" fmla="*/ 369941 h 1412791"/>
                  <a:gd name="connsiteX3" fmla="*/ 1021055 w 1412791"/>
                  <a:gd name="connsiteY3" fmla="*/ 0 h 1412791"/>
                  <a:gd name="connsiteX4" fmla="*/ 1412791 w 1412791"/>
                  <a:gd name="connsiteY4" fmla="*/ 391736 h 1412791"/>
                  <a:gd name="connsiteX5" fmla="*/ 391735 w 1412791"/>
                  <a:gd name="connsiteY5" fmla="*/ 1412791 h 1412791"/>
                  <a:gd name="connsiteX6" fmla="*/ 0 w 1412791"/>
                  <a:gd name="connsiteY6" fmla="*/ 1021056 h 1412791"/>
                  <a:gd name="connsiteX7" fmla="*/ 369941 w 1412791"/>
                  <a:gd name="connsiteY7" fmla="*/ 651114 h 1412791"/>
                  <a:gd name="connsiteX8" fmla="*/ 369941 w 1412791"/>
                  <a:gd name="connsiteY8" fmla="*/ 448958 h 1412791"/>
                  <a:gd name="connsiteX9" fmla="*/ 393084 w 1412791"/>
                  <a:gd name="connsiteY9" fmla="*/ 393084 h 141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2791" h="1412791">
                    <a:moveTo>
                      <a:pt x="393084" y="393084"/>
                    </a:moveTo>
                    <a:cubicBezTo>
                      <a:pt x="407384" y="378785"/>
                      <a:pt x="427138" y="369941"/>
                      <a:pt x="448958" y="369941"/>
                    </a:cubicBezTo>
                    <a:lnTo>
                      <a:pt x="651114" y="369941"/>
                    </a:lnTo>
                    <a:lnTo>
                      <a:pt x="1021055" y="0"/>
                    </a:lnTo>
                    <a:lnTo>
                      <a:pt x="1412791" y="391736"/>
                    </a:lnTo>
                    <a:lnTo>
                      <a:pt x="391735" y="1412791"/>
                    </a:lnTo>
                    <a:lnTo>
                      <a:pt x="0" y="1021056"/>
                    </a:lnTo>
                    <a:lnTo>
                      <a:pt x="369941" y="651114"/>
                    </a:lnTo>
                    <a:lnTo>
                      <a:pt x="369941" y="448958"/>
                    </a:lnTo>
                    <a:cubicBezTo>
                      <a:pt x="369941" y="427138"/>
                      <a:pt x="378785" y="407384"/>
                      <a:pt x="393084" y="3930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!!Text 3">
                <a:extLst>
                  <a:ext uri="{FF2B5EF4-FFF2-40B4-BE49-F238E27FC236}">
                    <a16:creationId xmlns:a16="http://schemas.microsoft.com/office/drawing/2014/main" id="{5DBB8139-987C-4B84-AC4B-B8D4B33695E0}"/>
                  </a:ext>
                </a:extLst>
              </p:cNvPr>
              <p:cNvSpPr txBox="1"/>
              <p:nvPr/>
            </p:nvSpPr>
            <p:spPr>
              <a:xfrm>
                <a:off x="2594972" y="3136001"/>
                <a:ext cx="144399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R&amp;D Strong </a:t>
                </a:r>
                <a:r>
                  <a:rPr lang="en-GB" sz="1600" b="1" dirty="0">
                    <a:solidFill>
                      <a:schemeClr val="bg1"/>
                    </a:solidFill>
                  </a:rPr>
                  <a:t>Expertise </a:t>
                </a:r>
              </a:p>
            </p:txBody>
          </p:sp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B58E0CD-C156-4205-8E85-202D72E3F178}"/>
              </a:ext>
            </a:extLst>
          </p:cNvPr>
          <p:cNvGrpSpPr/>
          <p:nvPr/>
        </p:nvGrpSpPr>
        <p:grpSpPr>
          <a:xfrm>
            <a:off x="5146446" y="1914547"/>
            <a:ext cx="1935143" cy="2275250"/>
            <a:chOff x="5146446" y="1914547"/>
            <a:chExt cx="1935143" cy="2275250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6CF6A8D-9A4A-4E8E-B4D5-81093324471D}"/>
                </a:ext>
              </a:extLst>
            </p:cNvPr>
            <p:cNvGrpSpPr/>
            <p:nvPr/>
          </p:nvGrpSpPr>
          <p:grpSpPr>
            <a:xfrm>
              <a:off x="5464799" y="1914547"/>
              <a:ext cx="1259810" cy="1227111"/>
              <a:chOff x="5464799" y="1914547"/>
              <a:chExt cx="1259810" cy="1227111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9ABE947-966A-40F9-8219-723E47413DD9}"/>
                  </a:ext>
                </a:extLst>
              </p:cNvPr>
              <p:cNvSpPr/>
              <p:nvPr/>
            </p:nvSpPr>
            <p:spPr>
              <a:xfrm rot="16200000">
                <a:off x="5481148" y="1898198"/>
                <a:ext cx="1227111" cy="1259810"/>
              </a:xfrm>
              <a:custGeom>
                <a:avLst/>
                <a:gdLst>
                  <a:gd name="connsiteX0" fmla="*/ 0 w 1221176"/>
                  <a:gd name="connsiteY0" fmla="*/ 610587 h 1221173"/>
                  <a:gd name="connsiteX1" fmla="*/ 610588 w 1221176"/>
                  <a:gd name="connsiteY1" fmla="*/ 0 h 1221173"/>
                  <a:gd name="connsiteX2" fmla="*/ 1221176 w 1221176"/>
                  <a:gd name="connsiteY2" fmla="*/ 610587 h 1221173"/>
                  <a:gd name="connsiteX3" fmla="*/ 610588 w 1221176"/>
                  <a:gd name="connsiteY3" fmla="*/ 1221174 h 1221173"/>
                  <a:gd name="connsiteX4" fmla="*/ 0 w 1221176"/>
                  <a:gd name="connsiteY4" fmla="*/ 610587 h 1221173"/>
                  <a:gd name="connsiteX0" fmla="*/ 864 w 1222040"/>
                  <a:gd name="connsiteY0" fmla="*/ 640082 h 1250669"/>
                  <a:gd name="connsiteX1" fmla="*/ 518045 w 1222040"/>
                  <a:gd name="connsiteY1" fmla="*/ 0 h 1250669"/>
                  <a:gd name="connsiteX2" fmla="*/ 1222040 w 1222040"/>
                  <a:gd name="connsiteY2" fmla="*/ 640082 h 1250669"/>
                  <a:gd name="connsiteX3" fmla="*/ 611452 w 1222040"/>
                  <a:gd name="connsiteY3" fmla="*/ 1250669 h 1250669"/>
                  <a:gd name="connsiteX4" fmla="*/ 864 w 1222040"/>
                  <a:gd name="connsiteY4" fmla="*/ 640082 h 1250669"/>
                  <a:gd name="connsiteX0" fmla="*/ 864 w 1222228"/>
                  <a:gd name="connsiteY0" fmla="*/ 640082 h 1250669"/>
                  <a:gd name="connsiteX1" fmla="*/ 518045 w 1222228"/>
                  <a:gd name="connsiteY1" fmla="*/ 0 h 1250669"/>
                  <a:gd name="connsiteX2" fmla="*/ 1222040 w 1222228"/>
                  <a:gd name="connsiteY2" fmla="*/ 640082 h 1250669"/>
                  <a:gd name="connsiteX3" fmla="*/ 611452 w 1222228"/>
                  <a:gd name="connsiteY3" fmla="*/ 1250669 h 1250669"/>
                  <a:gd name="connsiteX4" fmla="*/ 864 w 1222228"/>
                  <a:gd name="connsiteY4" fmla="*/ 640082 h 1250669"/>
                  <a:gd name="connsiteX0" fmla="*/ 864 w 1222040"/>
                  <a:gd name="connsiteY0" fmla="*/ 640082 h 1250669"/>
                  <a:gd name="connsiteX1" fmla="*/ 518045 w 1222040"/>
                  <a:gd name="connsiteY1" fmla="*/ 0 h 1250669"/>
                  <a:gd name="connsiteX2" fmla="*/ 1222040 w 1222040"/>
                  <a:gd name="connsiteY2" fmla="*/ 640082 h 1250669"/>
                  <a:gd name="connsiteX3" fmla="*/ 611452 w 1222040"/>
                  <a:gd name="connsiteY3" fmla="*/ 1250669 h 1250669"/>
                  <a:gd name="connsiteX4" fmla="*/ 864 w 1222040"/>
                  <a:gd name="connsiteY4" fmla="*/ 640082 h 1250669"/>
                  <a:gd name="connsiteX0" fmla="*/ 950 w 1222126"/>
                  <a:gd name="connsiteY0" fmla="*/ 649222 h 1259809"/>
                  <a:gd name="connsiteX1" fmla="*/ 518131 w 1222126"/>
                  <a:gd name="connsiteY1" fmla="*/ 9140 h 1259809"/>
                  <a:gd name="connsiteX2" fmla="*/ 1222126 w 1222126"/>
                  <a:gd name="connsiteY2" fmla="*/ 649222 h 1259809"/>
                  <a:gd name="connsiteX3" fmla="*/ 611538 w 1222126"/>
                  <a:gd name="connsiteY3" fmla="*/ 1259809 h 1259809"/>
                  <a:gd name="connsiteX4" fmla="*/ 950 w 1222126"/>
                  <a:gd name="connsiteY4" fmla="*/ 649222 h 1259809"/>
                  <a:gd name="connsiteX0" fmla="*/ 950 w 1227111"/>
                  <a:gd name="connsiteY0" fmla="*/ 649222 h 1259809"/>
                  <a:gd name="connsiteX1" fmla="*/ 518131 w 1227111"/>
                  <a:gd name="connsiteY1" fmla="*/ 9140 h 1259809"/>
                  <a:gd name="connsiteX2" fmla="*/ 1222126 w 1227111"/>
                  <a:gd name="connsiteY2" fmla="*/ 649222 h 1259809"/>
                  <a:gd name="connsiteX3" fmla="*/ 611538 w 1227111"/>
                  <a:gd name="connsiteY3" fmla="*/ 1259809 h 1259809"/>
                  <a:gd name="connsiteX4" fmla="*/ 950 w 1227111"/>
                  <a:gd name="connsiteY4" fmla="*/ 649222 h 12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111" h="1259809">
                    <a:moveTo>
                      <a:pt x="950" y="649222"/>
                    </a:moveTo>
                    <a:cubicBezTo>
                      <a:pt x="-14618" y="440777"/>
                      <a:pt x="161249" y="53388"/>
                      <a:pt x="518131" y="9140"/>
                    </a:cubicBezTo>
                    <a:cubicBezTo>
                      <a:pt x="875013" y="-35108"/>
                      <a:pt x="1118887" y="66203"/>
                      <a:pt x="1222126" y="649222"/>
                    </a:cubicBezTo>
                    <a:cubicBezTo>
                      <a:pt x="1271287" y="1006104"/>
                      <a:pt x="948756" y="1259809"/>
                      <a:pt x="611538" y="1259809"/>
                    </a:cubicBezTo>
                    <a:cubicBezTo>
                      <a:pt x="274320" y="1259809"/>
                      <a:pt x="16518" y="857667"/>
                      <a:pt x="950" y="649222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6" name="Graphique 44">
                <a:extLst>
                  <a:ext uri="{FF2B5EF4-FFF2-40B4-BE49-F238E27FC236}">
                    <a16:creationId xmlns:a16="http://schemas.microsoft.com/office/drawing/2014/main" id="{80D8A853-6B21-4F53-A65D-C3597B3102FB}"/>
                  </a:ext>
                </a:extLst>
              </p:cNvPr>
              <p:cNvGrpSpPr/>
              <p:nvPr/>
            </p:nvGrpSpPr>
            <p:grpSpPr>
              <a:xfrm>
                <a:off x="5843558" y="2083981"/>
                <a:ext cx="540919" cy="773117"/>
                <a:chOff x="5798416" y="1824345"/>
                <a:chExt cx="652352" cy="932385"/>
              </a:xfrm>
            </p:grpSpPr>
            <p:sp>
              <p:nvSpPr>
                <p:cNvPr id="47" name="Forme libre : forme 46">
                  <a:extLst>
                    <a:ext uri="{FF2B5EF4-FFF2-40B4-BE49-F238E27FC236}">
                      <a16:creationId xmlns:a16="http://schemas.microsoft.com/office/drawing/2014/main" id="{629D8654-6C35-45EE-A431-D117AA3DD2AF}"/>
                    </a:ext>
                  </a:extLst>
                </p:cNvPr>
                <p:cNvSpPr/>
                <p:nvPr/>
              </p:nvSpPr>
              <p:spPr>
                <a:xfrm>
                  <a:off x="5798416" y="1824345"/>
                  <a:ext cx="652352" cy="652352"/>
                </a:xfrm>
                <a:custGeom>
                  <a:avLst/>
                  <a:gdLst>
                    <a:gd name="connsiteX0" fmla="*/ 326308 w 652352"/>
                    <a:gd name="connsiteY0" fmla="*/ 652312 h 652352"/>
                    <a:gd name="connsiteX1" fmla="*/ 284 w 652352"/>
                    <a:gd name="connsiteY1" fmla="*/ 326308 h 652352"/>
                    <a:gd name="connsiteX2" fmla="*/ 326308 w 652352"/>
                    <a:gd name="connsiteY2" fmla="*/ 284 h 652352"/>
                    <a:gd name="connsiteX3" fmla="*/ 652331 w 652352"/>
                    <a:gd name="connsiteY3" fmla="*/ 326308 h 652352"/>
                    <a:gd name="connsiteX4" fmla="*/ 326308 w 652352"/>
                    <a:gd name="connsiteY4" fmla="*/ 652312 h 652352"/>
                    <a:gd name="connsiteX5" fmla="*/ 326308 w 652352"/>
                    <a:gd name="connsiteY5" fmla="*/ 45911 h 652352"/>
                    <a:gd name="connsiteX6" fmla="*/ 45911 w 652352"/>
                    <a:gd name="connsiteY6" fmla="*/ 326308 h 652352"/>
                    <a:gd name="connsiteX7" fmla="*/ 326308 w 652352"/>
                    <a:gd name="connsiteY7" fmla="*/ 606705 h 652352"/>
                    <a:gd name="connsiteX8" fmla="*/ 606705 w 652352"/>
                    <a:gd name="connsiteY8" fmla="*/ 326308 h 652352"/>
                    <a:gd name="connsiteX9" fmla="*/ 326308 w 652352"/>
                    <a:gd name="connsiteY9" fmla="*/ 45911 h 65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2352" h="652352">
                      <a:moveTo>
                        <a:pt x="326308" y="652312"/>
                      </a:moveTo>
                      <a:cubicBezTo>
                        <a:pt x="146530" y="652312"/>
                        <a:pt x="284" y="506067"/>
                        <a:pt x="284" y="326308"/>
                      </a:cubicBezTo>
                      <a:cubicBezTo>
                        <a:pt x="284" y="146530"/>
                        <a:pt x="146530" y="284"/>
                        <a:pt x="326308" y="284"/>
                      </a:cubicBezTo>
                      <a:cubicBezTo>
                        <a:pt x="506067" y="284"/>
                        <a:pt x="652331" y="146530"/>
                        <a:pt x="652331" y="326308"/>
                      </a:cubicBezTo>
                      <a:cubicBezTo>
                        <a:pt x="652312" y="506067"/>
                        <a:pt x="506067" y="652312"/>
                        <a:pt x="326308" y="652312"/>
                      </a:cubicBezTo>
                      <a:close/>
                      <a:moveTo>
                        <a:pt x="326308" y="45911"/>
                      </a:moveTo>
                      <a:cubicBezTo>
                        <a:pt x="171708" y="45911"/>
                        <a:pt x="45911" y="171708"/>
                        <a:pt x="45911" y="326308"/>
                      </a:cubicBezTo>
                      <a:cubicBezTo>
                        <a:pt x="45911" y="480908"/>
                        <a:pt x="171708" y="606705"/>
                        <a:pt x="326308" y="606705"/>
                      </a:cubicBezTo>
                      <a:cubicBezTo>
                        <a:pt x="480927" y="606705"/>
                        <a:pt x="606705" y="480908"/>
                        <a:pt x="606705" y="326308"/>
                      </a:cubicBezTo>
                      <a:cubicBezTo>
                        <a:pt x="606705" y="171708"/>
                        <a:pt x="480927" y="45911"/>
                        <a:pt x="326308" y="459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8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48" name="Forme libre : forme 47">
                  <a:extLst>
                    <a:ext uri="{FF2B5EF4-FFF2-40B4-BE49-F238E27FC236}">
                      <a16:creationId xmlns:a16="http://schemas.microsoft.com/office/drawing/2014/main" id="{F17BF37A-0C53-4225-8990-EDBA414C91C8}"/>
                    </a:ext>
                  </a:extLst>
                </p:cNvPr>
                <p:cNvSpPr/>
                <p:nvPr/>
              </p:nvSpPr>
              <p:spPr>
                <a:xfrm>
                  <a:off x="5930720" y="2395062"/>
                  <a:ext cx="387972" cy="361668"/>
                </a:xfrm>
                <a:custGeom>
                  <a:avLst/>
                  <a:gdLst>
                    <a:gd name="connsiteX0" fmla="*/ 284 w 450161"/>
                    <a:gd name="connsiteY0" fmla="*/ 379202 h 419641"/>
                    <a:gd name="connsiteX1" fmla="*/ 23765 w 450161"/>
                    <a:gd name="connsiteY1" fmla="*/ 416111 h 419641"/>
                    <a:gd name="connsiteX2" fmla="*/ 66740 w 450161"/>
                    <a:gd name="connsiteY2" fmla="*/ 409874 h 419641"/>
                    <a:gd name="connsiteX3" fmla="*/ 225117 w 450161"/>
                    <a:gd name="connsiteY3" fmla="*/ 273414 h 419641"/>
                    <a:gd name="connsiteX4" fmla="*/ 383532 w 450161"/>
                    <a:gd name="connsiteY4" fmla="*/ 409912 h 419641"/>
                    <a:gd name="connsiteX5" fmla="*/ 409759 w 450161"/>
                    <a:gd name="connsiteY5" fmla="*/ 419774 h 419641"/>
                    <a:gd name="connsiteX6" fmla="*/ 426450 w 450161"/>
                    <a:gd name="connsiteY6" fmla="*/ 416092 h 419641"/>
                    <a:gd name="connsiteX7" fmla="*/ 449911 w 450161"/>
                    <a:gd name="connsiteY7" fmla="*/ 379183 h 419641"/>
                    <a:gd name="connsiteX8" fmla="*/ 449873 w 450161"/>
                    <a:gd name="connsiteY8" fmla="*/ 377981 h 419641"/>
                    <a:gd name="connsiteX9" fmla="*/ 433965 w 450161"/>
                    <a:gd name="connsiteY9" fmla="*/ 284 h 419641"/>
                    <a:gd name="connsiteX10" fmla="*/ 375616 w 450161"/>
                    <a:gd name="connsiteY10" fmla="*/ 2745 h 419641"/>
                    <a:gd name="connsiteX11" fmla="*/ 389750 w 450161"/>
                    <a:gd name="connsiteY11" fmla="*/ 338172 h 419641"/>
                    <a:gd name="connsiteX12" fmla="*/ 252279 w 450161"/>
                    <a:gd name="connsiteY12" fmla="*/ 219719 h 419641"/>
                    <a:gd name="connsiteX13" fmla="*/ 197993 w 450161"/>
                    <a:gd name="connsiteY13" fmla="*/ 219643 h 419641"/>
                    <a:gd name="connsiteX14" fmla="*/ 60446 w 450161"/>
                    <a:gd name="connsiteY14" fmla="*/ 338153 h 419641"/>
                    <a:gd name="connsiteX15" fmla="*/ 74580 w 450161"/>
                    <a:gd name="connsiteY15" fmla="*/ 2745 h 419641"/>
                    <a:gd name="connsiteX16" fmla="*/ 16212 w 450161"/>
                    <a:gd name="connsiteY16" fmla="*/ 284 h 419641"/>
                    <a:gd name="connsiteX17" fmla="*/ 304 w 450161"/>
                    <a:gd name="connsiteY17" fmla="*/ 377962 h 419641"/>
                    <a:gd name="connsiteX18" fmla="*/ 284 w 450161"/>
                    <a:gd name="connsiteY18" fmla="*/ 379202 h 41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0161" h="419641">
                      <a:moveTo>
                        <a:pt x="284" y="379202"/>
                      </a:moveTo>
                      <a:cubicBezTo>
                        <a:pt x="284" y="395072"/>
                        <a:pt x="9497" y="409569"/>
                        <a:pt x="23765" y="416111"/>
                      </a:cubicBezTo>
                      <a:cubicBezTo>
                        <a:pt x="38109" y="422730"/>
                        <a:pt x="54571" y="420327"/>
                        <a:pt x="66740" y="409874"/>
                      </a:cubicBezTo>
                      <a:lnTo>
                        <a:pt x="225117" y="273414"/>
                      </a:lnTo>
                      <a:lnTo>
                        <a:pt x="383532" y="409912"/>
                      </a:lnTo>
                      <a:cubicBezTo>
                        <a:pt x="390952" y="416283"/>
                        <a:pt x="400279" y="419774"/>
                        <a:pt x="409759" y="419774"/>
                      </a:cubicBezTo>
                      <a:cubicBezTo>
                        <a:pt x="415539" y="419774"/>
                        <a:pt x="421147" y="418534"/>
                        <a:pt x="426450" y="416092"/>
                      </a:cubicBezTo>
                      <a:cubicBezTo>
                        <a:pt x="440698" y="409550"/>
                        <a:pt x="449911" y="395053"/>
                        <a:pt x="449911" y="379183"/>
                      </a:cubicBezTo>
                      <a:cubicBezTo>
                        <a:pt x="449911" y="378782"/>
                        <a:pt x="449911" y="378382"/>
                        <a:pt x="449873" y="377981"/>
                      </a:cubicBezTo>
                      <a:lnTo>
                        <a:pt x="433965" y="284"/>
                      </a:lnTo>
                      <a:lnTo>
                        <a:pt x="375616" y="2745"/>
                      </a:lnTo>
                      <a:lnTo>
                        <a:pt x="389750" y="338172"/>
                      </a:lnTo>
                      <a:lnTo>
                        <a:pt x="252279" y="219719"/>
                      </a:lnTo>
                      <a:cubicBezTo>
                        <a:pt x="236733" y="205203"/>
                        <a:pt x="213443" y="205203"/>
                        <a:pt x="197993" y="219643"/>
                      </a:cubicBezTo>
                      <a:lnTo>
                        <a:pt x="60446" y="338153"/>
                      </a:lnTo>
                      <a:lnTo>
                        <a:pt x="74580" y="2745"/>
                      </a:lnTo>
                      <a:lnTo>
                        <a:pt x="16212" y="284"/>
                      </a:lnTo>
                      <a:lnTo>
                        <a:pt x="304" y="377962"/>
                      </a:lnTo>
                      <a:cubicBezTo>
                        <a:pt x="284" y="378420"/>
                        <a:pt x="284" y="378820"/>
                        <a:pt x="284" y="3792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8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49" name="Forme libre : forme 48">
                  <a:extLst>
                    <a:ext uri="{FF2B5EF4-FFF2-40B4-BE49-F238E27FC236}">
                      <a16:creationId xmlns:a16="http://schemas.microsoft.com/office/drawing/2014/main" id="{656DB720-3C3D-4081-9E29-ED8AA20D569E}"/>
                    </a:ext>
                  </a:extLst>
                </p:cNvPr>
                <p:cNvSpPr/>
                <p:nvPr/>
              </p:nvSpPr>
              <p:spPr>
                <a:xfrm>
                  <a:off x="5992990" y="2086034"/>
                  <a:ext cx="314731" cy="226988"/>
                </a:xfrm>
                <a:custGeom>
                  <a:avLst/>
                  <a:gdLst>
                    <a:gd name="connsiteX0" fmla="*/ 120002 w 314731"/>
                    <a:gd name="connsiteY0" fmla="*/ 226905 h 226988"/>
                    <a:gd name="connsiteX1" fmla="*/ 119907 w 314731"/>
                    <a:gd name="connsiteY1" fmla="*/ 226905 h 226988"/>
                    <a:gd name="connsiteX2" fmla="*/ 97189 w 314731"/>
                    <a:gd name="connsiteY2" fmla="*/ 217368 h 226988"/>
                    <a:gd name="connsiteX3" fmla="*/ 9541 w 314731"/>
                    <a:gd name="connsiteY3" fmla="*/ 128652 h 226988"/>
                    <a:gd name="connsiteX4" fmla="*/ 9827 w 314731"/>
                    <a:gd name="connsiteY4" fmla="*/ 83292 h 226988"/>
                    <a:gd name="connsiteX5" fmla="*/ 55187 w 314731"/>
                    <a:gd name="connsiteY5" fmla="*/ 83579 h 226988"/>
                    <a:gd name="connsiteX6" fmla="*/ 120174 w 314731"/>
                    <a:gd name="connsiteY6" fmla="*/ 149348 h 226988"/>
                    <a:gd name="connsiteX7" fmla="*/ 259838 w 314731"/>
                    <a:gd name="connsiteY7" fmla="*/ 9683 h 226988"/>
                    <a:gd name="connsiteX8" fmla="*/ 305179 w 314731"/>
                    <a:gd name="connsiteY8" fmla="*/ 9683 h 226988"/>
                    <a:gd name="connsiteX9" fmla="*/ 305179 w 314731"/>
                    <a:gd name="connsiteY9" fmla="*/ 55024 h 226988"/>
                    <a:gd name="connsiteX10" fmla="*/ 142701 w 314731"/>
                    <a:gd name="connsiteY10" fmla="*/ 217502 h 226988"/>
                    <a:gd name="connsiteX11" fmla="*/ 120002 w 314731"/>
                    <a:gd name="connsiteY11" fmla="*/ 226905 h 226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14731" h="226988">
                      <a:moveTo>
                        <a:pt x="120002" y="226905"/>
                      </a:moveTo>
                      <a:cubicBezTo>
                        <a:pt x="119964" y="226905"/>
                        <a:pt x="119945" y="226905"/>
                        <a:pt x="119907" y="226905"/>
                      </a:cubicBezTo>
                      <a:cubicBezTo>
                        <a:pt x="111361" y="226886"/>
                        <a:pt x="103197" y="223453"/>
                        <a:pt x="97189" y="217368"/>
                      </a:cubicBezTo>
                      <a:lnTo>
                        <a:pt x="9541" y="128652"/>
                      </a:lnTo>
                      <a:cubicBezTo>
                        <a:pt x="-2915" y="116044"/>
                        <a:pt x="-2781" y="95748"/>
                        <a:pt x="9827" y="83292"/>
                      </a:cubicBezTo>
                      <a:cubicBezTo>
                        <a:pt x="22436" y="70837"/>
                        <a:pt x="42731" y="70970"/>
                        <a:pt x="55187" y="83579"/>
                      </a:cubicBezTo>
                      <a:lnTo>
                        <a:pt x="120174" y="149348"/>
                      </a:lnTo>
                      <a:lnTo>
                        <a:pt x="259838" y="9683"/>
                      </a:lnTo>
                      <a:cubicBezTo>
                        <a:pt x="272370" y="-2849"/>
                        <a:pt x="292647" y="-2849"/>
                        <a:pt x="305179" y="9683"/>
                      </a:cubicBezTo>
                      <a:cubicBezTo>
                        <a:pt x="317711" y="22196"/>
                        <a:pt x="317711" y="42511"/>
                        <a:pt x="305179" y="55024"/>
                      </a:cubicBezTo>
                      <a:lnTo>
                        <a:pt x="142701" y="217502"/>
                      </a:lnTo>
                      <a:cubicBezTo>
                        <a:pt x="136654" y="223529"/>
                        <a:pt x="128490" y="226905"/>
                        <a:pt x="120002" y="2269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8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orme libre : forme 49">
                  <a:extLst>
                    <a:ext uri="{FF2B5EF4-FFF2-40B4-BE49-F238E27FC236}">
                      <a16:creationId xmlns:a16="http://schemas.microsoft.com/office/drawing/2014/main" id="{83714C01-92AD-484B-AC07-BDAB3F9EA125}"/>
                    </a:ext>
                  </a:extLst>
                </p:cNvPr>
                <p:cNvSpPr/>
                <p:nvPr/>
              </p:nvSpPr>
              <p:spPr>
                <a:xfrm>
                  <a:off x="6024011" y="1955979"/>
                  <a:ext cx="186931" cy="177394"/>
                </a:xfrm>
                <a:custGeom>
                  <a:avLst/>
                  <a:gdLst>
                    <a:gd name="connsiteX0" fmla="*/ 93731 w 186931"/>
                    <a:gd name="connsiteY0" fmla="*/ 284 h 177394"/>
                    <a:gd name="connsiteX1" fmla="*/ 122591 w 186931"/>
                    <a:gd name="connsiteY1" fmla="*/ 58786 h 177394"/>
                    <a:gd name="connsiteX2" fmla="*/ 187159 w 186931"/>
                    <a:gd name="connsiteY2" fmla="*/ 68171 h 177394"/>
                    <a:gd name="connsiteX3" fmla="*/ 140445 w 186931"/>
                    <a:gd name="connsiteY3" fmla="*/ 113721 h 177394"/>
                    <a:gd name="connsiteX4" fmla="*/ 151470 w 186931"/>
                    <a:gd name="connsiteY4" fmla="*/ 178022 h 177394"/>
                    <a:gd name="connsiteX5" fmla="*/ 93731 w 186931"/>
                    <a:gd name="connsiteY5" fmla="*/ 147655 h 177394"/>
                    <a:gd name="connsiteX6" fmla="*/ 35973 w 186931"/>
                    <a:gd name="connsiteY6" fmla="*/ 178022 h 177394"/>
                    <a:gd name="connsiteX7" fmla="*/ 46998 w 186931"/>
                    <a:gd name="connsiteY7" fmla="*/ 113721 h 177394"/>
                    <a:gd name="connsiteX8" fmla="*/ 284 w 186931"/>
                    <a:gd name="connsiteY8" fmla="*/ 68171 h 177394"/>
                    <a:gd name="connsiteX9" fmla="*/ 64852 w 186931"/>
                    <a:gd name="connsiteY9" fmla="*/ 58786 h 177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931" h="177394">
                      <a:moveTo>
                        <a:pt x="93731" y="284"/>
                      </a:moveTo>
                      <a:lnTo>
                        <a:pt x="122591" y="58786"/>
                      </a:lnTo>
                      <a:lnTo>
                        <a:pt x="187159" y="68171"/>
                      </a:lnTo>
                      <a:lnTo>
                        <a:pt x="140445" y="113721"/>
                      </a:lnTo>
                      <a:lnTo>
                        <a:pt x="151470" y="178022"/>
                      </a:lnTo>
                      <a:lnTo>
                        <a:pt x="93731" y="147655"/>
                      </a:lnTo>
                      <a:lnTo>
                        <a:pt x="35973" y="178022"/>
                      </a:lnTo>
                      <a:lnTo>
                        <a:pt x="46998" y="113721"/>
                      </a:lnTo>
                      <a:lnTo>
                        <a:pt x="284" y="68171"/>
                      </a:lnTo>
                      <a:lnTo>
                        <a:pt x="64852" y="5878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8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F93662FA-A4DC-4860-94F0-7EDD27624EE1}"/>
                </a:ext>
              </a:extLst>
            </p:cNvPr>
            <p:cNvGrpSpPr/>
            <p:nvPr/>
          </p:nvGrpSpPr>
          <p:grpSpPr>
            <a:xfrm>
              <a:off x="5146446" y="2587628"/>
              <a:ext cx="1935143" cy="1602169"/>
              <a:chOff x="5146446" y="2587628"/>
              <a:chExt cx="1935143" cy="1602169"/>
            </a:xfrm>
          </p:grpSpPr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1CD106D6-2A95-4A8E-9240-E6EAC9549893}"/>
                  </a:ext>
                </a:extLst>
              </p:cNvPr>
              <p:cNvSpPr/>
              <p:nvPr/>
            </p:nvSpPr>
            <p:spPr>
              <a:xfrm rot="2700000">
                <a:off x="5312933" y="2587628"/>
                <a:ext cx="1602169" cy="1602169"/>
              </a:xfrm>
              <a:custGeom>
                <a:avLst/>
                <a:gdLst>
                  <a:gd name="connsiteX0" fmla="*/ 488250 w 1602169"/>
                  <a:gd name="connsiteY0" fmla="*/ 487296 h 1602169"/>
                  <a:gd name="connsiteX1" fmla="*/ 544124 w 1602169"/>
                  <a:gd name="connsiteY1" fmla="*/ 464153 h 1602169"/>
                  <a:gd name="connsiteX2" fmla="*/ 746280 w 1602169"/>
                  <a:gd name="connsiteY2" fmla="*/ 464153 h 1602169"/>
                  <a:gd name="connsiteX3" fmla="*/ 1210433 w 1602169"/>
                  <a:gd name="connsiteY3" fmla="*/ 0 h 1602169"/>
                  <a:gd name="connsiteX4" fmla="*/ 1602169 w 1602169"/>
                  <a:gd name="connsiteY4" fmla="*/ 391736 h 1602169"/>
                  <a:gd name="connsiteX5" fmla="*/ 391735 w 1602169"/>
                  <a:gd name="connsiteY5" fmla="*/ 1602169 h 1602169"/>
                  <a:gd name="connsiteX6" fmla="*/ 0 w 1602169"/>
                  <a:gd name="connsiteY6" fmla="*/ 1210433 h 1602169"/>
                  <a:gd name="connsiteX7" fmla="*/ 465107 w 1602169"/>
                  <a:gd name="connsiteY7" fmla="*/ 745326 h 1602169"/>
                  <a:gd name="connsiteX8" fmla="*/ 465107 w 1602169"/>
                  <a:gd name="connsiteY8" fmla="*/ 543170 h 1602169"/>
                  <a:gd name="connsiteX9" fmla="*/ 488250 w 1602169"/>
                  <a:gd name="connsiteY9" fmla="*/ 487296 h 160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2169" h="1602169">
                    <a:moveTo>
                      <a:pt x="488250" y="487296"/>
                    </a:moveTo>
                    <a:cubicBezTo>
                      <a:pt x="502550" y="472997"/>
                      <a:pt x="522304" y="464153"/>
                      <a:pt x="544124" y="464153"/>
                    </a:cubicBezTo>
                    <a:lnTo>
                      <a:pt x="746280" y="464153"/>
                    </a:lnTo>
                    <a:lnTo>
                      <a:pt x="1210433" y="0"/>
                    </a:lnTo>
                    <a:lnTo>
                      <a:pt x="1602169" y="391736"/>
                    </a:lnTo>
                    <a:lnTo>
                      <a:pt x="391735" y="1602169"/>
                    </a:lnTo>
                    <a:lnTo>
                      <a:pt x="0" y="1210433"/>
                    </a:lnTo>
                    <a:lnTo>
                      <a:pt x="465107" y="745326"/>
                    </a:lnTo>
                    <a:lnTo>
                      <a:pt x="465107" y="543170"/>
                    </a:lnTo>
                    <a:cubicBezTo>
                      <a:pt x="465107" y="521350"/>
                      <a:pt x="473951" y="501596"/>
                      <a:pt x="488250" y="487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!!Text 2">
                <a:extLst>
                  <a:ext uri="{FF2B5EF4-FFF2-40B4-BE49-F238E27FC236}">
                    <a16:creationId xmlns:a16="http://schemas.microsoft.com/office/drawing/2014/main" id="{F12FACD1-C28D-48AE-8732-549D7E1AE394}"/>
                  </a:ext>
                </a:extLst>
              </p:cNvPr>
              <p:cNvSpPr txBox="1"/>
              <p:nvPr/>
            </p:nvSpPr>
            <p:spPr>
              <a:xfrm>
                <a:off x="5146446" y="3136699"/>
                <a:ext cx="193514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International </a:t>
                </a:r>
                <a:r>
                  <a:rPr lang="en-GB" sz="1600" b="1" dirty="0">
                    <a:solidFill>
                      <a:schemeClr val="bg1"/>
                    </a:solidFill>
                  </a:rPr>
                  <a:t>Certifications </a:t>
                </a:r>
              </a:p>
            </p:txBody>
          </p:sp>
        </p:grpSp>
      </p:grpSp>
      <p:pic>
        <p:nvPicPr>
          <p:cNvPr id="74" name="!!Bulle Blanche">
            <a:extLst>
              <a:ext uri="{FF2B5EF4-FFF2-40B4-BE49-F238E27FC236}">
                <a16:creationId xmlns:a16="http://schemas.microsoft.com/office/drawing/2014/main" id="{A6C080DD-D49F-4144-805A-1CC3A4E1C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925" b="1"/>
          <a:stretch/>
        </p:blipFill>
        <p:spPr>
          <a:xfrm rot="5400000">
            <a:off x="10035869" y="953294"/>
            <a:ext cx="2437424" cy="1622873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9E3D0BF8-8B53-427A-9E6D-E610A8EE8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306" t="27067"/>
          <a:stretch/>
        </p:blipFill>
        <p:spPr>
          <a:xfrm rot="16200000">
            <a:off x="76978" y="5184840"/>
            <a:ext cx="1605059" cy="1759015"/>
          </a:xfrm>
          <a:prstGeom prst="rect">
            <a:avLst/>
          </a:prstGeom>
        </p:spPr>
      </p:pic>
      <p:pic>
        <p:nvPicPr>
          <p:cNvPr id="70" name="Graphique 69">
            <a:extLst>
              <a:ext uri="{FF2B5EF4-FFF2-40B4-BE49-F238E27FC236}">
                <a16:creationId xmlns:a16="http://schemas.microsoft.com/office/drawing/2014/main" id="{BC7607D1-AD3D-4E9A-9E5C-B61912CE8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sp>
        <p:nvSpPr>
          <p:cNvPr id="107" name="!!ZoneTexte 106">
            <a:extLst>
              <a:ext uri="{FF2B5EF4-FFF2-40B4-BE49-F238E27FC236}">
                <a16:creationId xmlns:a16="http://schemas.microsoft.com/office/drawing/2014/main" id="{80ACF536-B951-414F-A045-17F84C8A9AF3}"/>
              </a:ext>
            </a:extLst>
          </p:cNvPr>
          <p:cNvSpPr txBox="1"/>
          <p:nvPr/>
        </p:nvSpPr>
        <p:spPr>
          <a:xfrm>
            <a:off x="387457" y="507634"/>
            <a:ext cx="11451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2"/>
                </a:solidFill>
                <a:latin typeface="Arial Black" panose="020B0A04020102020204" pitchFamily="34" charset="0"/>
              </a:rPr>
              <a:t>A global expert of natural plant exudates</a:t>
            </a:r>
            <a:endParaRPr lang="fr-FR" sz="3800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GB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0CD0F7C-FAE5-466F-8A29-63889FB2AAA8}"/>
              </a:ext>
            </a:extLst>
          </p:cNvPr>
          <p:cNvGrpSpPr/>
          <p:nvPr/>
        </p:nvGrpSpPr>
        <p:grpSpPr>
          <a:xfrm>
            <a:off x="7940194" y="1876449"/>
            <a:ext cx="1910781" cy="2389572"/>
            <a:chOff x="7940194" y="1876449"/>
            <a:chExt cx="1910781" cy="2389572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A1E1F0C7-CC76-41A0-A5B7-470F9652F9DA}"/>
                </a:ext>
              </a:extLst>
            </p:cNvPr>
            <p:cNvGrpSpPr/>
            <p:nvPr/>
          </p:nvGrpSpPr>
          <p:grpSpPr>
            <a:xfrm>
              <a:off x="8266247" y="1876449"/>
              <a:ext cx="1260251" cy="1260904"/>
              <a:chOff x="8266247" y="1876449"/>
              <a:chExt cx="1260251" cy="1260904"/>
            </a:xfrm>
          </p:grpSpPr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EFF9344-4AC9-4E1F-A3DE-8AA0AE0D2572}"/>
                  </a:ext>
                </a:extLst>
              </p:cNvPr>
              <p:cNvSpPr/>
              <p:nvPr/>
            </p:nvSpPr>
            <p:spPr>
              <a:xfrm rot="16200000">
                <a:off x="8265921" y="1876775"/>
                <a:ext cx="1260904" cy="1260251"/>
              </a:xfrm>
              <a:custGeom>
                <a:avLst/>
                <a:gdLst>
                  <a:gd name="connsiteX0" fmla="*/ 0 w 1221173"/>
                  <a:gd name="connsiteY0" fmla="*/ 610587 h 1221173"/>
                  <a:gd name="connsiteX1" fmla="*/ 610587 w 1221173"/>
                  <a:gd name="connsiteY1" fmla="*/ 0 h 1221173"/>
                  <a:gd name="connsiteX2" fmla="*/ 1221174 w 1221173"/>
                  <a:gd name="connsiteY2" fmla="*/ 610587 h 1221173"/>
                  <a:gd name="connsiteX3" fmla="*/ 610587 w 1221173"/>
                  <a:gd name="connsiteY3" fmla="*/ 1221174 h 1221173"/>
                  <a:gd name="connsiteX4" fmla="*/ 0 w 1221173"/>
                  <a:gd name="connsiteY4" fmla="*/ 610587 h 1221173"/>
                  <a:gd name="connsiteX0" fmla="*/ 1049 w 1222223"/>
                  <a:gd name="connsiteY0" fmla="*/ 610587 h 1260251"/>
                  <a:gd name="connsiteX1" fmla="*/ 611636 w 1222223"/>
                  <a:gd name="connsiteY1" fmla="*/ 0 h 1260251"/>
                  <a:gd name="connsiteX2" fmla="*/ 1222223 w 1222223"/>
                  <a:gd name="connsiteY2" fmla="*/ 610587 h 1260251"/>
                  <a:gd name="connsiteX3" fmla="*/ 510036 w 1222223"/>
                  <a:gd name="connsiteY3" fmla="*/ 1260251 h 1260251"/>
                  <a:gd name="connsiteX4" fmla="*/ 1049 w 1222223"/>
                  <a:gd name="connsiteY4" fmla="*/ 610587 h 1260251"/>
                  <a:gd name="connsiteX0" fmla="*/ 654 w 1260904"/>
                  <a:gd name="connsiteY0" fmla="*/ 610587 h 1260251"/>
                  <a:gd name="connsiteX1" fmla="*/ 611241 w 1260904"/>
                  <a:gd name="connsiteY1" fmla="*/ 0 h 1260251"/>
                  <a:gd name="connsiteX2" fmla="*/ 1260904 w 1260904"/>
                  <a:gd name="connsiteY2" fmla="*/ 610587 h 1260251"/>
                  <a:gd name="connsiteX3" fmla="*/ 509641 w 1260904"/>
                  <a:gd name="connsiteY3" fmla="*/ 1260251 h 1260251"/>
                  <a:gd name="connsiteX4" fmla="*/ 654 w 1260904"/>
                  <a:gd name="connsiteY4" fmla="*/ 610587 h 1260251"/>
                  <a:gd name="connsiteX0" fmla="*/ 654 w 1260904"/>
                  <a:gd name="connsiteY0" fmla="*/ 610587 h 1260251"/>
                  <a:gd name="connsiteX1" fmla="*/ 611241 w 1260904"/>
                  <a:gd name="connsiteY1" fmla="*/ 0 h 1260251"/>
                  <a:gd name="connsiteX2" fmla="*/ 1260904 w 1260904"/>
                  <a:gd name="connsiteY2" fmla="*/ 610587 h 1260251"/>
                  <a:gd name="connsiteX3" fmla="*/ 509641 w 1260904"/>
                  <a:gd name="connsiteY3" fmla="*/ 1260251 h 1260251"/>
                  <a:gd name="connsiteX4" fmla="*/ 654 w 1260904"/>
                  <a:gd name="connsiteY4" fmla="*/ 610587 h 126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0904" h="1260251">
                    <a:moveTo>
                      <a:pt x="654" y="610587"/>
                    </a:moveTo>
                    <a:cubicBezTo>
                      <a:pt x="17587" y="400545"/>
                      <a:pt x="260522" y="3"/>
                      <a:pt x="611241" y="0"/>
                    </a:cubicBezTo>
                    <a:cubicBezTo>
                      <a:pt x="961960" y="-3"/>
                      <a:pt x="1260904" y="273369"/>
                      <a:pt x="1260904" y="610587"/>
                    </a:cubicBezTo>
                    <a:cubicBezTo>
                      <a:pt x="1260904" y="947805"/>
                      <a:pt x="719683" y="1260251"/>
                      <a:pt x="509641" y="1260251"/>
                    </a:cubicBezTo>
                    <a:cubicBezTo>
                      <a:pt x="299599" y="1260251"/>
                      <a:pt x="-16279" y="820629"/>
                      <a:pt x="654" y="610587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1" name="Graphique 20" descr="Réseau">
                <a:extLst>
                  <a:ext uri="{FF2B5EF4-FFF2-40B4-BE49-F238E27FC236}">
                    <a16:creationId xmlns:a16="http://schemas.microsoft.com/office/drawing/2014/main" id="{CCBEB312-EC3F-4324-8959-61CDDFBC7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416745" y="2043806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40B7EC1-85AC-4680-B7DC-D36AD71C1D41}"/>
                </a:ext>
              </a:extLst>
            </p:cNvPr>
            <p:cNvGrpSpPr/>
            <p:nvPr/>
          </p:nvGrpSpPr>
          <p:grpSpPr>
            <a:xfrm>
              <a:off x="7940194" y="2520387"/>
              <a:ext cx="1910781" cy="1745634"/>
              <a:chOff x="7940194" y="2520387"/>
              <a:chExt cx="1910781" cy="1745634"/>
            </a:xfrm>
          </p:grpSpPr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0E6F56FA-284A-423C-86AB-1585098DA919}"/>
                  </a:ext>
                </a:extLst>
              </p:cNvPr>
              <p:cNvSpPr/>
              <p:nvPr/>
            </p:nvSpPr>
            <p:spPr>
              <a:xfrm rot="2700000">
                <a:off x="8001644" y="2520386"/>
                <a:ext cx="1745634" cy="1745636"/>
              </a:xfrm>
              <a:custGeom>
                <a:avLst/>
                <a:gdLst>
                  <a:gd name="connsiteX0" fmla="*/ 654943 w 1928703"/>
                  <a:gd name="connsiteY0" fmla="*/ 647137 h 1928703"/>
                  <a:gd name="connsiteX1" fmla="*/ 710817 w 1928703"/>
                  <a:gd name="connsiteY1" fmla="*/ 623994 h 1928703"/>
                  <a:gd name="connsiteX2" fmla="*/ 912973 w 1928703"/>
                  <a:gd name="connsiteY2" fmla="*/ 623994 h 1928703"/>
                  <a:gd name="connsiteX3" fmla="*/ 1536967 w 1928703"/>
                  <a:gd name="connsiteY3" fmla="*/ 0 h 1928703"/>
                  <a:gd name="connsiteX4" fmla="*/ 1928703 w 1928703"/>
                  <a:gd name="connsiteY4" fmla="*/ 391736 h 1928703"/>
                  <a:gd name="connsiteX5" fmla="*/ 391736 w 1928703"/>
                  <a:gd name="connsiteY5" fmla="*/ 1928703 h 1928703"/>
                  <a:gd name="connsiteX6" fmla="*/ 0 w 1928703"/>
                  <a:gd name="connsiteY6" fmla="*/ 1536967 h 1928703"/>
                  <a:gd name="connsiteX7" fmla="*/ 631800 w 1928703"/>
                  <a:gd name="connsiteY7" fmla="*/ 905167 h 1928703"/>
                  <a:gd name="connsiteX8" fmla="*/ 631800 w 1928703"/>
                  <a:gd name="connsiteY8" fmla="*/ 703011 h 1928703"/>
                  <a:gd name="connsiteX9" fmla="*/ 654943 w 1928703"/>
                  <a:gd name="connsiteY9" fmla="*/ 647137 h 1928703"/>
                  <a:gd name="connsiteX0" fmla="*/ 654943 w 1928703"/>
                  <a:gd name="connsiteY0" fmla="*/ 567288 h 1848854"/>
                  <a:gd name="connsiteX1" fmla="*/ 710817 w 1928703"/>
                  <a:gd name="connsiteY1" fmla="*/ 544145 h 1848854"/>
                  <a:gd name="connsiteX2" fmla="*/ 912973 w 1928703"/>
                  <a:gd name="connsiteY2" fmla="*/ 544145 h 1848854"/>
                  <a:gd name="connsiteX3" fmla="*/ 1457118 w 1928703"/>
                  <a:gd name="connsiteY3" fmla="*/ 0 h 1848854"/>
                  <a:gd name="connsiteX4" fmla="*/ 1928703 w 1928703"/>
                  <a:gd name="connsiteY4" fmla="*/ 311887 h 1848854"/>
                  <a:gd name="connsiteX5" fmla="*/ 391736 w 1928703"/>
                  <a:gd name="connsiteY5" fmla="*/ 1848854 h 1848854"/>
                  <a:gd name="connsiteX6" fmla="*/ 0 w 1928703"/>
                  <a:gd name="connsiteY6" fmla="*/ 1457118 h 1848854"/>
                  <a:gd name="connsiteX7" fmla="*/ 631800 w 1928703"/>
                  <a:gd name="connsiteY7" fmla="*/ 825318 h 1848854"/>
                  <a:gd name="connsiteX8" fmla="*/ 631800 w 1928703"/>
                  <a:gd name="connsiteY8" fmla="*/ 623162 h 1848854"/>
                  <a:gd name="connsiteX9" fmla="*/ 654943 w 1928703"/>
                  <a:gd name="connsiteY9" fmla="*/ 567288 h 1848854"/>
                  <a:gd name="connsiteX0" fmla="*/ 654943 w 1854697"/>
                  <a:gd name="connsiteY0" fmla="*/ 567288 h 1848854"/>
                  <a:gd name="connsiteX1" fmla="*/ 710817 w 1854697"/>
                  <a:gd name="connsiteY1" fmla="*/ 544145 h 1848854"/>
                  <a:gd name="connsiteX2" fmla="*/ 912973 w 1854697"/>
                  <a:gd name="connsiteY2" fmla="*/ 544145 h 1848854"/>
                  <a:gd name="connsiteX3" fmla="*/ 1457118 w 1854697"/>
                  <a:gd name="connsiteY3" fmla="*/ 0 h 1848854"/>
                  <a:gd name="connsiteX4" fmla="*/ 1854697 w 1854697"/>
                  <a:gd name="connsiteY4" fmla="*/ 389789 h 1848854"/>
                  <a:gd name="connsiteX5" fmla="*/ 391736 w 1854697"/>
                  <a:gd name="connsiteY5" fmla="*/ 1848854 h 1848854"/>
                  <a:gd name="connsiteX6" fmla="*/ 0 w 1854697"/>
                  <a:gd name="connsiteY6" fmla="*/ 1457118 h 1848854"/>
                  <a:gd name="connsiteX7" fmla="*/ 631800 w 1854697"/>
                  <a:gd name="connsiteY7" fmla="*/ 825318 h 1848854"/>
                  <a:gd name="connsiteX8" fmla="*/ 631800 w 1854697"/>
                  <a:gd name="connsiteY8" fmla="*/ 623162 h 1848854"/>
                  <a:gd name="connsiteX9" fmla="*/ 654943 w 1854697"/>
                  <a:gd name="connsiteY9" fmla="*/ 567288 h 1848854"/>
                  <a:gd name="connsiteX0" fmla="*/ 654943 w 1850801"/>
                  <a:gd name="connsiteY0" fmla="*/ 567288 h 1848854"/>
                  <a:gd name="connsiteX1" fmla="*/ 710817 w 1850801"/>
                  <a:gd name="connsiteY1" fmla="*/ 544145 h 1848854"/>
                  <a:gd name="connsiteX2" fmla="*/ 912973 w 1850801"/>
                  <a:gd name="connsiteY2" fmla="*/ 544145 h 1848854"/>
                  <a:gd name="connsiteX3" fmla="*/ 1457118 w 1850801"/>
                  <a:gd name="connsiteY3" fmla="*/ 0 h 1848854"/>
                  <a:gd name="connsiteX4" fmla="*/ 1850801 w 1850801"/>
                  <a:gd name="connsiteY4" fmla="*/ 393684 h 1848854"/>
                  <a:gd name="connsiteX5" fmla="*/ 391736 w 1850801"/>
                  <a:gd name="connsiteY5" fmla="*/ 1848854 h 1848854"/>
                  <a:gd name="connsiteX6" fmla="*/ 0 w 1850801"/>
                  <a:gd name="connsiteY6" fmla="*/ 1457118 h 1848854"/>
                  <a:gd name="connsiteX7" fmla="*/ 631800 w 1850801"/>
                  <a:gd name="connsiteY7" fmla="*/ 825318 h 1848854"/>
                  <a:gd name="connsiteX8" fmla="*/ 631800 w 1850801"/>
                  <a:gd name="connsiteY8" fmla="*/ 623162 h 1848854"/>
                  <a:gd name="connsiteX9" fmla="*/ 654943 w 1850801"/>
                  <a:gd name="connsiteY9" fmla="*/ 567288 h 1848854"/>
                  <a:gd name="connsiteX0" fmla="*/ 549776 w 1745634"/>
                  <a:gd name="connsiteY0" fmla="*/ 567288 h 1848854"/>
                  <a:gd name="connsiteX1" fmla="*/ 605650 w 1745634"/>
                  <a:gd name="connsiteY1" fmla="*/ 544145 h 1848854"/>
                  <a:gd name="connsiteX2" fmla="*/ 807806 w 1745634"/>
                  <a:gd name="connsiteY2" fmla="*/ 544145 h 1848854"/>
                  <a:gd name="connsiteX3" fmla="*/ 1351951 w 1745634"/>
                  <a:gd name="connsiteY3" fmla="*/ 0 h 1848854"/>
                  <a:gd name="connsiteX4" fmla="*/ 1745634 w 1745634"/>
                  <a:gd name="connsiteY4" fmla="*/ 393684 h 1848854"/>
                  <a:gd name="connsiteX5" fmla="*/ 286569 w 1745634"/>
                  <a:gd name="connsiteY5" fmla="*/ 1848854 h 1848854"/>
                  <a:gd name="connsiteX6" fmla="*/ 0 w 1745634"/>
                  <a:gd name="connsiteY6" fmla="*/ 1351952 h 1848854"/>
                  <a:gd name="connsiteX7" fmla="*/ 526633 w 1745634"/>
                  <a:gd name="connsiteY7" fmla="*/ 825318 h 1848854"/>
                  <a:gd name="connsiteX8" fmla="*/ 526633 w 1745634"/>
                  <a:gd name="connsiteY8" fmla="*/ 623162 h 1848854"/>
                  <a:gd name="connsiteX9" fmla="*/ 549776 w 1745634"/>
                  <a:gd name="connsiteY9" fmla="*/ 567288 h 1848854"/>
                  <a:gd name="connsiteX0" fmla="*/ 549776 w 1745634"/>
                  <a:gd name="connsiteY0" fmla="*/ 567288 h 1745636"/>
                  <a:gd name="connsiteX1" fmla="*/ 605650 w 1745634"/>
                  <a:gd name="connsiteY1" fmla="*/ 544145 h 1745636"/>
                  <a:gd name="connsiteX2" fmla="*/ 807806 w 1745634"/>
                  <a:gd name="connsiteY2" fmla="*/ 544145 h 1745636"/>
                  <a:gd name="connsiteX3" fmla="*/ 1351951 w 1745634"/>
                  <a:gd name="connsiteY3" fmla="*/ 0 h 1745636"/>
                  <a:gd name="connsiteX4" fmla="*/ 1745634 w 1745634"/>
                  <a:gd name="connsiteY4" fmla="*/ 393684 h 1745636"/>
                  <a:gd name="connsiteX5" fmla="*/ 389787 w 1745634"/>
                  <a:gd name="connsiteY5" fmla="*/ 1745636 h 1745636"/>
                  <a:gd name="connsiteX6" fmla="*/ 0 w 1745634"/>
                  <a:gd name="connsiteY6" fmla="*/ 1351952 h 1745636"/>
                  <a:gd name="connsiteX7" fmla="*/ 526633 w 1745634"/>
                  <a:gd name="connsiteY7" fmla="*/ 825318 h 1745636"/>
                  <a:gd name="connsiteX8" fmla="*/ 526633 w 1745634"/>
                  <a:gd name="connsiteY8" fmla="*/ 623162 h 1745636"/>
                  <a:gd name="connsiteX9" fmla="*/ 549776 w 1745634"/>
                  <a:gd name="connsiteY9" fmla="*/ 567288 h 17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45634" h="1745636">
                    <a:moveTo>
                      <a:pt x="549776" y="567288"/>
                    </a:moveTo>
                    <a:cubicBezTo>
                      <a:pt x="564076" y="552989"/>
                      <a:pt x="583830" y="544145"/>
                      <a:pt x="605650" y="544145"/>
                    </a:cubicBezTo>
                    <a:lnTo>
                      <a:pt x="807806" y="544145"/>
                    </a:lnTo>
                    <a:lnTo>
                      <a:pt x="1351951" y="0"/>
                    </a:lnTo>
                    <a:lnTo>
                      <a:pt x="1745634" y="393684"/>
                    </a:lnTo>
                    <a:lnTo>
                      <a:pt x="389787" y="1745636"/>
                    </a:lnTo>
                    <a:lnTo>
                      <a:pt x="0" y="1351952"/>
                    </a:lnTo>
                    <a:lnTo>
                      <a:pt x="526633" y="825318"/>
                    </a:lnTo>
                    <a:lnTo>
                      <a:pt x="526633" y="623162"/>
                    </a:lnTo>
                    <a:cubicBezTo>
                      <a:pt x="526633" y="601342"/>
                      <a:pt x="535477" y="581588"/>
                      <a:pt x="549776" y="567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!!Text 1">
                <a:extLst>
                  <a:ext uri="{FF2B5EF4-FFF2-40B4-BE49-F238E27FC236}">
                    <a16:creationId xmlns:a16="http://schemas.microsoft.com/office/drawing/2014/main" id="{3AA45587-0C15-4F46-AC57-E10EC1B1AB41}"/>
                  </a:ext>
                </a:extLst>
              </p:cNvPr>
              <p:cNvSpPr txBox="1"/>
              <p:nvPr/>
            </p:nvSpPr>
            <p:spPr>
              <a:xfrm>
                <a:off x="7940194" y="3136001"/>
                <a:ext cx="191078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Supplier Network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for </a:t>
                </a:r>
                <a:r>
                  <a:rPr lang="en-GB" sz="1600" b="1" dirty="0">
                    <a:solidFill>
                      <a:schemeClr val="bg1"/>
                    </a:solidFill>
                  </a:rPr>
                  <a:t>Supply Safety</a:t>
                </a:r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3173061-F4F3-4BC2-9DCE-571FDAB60FD6}"/>
              </a:ext>
            </a:extLst>
          </p:cNvPr>
          <p:cNvGrpSpPr/>
          <p:nvPr/>
        </p:nvGrpSpPr>
        <p:grpSpPr>
          <a:xfrm>
            <a:off x="2313677" y="4061161"/>
            <a:ext cx="1980319" cy="2329058"/>
            <a:chOff x="2313677" y="4061161"/>
            <a:chExt cx="1980319" cy="232905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6C56331-4383-4CAA-8082-65F6B9F10F27}"/>
                </a:ext>
              </a:extLst>
            </p:cNvPr>
            <p:cNvGrpSpPr/>
            <p:nvPr/>
          </p:nvGrpSpPr>
          <p:grpSpPr>
            <a:xfrm>
              <a:off x="2712593" y="4061161"/>
              <a:ext cx="1181862" cy="1212500"/>
              <a:chOff x="2712593" y="4061161"/>
              <a:chExt cx="1181862" cy="1212500"/>
            </a:xfrm>
          </p:grpSpPr>
          <p:sp>
            <p:nvSpPr>
              <p:cNvPr id="53" name="!!D">
                <a:extLst>
                  <a:ext uri="{FF2B5EF4-FFF2-40B4-BE49-F238E27FC236}">
                    <a16:creationId xmlns:a16="http://schemas.microsoft.com/office/drawing/2014/main" id="{ADBDAA7C-E656-4471-98DA-7D3D9F415A2A}"/>
                  </a:ext>
                </a:extLst>
              </p:cNvPr>
              <p:cNvSpPr/>
              <p:nvPr/>
            </p:nvSpPr>
            <p:spPr>
              <a:xfrm rot="5400000">
                <a:off x="2697274" y="4076480"/>
                <a:ext cx="1212500" cy="1181862"/>
              </a:xfrm>
              <a:custGeom>
                <a:avLst/>
                <a:gdLst>
                  <a:gd name="connsiteX0" fmla="*/ 0 w 1181237"/>
                  <a:gd name="connsiteY0" fmla="*/ 590619 h 1181237"/>
                  <a:gd name="connsiteX1" fmla="*/ 590619 w 1181237"/>
                  <a:gd name="connsiteY1" fmla="*/ 0 h 1181237"/>
                  <a:gd name="connsiteX2" fmla="*/ 1181238 w 1181237"/>
                  <a:gd name="connsiteY2" fmla="*/ 590619 h 1181237"/>
                  <a:gd name="connsiteX3" fmla="*/ 590619 w 1181237"/>
                  <a:gd name="connsiteY3" fmla="*/ 1181238 h 1181237"/>
                  <a:gd name="connsiteX4" fmla="*/ 0 w 1181237"/>
                  <a:gd name="connsiteY4" fmla="*/ 590619 h 1181237"/>
                  <a:gd name="connsiteX0" fmla="*/ 0 w 1212500"/>
                  <a:gd name="connsiteY0" fmla="*/ 590619 h 1181238"/>
                  <a:gd name="connsiteX1" fmla="*/ 621881 w 1212500"/>
                  <a:gd name="connsiteY1" fmla="*/ 0 h 1181238"/>
                  <a:gd name="connsiteX2" fmla="*/ 1212500 w 1212500"/>
                  <a:gd name="connsiteY2" fmla="*/ 590619 h 1181238"/>
                  <a:gd name="connsiteX3" fmla="*/ 621881 w 1212500"/>
                  <a:gd name="connsiteY3" fmla="*/ 1181238 h 1181238"/>
                  <a:gd name="connsiteX4" fmla="*/ 0 w 1212500"/>
                  <a:gd name="connsiteY4" fmla="*/ 590619 h 1181238"/>
                  <a:gd name="connsiteX0" fmla="*/ 0 w 1212500"/>
                  <a:gd name="connsiteY0" fmla="*/ 590619 h 1181862"/>
                  <a:gd name="connsiteX1" fmla="*/ 621881 w 1212500"/>
                  <a:gd name="connsiteY1" fmla="*/ 0 h 1181862"/>
                  <a:gd name="connsiteX2" fmla="*/ 1212500 w 1212500"/>
                  <a:gd name="connsiteY2" fmla="*/ 590619 h 1181862"/>
                  <a:gd name="connsiteX3" fmla="*/ 621881 w 1212500"/>
                  <a:gd name="connsiteY3" fmla="*/ 1181238 h 1181862"/>
                  <a:gd name="connsiteX4" fmla="*/ 0 w 1212500"/>
                  <a:gd name="connsiteY4" fmla="*/ 590619 h 11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2500" h="1181862">
                    <a:moveTo>
                      <a:pt x="0" y="590619"/>
                    </a:moveTo>
                    <a:cubicBezTo>
                      <a:pt x="0" y="264429"/>
                      <a:pt x="419798" y="0"/>
                      <a:pt x="621881" y="0"/>
                    </a:cubicBezTo>
                    <a:cubicBezTo>
                      <a:pt x="823964" y="0"/>
                      <a:pt x="1212500" y="264429"/>
                      <a:pt x="1212500" y="590619"/>
                    </a:cubicBezTo>
                    <a:cubicBezTo>
                      <a:pt x="1212500" y="916809"/>
                      <a:pt x="917749" y="1196869"/>
                      <a:pt x="621881" y="1181238"/>
                    </a:cubicBezTo>
                    <a:cubicBezTo>
                      <a:pt x="326013" y="1165607"/>
                      <a:pt x="0" y="916809"/>
                      <a:pt x="0" y="590619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>
                    <a:solidFill>
                      <a:schemeClr val="tx2"/>
                    </a:solidFill>
                  </a:rPr>
                  <a:t>20,000t</a:t>
                </a:r>
                <a:endParaRPr lang="en-GB" sz="1100" b="1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8" name="Graphique 27" descr="Étoile">
                <a:extLst>
                  <a:ext uri="{FF2B5EF4-FFF2-40B4-BE49-F238E27FC236}">
                    <a16:creationId xmlns:a16="http://schemas.microsoft.com/office/drawing/2014/main" id="{82B5C3AD-7979-466C-B257-8298A0BFA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46637" y="413360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133E489-CF75-4FCA-A28E-510FB69843F3}"/>
                </a:ext>
              </a:extLst>
            </p:cNvPr>
            <p:cNvGrpSpPr/>
            <p:nvPr/>
          </p:nvGrpSpPr>
          <p:grpSpPr>
            <a:xfrm>
              <a:off x="2313677" y="4631184"/>
              <a:ext cx="1980319" cy="1759035"/>
              <a:chOff x="2313677" y="4631184"/>
              <a:chExt cx="1980319" cy="1759035"/>
            </a:xfrm>
          </p:grpSpPr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22CC57BE-7824-4D42-9D81-06C362663786}"/>
                  </a:ext>
                </a:extLst>
              </p:cNvPr>
              <p:cNvSpPr/>
              <p:nvPr/>
            </p:nvSpPr>
            <p:spPr>
              <a:xfrm rot="2700000">
                <a:off x="2424320" y="4631184"/>
                <a:ext cx="1759035" cy="1759035"/>
              </a:xfrm>
              <a:custGeom>
                <a:avLst/>
                <a:gdLst>
                  <a:gd name="connsiteX0" fmla="*/ 566207 w 1759035"/>
                  <a:gd name="connsiteY0" fmla="*/ 566207 h 1759035"/>
                  <a:gd name="connsiteX1" fmla="*/ 622080 w 1759035"/>
                  <a:gd name="connsiteY1" fmla="*/ 543063 h 1759035"/>
                  <a:gd name="connsiteX2" fmla="*/ 824236 w 1759035"/>
                  <a:gd name="connsiteY2" fmla="*/ 543063 h 1759035"/>
                  <a:gd name="connsiteX3" fmla="*/ 1367299 w 1759035"/>
                  <a:gd name="connsiteY3" fmla="*/ 0 h 1759035"/>
                  <a:gd name="connsiteX4" fmla="*/ 1759035 w 1759035"/>
                  <a:gd name="connsiteY4" fmla="*/ 391736 h 1759035"/>
                  <a:gd name="connsiteX5" fmla="*/ 391736 w 1759035"/>
                  <a:gd name="connsiteY5" fmla="*/ 1759035 h 1759035"/>
                  <a:gd name="connsiteX6" fmla="*/ 0 w 1759035"/>
                  <a:gd name="connsiteY6" fmla="*/ 1367299 h 1759035"/>
                  <a:gd name="connsiteX7" fmla="*/ 543063 w 1759035"/>
                  <a:gd name="connsiteY7" fmla="*/ 824236 h 1759035"/>
                  <a:gd name="connsiteX8" fmla="*/ 543063 w 1759035"/>
                  <a:gd name="connsiteY8" fmla="*/ 622080 h 1759035"/>
                  <a:gd name="connsiteX9" fmla="*/ 566207 w 1759035"/>
                  <a:gd name="connsiteY9" fmla="*/ 566207 h 175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9035" h="1759035">
                    <a:moveTo>
                      <a:pt x="566207" y="566207"/>
                    </a:moveTo>
                    <a:cubicBezTo>
                      <a:pt x="580506" y="551907"/>
                      <a:pt x="600260" y="543063"/>
                      <a:pt x="622080" y="543063"/>
                    </a:cubicBezTo>
                    <a:lnTo>
                      <a:pt x="824236" y="543063"/>
                    </a:lnTo>
                    <a:lnTo>
                      <a:pt x="1367299" y="0"/>
                    </a:lnTo>
                    <a:lnTo>
                      <a:pt x="1759035" y="391736"/>
                    </a:lnTo>
                    <a:lnTo>
                      <a:pt x="391736" y="1759035"/>
                    </a:lnTo>
                    <a:lnTo>
                      <a:pt x="0" y="1367299"/>
                    </a:lnTo>
                    <a:lnTo>
                      <a:pt x="543063" y="824236"/>
                    </a:lnTo>
                    <a:lnTo>
                      <a:pt x="543063" y="622080"/>
                    </a:lnTo>
                    <a:cubicBezTo>
                      <a:pt x="543063" y="600260"/>
                      <a:pt x="551907" y="580506"/>
                      <a:pt x="566207" y="5662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7" name="!!NEW TEXT">
                <a:extLst>
                  <a:ext uri="{FF2B5EF4-FFF2-40B4-BE49-F238E27FC236}">
                    <a16:creationId xmlns:a16="http://schemas.microsoft.com/office/drawing/2014/main" id="{58C484F5-31BD-454B-8006-14AD02C80F3D}"/>
                  </a:ext>
                </a:extLst>
              </p:cNvPr>
              <p:cNvSpPr txBox="1"/>
              <p:nvPr/>
            </p:nvSpPr>
            <p:spPr>
              <a:xfrm>
                <a:off x="2313677" y="5255982"/>
                <a:ext cx="198031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Customized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sz="1600" b="1" dirty="0">
                    <a:solidFill>
                      <a:schemeClr val="bg1"/>
                    </a:solidFill>
                  </a:rPr>
                  <a:t>Customer Service</a:t>
                </a:r>
              </a:p>
            </p:txBody>
          </p:sp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345706C-3F00-47D2-8245-472C1DD03532}"/>
              </a:ext>
            </a:extLst>
          </p:cNvPr>
          <p:cNvGrpSpPr/>
          <p:nvPr/>
        </p:nvGrpSpPr>
        <p:grpSpPr>
          <a:xfrm>
            <a:off x="5281029" y="4099818"/>
            <a:ext cx="1642387" cy="2167154"/>
            <a:chOff x="5281029" y="4099818"/>
            <a:chExt cx="1642387" cy="216715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12421CE-C240-4B05-9804-198B5FA31EB0}"/>
                </a:ext>
              </a:extLst>
            </p:cNvPr>
            <p:cNvGrpSpPr/>
            <p:nvPr/>
          </p:nvGrpSpPr>
          <p:grpSpPr>
            <a:xfrm>
              <a:off x="5467325" y="4099818"/>
              <a:ext cx="1225547" cy="1201910"/>
              <a:chOff x="5467325" y="4099818"/>
              <a:chExt cx="1225547" cy="1201910"/>
            </a:xfrm>
          </p:grpSpPr>
          <p:sp>
            <p:nvSpPr>
              <p:cNvPr id="54" name="!!E">
                <a:extLst>
                  <a:ext uri="{FF2B5EF4-FFF2-40B4-BE49-F238E27FC236}">
                    <a16:creationId xmlns:a16="http://schemas.microsoft.com/office/drawing/2014/main" id="{FE08BCB5-774A-4D47-B117-86CB641E1E0A}"/>
                  </a:ext>
                </a:extLst>
              </p:cNvPr>
              <p:cNvSpPr/>
              <p:nvPr/>
            </p:nvSpPr>
            <p:spPr>
              <a:xfrm rot="5400000">
                <a:off x="5479144" y="4087999"/>
                <a:ext cx="1201910" cy="1225547"/>
              </a:xfrm>
              <a:custGeom>
                <a:avLst/>
                <a:gdLst>
                  <a:gd name="connsiteX0" fmla="*/ 0 w 1209306"/>
                  <a:gd name="connsiteY0" fmla="*/ 604653 h 1209306"/>
                  <a:gd name="connsiteX1" fmla="*/ 604653 w 1209306"/>
                  <a:gd name="connsiteY1" fmla="*/ 0 h 1209306"/>
                  <a:gd name="connsiteX2" fmla="*/ 1209306 w 1209306"/>
                  <a:gd name="connsiteY2" fmla="*/ 604653 h 1209306"/>
                  <a:gd name="connsiteX3" fmla="*/ 604653 w 1209306"/>
                  <a:gd name="connsiteY3" fmla="*/ 1209306 h 1209306"/>
                  <a:gd name="connsiteX4" fmla="*/ 0 w 1209306"/>
                  <a:gd name="connsiteY4" fmla="*/ 604653 h 1209306"/>
                  <a:gd name="connsiteX0" fmla="*/ 0 w 1201491"/>
                  <a:gd name="connsiteY0" fmla="*/ 651705 h 1209657"/>
                  <a:gd name="connsiteX1" fmla="*/ 596838 w 1201491"/>
                  <a:gd name="connsiteY1" fmla="*/ 160 h 1209657"/>
                  <a:gd name="connsiteX2" fmla="*/ 1201491 w 1201491"/>
                  <a:gd name="connsiteY2" fmla="*/ 604813 h 1209657"/>
                  <a:gd name="connsiteX3" fmla="*/ 596838 w 1201491"/>
                  <a:gd name="connsiteY3" fmla="*/ 1209466 h 1209657"/>
                  <a:gd name="connsiteX4" fmla="*/ 0 w 1201491"/>
                  <a:gd name="connsiteY4" fmla="*/ 651705 h 1209657"/>
                  <a:gd name="connsiteX0" fmla="*/ 303 w 1201794"/>
                  <a:gd name="connsiteY0" fmla="*/ 651705 h 1225215"/>
                  <a:gd name="connsiteX1" fmla="*/ 597141 w 1201794"/>
                  <a:gd name="connsiteY1" fmla="*/ 160 h 1225215"/>
                  <a:gd name="connsiteX2" fmla="*/ 1201794 w 1201794"/>
                  <a:gd name="connsiteY2" fmla="*/ 604813 h 1225215"/>
                  <a:gd name="connsiteX3" fmla="*/ 675295 w 1201794"/>
                  <a:gd name="connsiteY3" fmla="*/ 1225096 h 1225215"/>
                  <a:gd name="connsiteX4" fmla="*/ 303 w 1201794"/>
                  <a:gd name="connsiteY4" fmla="*/ 651705 h 1225215"/>
                  <a:gd name="connsiteX0" fmla="*/ 303 w 1201794"/>
                  <a:gd name="connsiteY0" fmla="*/ 651705 h 1225096"/>
                  <a:gd name="connsiteX1" fmla="*/ 597141 w 1201794"/>
                  <a:gd name="connsiteY1" fmla="*/ 160 h 1225096"/>
                  <a:gd name="connsiteX2" fmla="*/ 1201794 w 1201794"/>
                  <a:gd name="connsiteY2" fmla="*/ 604813 h 1225096"/>
                  <a:gd name="connsiteX3" fmla="*/ 675295 w 1201794"/>
                  <a:gd name="connsiteY3" fmla="*/ 1225096 h 1225096"/>
                  <a:gd name="connsiteX4" fmla="*/ 303 w 1201794"/>
                  <a:gd name="connsiteY4" fmla="*/ 651705 h 1225096"/>
                  <a:gd name="connsiteX0" fmla="*/ 419 w 1201910"/>
                  <a:gd name="connsiteY0" fmla="*/ 652156 h 1225547"/>
                  <a:gd name="connsiteX1" fmla="*/ 597257 w 1201910"/>
                  <a:gd name="connsiteY1" fmla="*/ 611 h 1225547"/>
                  <a:gd name="connsiteX2" fmla="*/ 1201910 w 1201910"/>
                  <a:gd name="connsiteY2" fmla="*/ 605264 h 1225547"/>
                  <a:gd name="connsiteX3" fmla="*/ 675411 w 1201910"/>
                  <a:gd name="connsiteY3" fmla="*/ 1225547 h 1225547"/>
                  <a:gd name="connsiteX4" fmla="*/ 419 w 1201910"/>
                  <a:gd name="connsiteY4" fmla="*/ 652156 h 122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1910" h="1225547">
                    <a:moveTo>
                      <a:pt x="419" y="652156"/>
                    </a:moveTo>
                    <a:cubicBezTo>
                      <a:pt x="-12607" y="448000"/>
                      <a:pt x="279779" y="16241"/>
                      <a:pt x="597257" y="611"/>
                    </a:cubicBezTo>
                    <a:cubicBezTo>
                      <a:pt x="914735" y="-15019"/>
                      <a:pt x="1201910" y="271323"/>
                      <a:pt x="1201910" y="605264"/>
                    </a:cubicBezTo>
                    <a:cubicBezTo>
                      <a:pt x="1201910" y="939205"/>
                      <a:pt x="1094488" y="1225547"/>
                      <a:pt x="675411" y="1225547"/>
                    </a:cubicBezTo>
                    <a:cubicBezTo>
                      <a:pt x="256334" y="1225547"/>
                      <a:pt x="13445" y="856312"/>
                      <a:pt x="419" y="652156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b="1" dirty="0">
                    <a:solidFill>
                      <a:schemeClr val="tx2"/>
                    </a:solidFill>
                  </a:rPr>
                  <a:t>0t</a:t>
                </a:r>
                <a:endParaRPr lang="en-GB" b="1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3" name="Graphique 32" descr="Bâtiment">
                <a:extLst>
                  <a:ext uri="{FF2B5EF4-FFF2-40B4-BE49-F238E27FC236}">
                    <a16:creationId xmlns:a16="http://schemas.microsoft.com/office/drawing/2014/main" id="{C7FC57AA-80BB-4722-97E3-1E71ABEE2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30408" y="4188935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0CF6A33-0C45-4D56-98D7-E727FCFFE717}"/>
                </a:ext>
              </a:extLst>
            </p:cNvPr>
            <p:cNvGrpSpPr/>
            <p:nvPr/>
          </p:nvGrpSpPr>
          <p:grpSpPr>
            <a:xfrm>
              <a:off x="5281029" y="4804428"/>
              <a:ext cx="1642387" cy="1462544"/>
              <a:chOff x="5281029" y="4804428"/>
              <a:chExt cx="1642387" cy="1462544"/>
            </a:xfrm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E833B9F3-ADF1-47DD-9203-D54AED208223}"/>
                  </a:ext>
                </a:extLst>
              </p:cNvPr>
              <p:cNvSpPr/>
              <p:nvPr/>
            </p:nvSpPr>
            <p:spPr>
              <a:xfrm rot="2700000">
                <a:off x="5370950" y="4804258"/>
                <a:ext cx="1462544" cy="1462883"/>
              </a:xfrm>
              <a:custGeom>
                <a:avLst/>
                <a:gdLst>
                  <a:gd name="connsiteX0" fmla="*/ 560019 w 1746659"/>
                  <a:gd name="connsiteY0" fmla="*/ 560019 h 1746659"/>
                  <a:gd name="connsiteX1" fmla="*/ 615892 w 1746659"/>
                  <a:gd name="connsiteY1" fmla="*/ 536875 h 1746659"/>
                  <a:gd name="connsiteX2" fmla="*/ 818048 w 1746659"/>
                  <a:gd name="connsiteY2" fmla="*/ 536875 h 1746659"/>
                  <a:gd name="connsiteX3" fmla="*/ 1354923 w 1746659"/>
                  <a:gd name="connsiteY3" fmla="*/ 0 h 1746659"/>
                  <a:gd name="connsiteX4" fmla="*/ 1746659 w 1746659"/>
                  <a:gd name="connsiteY4" fmla="*/ 391736 h 1746659"/>
                  <a:gd name="connsiteX5" fmla="*/ 391736 w 1746659"/>
                  <a:gd name="connsiteY5" fmla="*/ 1746659 h 1746659"/>
                  <a:gd name="connsiteX6" fmla="*/ 0 w 1746659"/>
                  <a:gd name="connsiteY6" fmla="*/ 1354923 h 1746659"/>
                  <a:gd name="connsiteX7" fmla="*/ 536875 w 1746659"/>
                  <a:gd name="connsiteY7" fmla="*/ 818048 h 1746659"/>
                  <a:gd name="connsiteX8" fmla="*/ 536875 w 1746659"/>
                  <a:gd name="connsiteY8" fmla="*/ 615892 h 1746659"/>
                  <a:gd name="connsiteX9" fmla="*/ 560019 w 1746659"/>
                  <a:gd name="connsiteY9" fmla="*/ 560019 h 1746659"/>
                  <a:gd name="connsiteX0" fmla="*/ 560019 w 1746659"/>
                  <a:gd name="connsiteY0" fmla="*/ 439683 h 1626323"/>
                  <a:gd name="connsiteX1" fmla="*/ 615892 w 1746659"/>
                  <a:gd name="connsiteY1" fmla="*/ 416539 h 1626323"/>
                  <a:gd name="connsiteX2" fmla="*/ 818048 w 1746659"/>
                  <a:gd name="connsiteY2" fmla="*/ 416539 h 1626323"/>
                  <a:gd name="connsiteX3" fmla="*/ 1234588 w 1746659"/>
                  <a:gd name="connsiteY3" fmla="*/ 0 h 1626323"/>
                  <a:gd name="connsiteX4" fmla="*/ 1746659 w 1746659"/>
                  <a:gd name="connsiteY4" fmla="*/ 271400 h 1626323"/>
                  <a:gd name="connsiteX5" fmla="*/ 391736 w 1746659"/>
                  <a:gd name="connsiteY5" fmla="*/ 1626323 h 1626323"/>
                  <a:gd name="connsiteX6" fmla="*/ 0 w 1746659"/>
                  <a:gd name="connsiteY6" fmla="*/ 1234587 h 1626323"/>
                  <a:gd name="connsiteX7" fmla="*/ 536875 w 1746659"/>
                  <a:gd name="connsiteY7" fmla="*/ 697712 h 1626323"/>
                  <a:gd name="connsiteX8" fmla="*/ 536875 w 1746659"/>
                  <a:gd name="connsiteY8" fmla="*/ 495556 h 1626323"/>
                  <a:gd name="connsiteX9" fmla="*/ 560019 w 1746659"/>
                  <a:gd name="connsiteY9" fmla="*/ 439683 h 1626323"/>
                  <a:gd name="connsiteX0" fmla="*/ 560019 w 1633507"/>
                  <a:gd name="connsiteY0" fmla="*/ 439683 h 1626323"/>
                  <a:gd name="connsiteX1" fmla="*/ 615892 w 1633507"/>
                  <a:gd name="connsiteY1" fmla="*/ 416539 h 1626323"/>
                  <a:gd name="connsiteX2" fmla="*/ 818048 w 1633507"/>
                  <a:gd name="connsiteY2" fmla="*/ 416539 h 1626323"/>
                  <a:gd name="connsiteX3" fmla="*/ 1234588 w 1633507"/>
                  <a:gd name="connsiteY3" fmla="*/ 0 h 1626323"/>
                  <a:gd name="connsiteX4" fmla="*/ 1633507 w 1633507"/>
                  <a:gd name="connsiteY4" fmla="*/ 384551 h 1626323"/>
                  <a:gd name="connsiteX5" fmla="*/ 391736 w 1633507"/>
                  <a:gd name="connsiteY5" fmla="*/ 1626323 h 1626323"/>
                  <a:gd name="connsiteX6" fmla="*/ 0 w 1633507"/>
                  <a:gd name="connsiteY6" fmla="*/ 1234587 h 1626323"/>
                  <a:gd name="connsiteX7" fmla="*/ 536875 w 1633507"/>
                  <a:gd name="connsiteY7" fmla="*/ 697712 h 1626323"/>
                  <a:gd name="connsiteX8" fmla="*/ 536875 w 1633507"/>
                  <a:gd name="connsiteY8" fmla="*/ 495556 h 1626323"/>
                  <a:gd name="connsiteX9" fmla="*/ 560019 w 1633507"/>
                  <a:gd name="connsiteY9" fmla="*/ 439683 h 1626323"/>
                  <a:gd name="connsiteX0" fmla="*/ 560019 w 1629915"/>
                  <a:gd name="connsiteY0" fmla="*/ 439683 h 1626323"/>
                  <a:gd name="connsiteX1" fmla="*/ 615892 w 1629915"/>
                  <a:gd name="connsiteY1" fmla="*/ 416539 h 1626323"/>
                  <a:gd name="connsiteX2" fmla="*/ 818048 w 1629915"/>
                  <a:gd name="connsiteY2" fmla="*/ 416539 h 1626323"/>
                  <a:gd name="connsiteX3" fmla="*/ 1234588 w 1629915"/>
                  <a:gd name="connsiteY3" fmla="*/ 0 h 1626323"/>
                  <a:gd name="connsiteX4" fmla="*/ 1629915 w 1629915"/>
                  <a:gd name="connsiteY4" fmla="*/ 388143 h 1626323"/>
                  <a:gd name="connsiteX5" fmla="*/ 391736 w 1629915"/>
                  <a:gd name="connsiteY5" fmla="*/ 1626323 h 1626323"/>
                  <a:gd name="connsiteX6" fmla="*/ 0 w 1629915"/>
                  <a:gd name="connsiteY6" fmla="*/ 1234587 h 1626323"/>
                  <a:gd name="connsiteX7" fmla="*/ 536875 w 1629915"/>
                  <a:gd name="connsiteY7" fmla="*/ 697712 h 1626323"/>
                  <a:gd name="connsiteX8" fmla="*/ 536875 w 1629915"/>
                  <a:gd name="connsiteY8" fmla="*/ 495556 h 1626323"/>
                  <a:gd name="connsiteX9" fmla="*/ 560019 w 1629915"/>
                  <a:gd name="connsiteY9" fmla="*/ 439683 h 1626323"/>
                  <a:gd name="connsiteX0" fmla="*/ 560019 w 1628119"/>
                  <a:gd name="connsiteY0" fmla="*/ 439683 h 1626323"/>
                  <a:gd name="connsiteX1" fmla="*/ 615892 w 1628119"/>
                  <a:gd name="connsiteY1" fmla="*/ 416539 h 1626323"/>
                  <a:gd name="connsiteX2" fmla="*/ 818048 w 1628119"/>
                  <a:gd name="connsiteY2" fmla="*/ 416539 h 1626323"/>
                  <a:gd name="connsiteX3" fmla="*/ 1234588 w 1628119"/>
                  <a:gd name="connsiteY3" fmla="*/ 0 h 1626323"/>
                  <a:gd name="connsiteX4" fmla="*/ 1628119 w 1628119"/>
                  <a:gd name="connsiteY4" fmla="*/ 389939 h 1626323"/>
                  <a:gd name="connsiteX5" fmla="*/ 391736 w 1628119"/>
                  <a:gd name="connsiteY5" fmla="*/ 1626323 h 1626323"/>
                  <a:gd name="connsiteX6" fmla="*/ 0 w 1628119"/>
                  <a:gd name="connsiteY6" fmla="*/ 1234587 h 1626323"/>
                  <a:gd name="connsiteX7" fmla="*/ 536875 w 1628119"/>
                  <a:gd name="connsiteY7" fmla="*/ 697712 h 1626323"/>
                  <a:gd name="connsiteX8" fmla="*/ 536875 w 1628119"/>
                  <a:gd name="connsiteY8" fmla="*/ 495556 h 1626323"/>
                  <a:gd name="connsiteX9" fmla="*/ 560019 w 1628119"/>
                  <a:gd name="connsiteY9" fmla="*/ 439683 h 1626323"/>
                  <a:gd name="connsiteX0" fmla="*/ 391190 w 1459290"/>
                  <a:gd name="connsiteY0" fmla="*/ 439683 h 1626323"/>
                  <a:gd name="connsiteX1" fmla="*/ 447063 w 1459290"/>
                  <a:gd name="connsiteY1" fmla="*/ 416539 h 1626323"/>
                  <a:gd name="connsiteX2" fmla="*/ 649219 w 1459290"/>
                  <a:gd name="connsiteY2" fmla="*/ 416539 h 1626323"/>
                  <a:gd name="connsiteX3" fmla="*/ 1065759 w 1459290"/>
                  <a:gd name="connsiteY3" fmla="*/ 0 h 1626323"/>
                  <a:gd name="connsiteX4" fmla="*/ 1459290 w 1459290"/>
                  <a:gd name="connsiteY4" fmla="*/ 389939 h 1626323"/>
                  <a:gd name="connsiteX5" fmla="*/ 222907 w 1459290"/>
                  <a:gd name="connsiteY5" fmla="*/ 1626323 h 1626323"/>
                  <a:gd name="connsiteX6" fmla="*/ 0 w 1459290"/>
                  <a:gd name="connsiteY6" fmla="*/ 1069351 h 1626323"/>
                  <a:gd name="connsiteX7" fmla="*/ 368046 w 1459290"/>
                  <a:gd name="connsiteY7" fmla="*/ 697712 h 1626323"/>
                  <a:gd name="connsiteX8" fmla="*/ 368046 w 1459290"/>
                  <a:gd name="connsiteY8" fmla="*/ 495556 h 1626323"/>
                  <a:gd name="connsiteX9" fmla="*/ 391190 w 1459290"/>
                  <a:gd name="connsiteY9" fmla="*/ 439683 h 1626323"/>
                  <a:gd name="connsiteX0" fmla="*/ 391190 w 1459290"/>
                  <a:gd name="connsiteY0" fmla="*/ 439683 h 1461086"/>
                  <a:gd name="connsiteX1" fmla="*/ 447063 w 1459290"/>
                  <a:gd name="connsiteY1" fmla="*/ 416539 h 1461086"/>
                  <a:gd name="connsiteX2" fmla="*/ 649219 w 1459290"/>
                  <a:gd name="connsiteY2" fmla="*/ 416539 h 1461086"/>
                  <a:gd name="connsiteX3" fmla="*/ 1065759 w 1459290"/>
                  <a:gd name="connsiteY3" fmla="*/ 0 h 1461086"/>
                  <a:gd name="connsiteX4" fmla="*/ 1459290 w 1459290"/>
                  <a:gd name="connsiteY4" fmla="*/ 389939 h 1461086"/>
                  <a:gd name="connsiteX5" fmla="*/ 384552 w 1459290"/>
                  <a:gd name="connsiteY5" fmla="*/ 1461086 h 1461086"/>
                  <a:gd name="connsiteX6" fmla="*/ 0 w 1459290"/>
                  <a:gd name="connsiteY6" fmla="*/ 1069351 h 1461086"/>
                  <a:gd name="connsiteX7" fmla="*/ 368046 w 1459290"/>
                  <a:gd name="connsiteY7" fmla="*/ 697712 h 1461086"/>
                  <a:gd name="connsiteX8" fmla="*/ 368046 w 1459290"/>
                  <a:gd name="connsiteY8" fmla="*/ 495556 h 1461086"/>
                  <a:gd name="connsiteX9" fmla="*/ 391190 w 1459290"/>
                  <a:gd name="connsiteY9" fmla="*/ 439683 h 1461086"/>
                  <a:gd name="connsiteX0" fmla="*/ 391190 w 1459290"/>
                  <a:gd name="connsiteY0" fmla="*/ 439683 h 1464679"/>
                  <a:gd name="connsiteX1" fmla="*/ 447063 w 1459290"/>
                  <a:gd name="connsiteY1" fmla="*/ 416539 h 1464679"/>
                  <a:gd name="connsiteX2" fmla="*/ 649219 w 1459290"/>
                  <a:gd name="connsiteY2" fmla="*/ 416539 h 1464679"/>
                  <a:gd name="connsiteX3" fmla="*/ 1065759 w 1459290"/>
                  <a:gd name="connsiteY3" fmla="*/ 0 h 1464679"/>
                  <a:gd name="connsiteX4" fmla="*/ 1459290 w 1459290"/>
                  <a:gd name="connsiteY4" fmla="*/ 389939 h 1464679"/>
                  <a:gd name="connsiteX5" fmla="*/ 380960 w 1459290"/>
                  <a:gd name="connsiteY5" fmla="*/ 1464679 h 1464679"/>
                  <a:gd name="connsiteX6" fmla="*/ 0 w 1459290"/>
                  <a:gd name="connsiteY6" fmla="*/ 1069351 h 1464679"/>
                  <a:gd name="connsiteX7" fmla="*/ 368046 w 1459290"/>
                  <a:gd name="connsiteY7" fmla="*/ 697712 h 1464679"/>
                  <a:gd name="connsiteX8" fmla="*/ 368046 w 1459290"/>
                  <a:gd name="connsiteY8" fmla="*/ 495556 h 1464679"/>
                  <a:gd name="connsiteX9" fmla="*/ 391190 w 1459290"/>
                  <a:gd name="connsiteY9" fmla="*/ 439683 h 1464679"/>
                  <a:gd name="connsiteX0" fmla="*/ 391190 w 1459290"/>
                  <a:gd name="connsiteY0" fmla="*/ 439683 h 1459291"/>
                  <a:gd name="connsiteX1" fmla="*/ 447063 w 1459290"/>
                  <a:gd name="connsiteY1" fmla="*/ 416539 h 1459291"/>
                  <a:gd name="connsiteX2" fmla="*/ 649219 w 1459290"/>
                  <a:gd name="connsiteY2" fmla="*/ 416539 h 1459291"/>
                  <a:gd name="connsiteX3" fmla="*/ 1065759 w 1459290"/>
                  <a:gd name="connsiteY3" fmla="*/ 0 h 1459291"/>
                  <a:gd name="connsiteX4" fmla="*/ 1459290 w 1459290"/>
                  <a:gd name="connsiteY4" fmla="*/ 389939 h 1459291"/>
                  <a:gd name="connsiteX5" fmla="*/ 382756 w 1459290"/>
                  <a:gd name="connsiteY5" fmla="*/ 1459291 h 1459291"/>
                  <a:gd name="connsiteX6" fmla="*/ 0 w 1459290"/>
                  <a:gd name="connsiteY6" fmla="*/ 1069351 h 1459291"/>
                  <a:gd name="connsiteX7" fmla="*/ 368046 w 1459290"/>
                  <a:gd name="connsiteY7" fmla="*/ 697712 h 1459291"/>
                  <a:gd name="connsiteX8" fmla="*/ 368046 w 1459290"/>
                  <a:gd name="connsiteY8" fmla="*/ 495556 h 1459291"/>
                  <a:gd name="connsiteX9" fmla="*/ 391190 w 1459290"/>
                  <a:gd name="connsiteY9" fmla="*/ 439683 h 1459291"/>
                  <a:gd name="connsiteX0" fmla="*/ 391190 w 1459290"/>
                  <a:gd name="connsiteY0" fmla="*/ 439683 h 1462883"/>
                  <a:gd name="connsiteX1" fmla="*/ 447063 w 1459290"/>
                  <a:gd name="connsiteY1" fmla="*/ 416539 h 1462883"/>
                  <a:gd name="connsiteX2" fmla="*/ 649219 w 1459290"/>
                  <a:gd name="connsiteY2" fmla="*/ 416539 h 1462883"/>
                  <a:gd name="connsiteX3" fmla="*/ 1065759 w 1459290"/>
                  <a:gd name="connsiteY3" fmla="*/ 0 h 1462883"/>
                  <a:gd name="connsiteX4" fmla="*/ 1459290 w 1459290"/>
                  <a:gd name="connsiteY4" fmla="*/ 389939 h 1462883"/>
                  <a:gd name="connsiteX5" fmla="*/ 389940 w 1459290"/>
                  <a:gd name="connsiteY5" fmla="*/ 1462883 h 1462883"/>
                  <a:gd name="connsiteX6" fmla="*/ 0 w 1459290"/>
                  <a:gd name="connsiteY6" fmla="*/ 1069351 h 1462883"/>
                  <a:gd name="connsiteX7" fmla="*/ 368046 w 1459290"/>
                  <a:gd name="connsiteY7" fmla="*/ 697712 h 1462883"/>
                  <a:gd name="connsiteX8" fmla="*/ 368046 w 1459290"/>
                  <a:gd name="connsiteY8" fmla="*/ 495556 h 1462883"/>
                  <a:gd name="connsiteX9" fmla="*/ 391190 w 1459290"/>
                  <a:gd name="connsiteY9" fmla="*/ 439683 h 1462883"/>
                  <a:gd name="connsiteX0" fmla="*/ 391190 w 1457493"/>
                  <a:gd name="connsiteY0" fmla="*/ 439683 h 1462883"/>
                  <a:gd name="connsiteX1" fmla="*/ 447063 w 1457493"/>
                  <a:gd name="connsiteY1" fmla="*/ 416539 h 1462883"/>
                  <a:gd name="connsiteX2" fmla="*/ 649219 w 1457493"/>
                  <a:gd name="connsiteY2" fmla="*/ 416539 h 1462883"/>
                  <a:gd name="connsiteX3" fmla="*/ 1065759 w 1457493"/>
                  <a:gd name="connsiteY3" fmla="*/ 0 h 1462883"/>
                  <a:gd name="connsiteX4" fmla="*/ 1457493 w 1457493"/>
                  <a:gd name="connsiteY4" fmla="*/ 395327 h 1462883"/>
                  <a:gd name="connsiteX5" fmla="*/ 389940 w 1457493"/>
                  <a:gd name="connsiteY5" fmla="*/ 1462883 h 1462883"/>
                  <a:gd name="connsiteX6" fmla="*/ 0 w 1457493"/>
                  <a:gd name="connsiteY6" fmla="*/ 1069351 h 1462883"/>
                  <a:gd name="connsiteX7" fmla="*/ 368046 w 1457493"/>
                  <a:gd name="connsiteY7" fmla="*/ 697712 h 1462883"/>
                  <a:gd name="connsiteX8" fmla="*/ 368046 w 1457493"/>
                  <a:gd name="connsiteY8" fmla="*/ 495556 h 1462883"/>
                  <a:gd name="connsiteX9" fmla="*/ 391190 w 1457493"/>
                  <a:gd name="connsiteY9" fmla="*/ 439683 h 1462883"/>
                  <a:gd name="connsiteX0" fmla="*/ 391190 w 1457493"/>
                  <a:gd name="connsiteY0" fmla="*/ 439683 h 1462883"/>
                  <a:gd name="connsiteX1" fmla="*/ 447063 w 1457493"/>
                  <a:gd name="connsiteY1" fmla="*/ 416539 h 1462883"/>
                  <a:gd name="connsiteX2" fmla="*/ 649219 w 1457493"/>
                  <a:gd name="connsiteY2" fmla="*/ 416539 h 1462883"/>
                  <a:gd name="connsiteX3" fmla="*/ 1065759 w 1457493"/>
                  <a:gd name="connsiteY3" fmla="*/ 0 h 1462883"/>
                  <a:gd name="connsiteX4" fmla="*/ 1457493 w 1457493"/>
                  <a:gd name="connsiteY4" fmla="*/ 395327 h 1462883"/>
                  <a:gd name="connsiteX5" fmla="*/ 389940 w 1457493"/>
                  <a:gd name="connsiteY5" fmla="*/ 1462883 h 1462883"/>
                  <a:gd name="connsiteX6" fmla="*/ 0 w 1457493"/>
                  <a:gd name="connsiteY6" fmla="*/ 1069351 h 1462883"/>
                  <a:gd name="connsiteX7" fmla="*/ 368046 w 1457493"/>
                  <a:gd name="connsiteY7" fmla="*/ 697712 h 1462883"/>
                  <a:gd name="connsiteX8" fmla="*/ 368046 w 1457493"/>
                  <a:gd name="connsiteY8" fmla="*/ 495556 h 1462883"/>
                  <a:gd name="connsiteX9" fmla="*/ 391190 w 1457493"/>
                  <a:gd name="connsiteY9" fmla="*/ 439683 h 1462883"/>
                  <a:gd name="connsiteX0" fmla="*/ 391190 w 1460861"/>
                  <a:gd name="connsiteY0" fmla="*/ 439683 h 1462883"/>
                  <a:gd name="connsiteX1" fmla="*/ 447063 w 1460861"/>
                  <a:gd name="connsiteY1" fmla="*/ 416539 h 1462883"/>
                  <a:gd name="connsiteX2" fmla="*/ 649219 w 1460861"/>
                  <a:gd name="connsiteY2" fmla="*/ 416539 h 1462883"/>
                  <a:gd name="connsiteX3" fmla="*/ 1065759 w 1460861"/>
                  <a:gd name="connsiteY3" fmla="*/ 0 h 1462883"/>
                  <a:gd name="connsiteX4" fmla="*/ 1460861 w 1460861"/>
                  <a:gd name="connsiteY4" fmla="*/ 388592 h 1462883"/>
                  <a:gd name="connsiteX5" fmla="*/ 389940 w 1460861"/>
                  <a:gd name="connsiteY5" fmla="*/ 1462883 h 1462883"/>
                  <a:gd name="connsiteX6" fmla="*/ 0 w 1460861"/>
                  <a:gd name="connsiteY6" fmla="*/ 1069351 h 1462883"/>
                  <a:gd name="connsiteX7" fmla="*/ 368046 w 1460861"/>
                  <a:gd name="connsiteY7" fmla="*/ 697712 h 1462883"/>
                  <a:gd name="connsiteX8" fmla="*/ 368046 w 1460861"/>
                  <a:gd name="connsiteY8" fmla="*/ 495556 h 1462883"/>
                  <a:gd name="connsiteX9" fmla="*/ 391190 w 1460861"/>
                  <a:gd name="connsiteY9" fmla="*/ 439683 h 1462883"/>
                  <a:gd name="connsiteX0" fmla="*/ 391190 w 1462544"/>
                  <a:gd name="connsiteY0" fmla="*/ 439683 h 1462883"/>
                  <a:gd name="connsiteX1" fmla="*/ 447063 w 1462544"/>
                  <a:gd name="connsiteY1" fmla="*/ 416539 h 1462883"/>
                  <a:gd name="connsiteX2" fmla="*/ 649219 w 1462544"/>
                  <a:gd name="connsiteY2" fmla="*/ 416539 h 1462883"/>
                  <a:gd name="connsiteX3" fmla="*/ 1065759 w 1462544"/>
                  <a:gd name="connsiteY3" fmla="*/ 0 h 1462883"/>
                  <a:gd name="connsiteX4" fmla="*/ 1462544 w 1462544"/>
                  <a:gd name="connsiteY4" fmla="*/ 390275 h 1462883"/>
                  <a:gd name="connsiteX5" fmla="*/ 389940 w 1462544"/>
                  <a:gd name="connsiteY5" fmla="*/ 1462883 h 1462883"/>
                  <a:gd name="connsiteX6" fmla="*/ 0 w 1462544"/>
                  <a:gd name="connsiteY6" fmla="*/ 1069351 h 1462883"/>
                  <a:gd name="connsiteX7" fmla="*/ 368046 w 1462544"/>
                  <a:gd name="connsiteY7" fmla="*/ 697712 h 1462883"/>
                  <a:gd name="connsiteX8" fmla="*/ 368046 w 1462544"/>
                  <a:gd name="connsiteY8" fmla="*/ 495556 h 1462883"/>
                  <a:gd name="connsiteX9" fmla="*/ 391190 w 1462544"/>
                  <a:gd name="connsiteY9" fmla="*/ 439683 h 1462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2544" h="1462883">
                    <a:moveTo>
                      <a:pt x="391190" y="439683"/>
                    </a:moveTo>
                    <a:cubicBezTo>
                      <a:pt x="405489" y="425383"/>
                      <a:pt x="425243" y="416539"/>
                      <a:pt x="447063" y="416539"/>
                    </a:cubicBezTo>
                    <a:lnTo>
                      <a:pt x="649219" y="416539"/>
                    </a:lnTo>
                    <a:lnTo>
                      <a:pt x="1065759" y="0"/>
                    </a:lnTo>
                    <a:lnTo>
                      <a:pt x="1462544" y="390275"/>
                    </a:lnTo>
                    <a:lnTo>
                      <a:pt x="389940" y="1462883"/>
                    </a:lnTo>
                    <a:lnTo>
                      <a:pt x="0" y="1069351"/>
                    </a:lnTo>
                    <a:lnTo>
                      <a:pt x="368046" y="697712"/>
                    </a:lnTo>
                    <a:lnTo>
                      <a:pt x="368046" y="495556"/>
                    </a:lnTo>
                    <a:cubicBezTo>
                      <a:pt x="368046" y="473736"/>
                      <a:pt x="376890" y="453982"/>
                      <a:pt x="391190" y="4396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8" name="!!Text 5">
                <a:extLst>
                  <a:ext uri="{FF2B5EF4-FFF2-40B4-BE49-F238E27FC236}">
                    <a16:creationId xmlns:a16="http://schemas.microsoft.com/office/drawing/2014/main" id="{4DE1507A-4168-4C91-B5EA-91054B77AA8B}"/>
                  </a:ext>
                </a:extLst>
              </p:cNvPr>
              <p:cNvSpPr txBox="1"/>
              <p:nvPr/>
            </p:nvSpPr>
            <p:spPr>
              <a:xfrm>
                <a:off x="5281029" y="5255009"/>
                <a:ext cx="164238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Corporate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sz="1600" b="1" dirty="0">
                    <a:solidFill>
                      <a:schemeClr val="bg1"/>
                    </a:solidFill>
                  </a:rPr>
                  <a:t>Responsibility</a:t>
                </a:r>
              </a:p>
            </p:txBody>
          </p:sp>
        </p:grp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0CAAFD3-1CDC-434F-8A25-8F6D628912FD}"/>
              </a:ext>
            </a:extLst>
          </p:cNvPr>
          <p:cNvGrpSpPr/>
          <p:nvPr/>
        </p:nvGrpSpPr>
        <p:grpSpPr>
          <a:xfrm>
            <a:off x="8104149" y="3988358"/>
            <a:ext cx="1642387" cy="2229655"/>
            <a:chOff x="8104149" y="3988358"/>
            <a:chExt cx="1642387" cy="222965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E633BCA-81C8-41ED-A951-8DE92310DE34}"/>
                </a:ext>
              </a:extLst>
            </p:cNvPr>
            <p:cNvGrpSpPr/>
            <p:nvPr/>
          </p:nvGrpSpPr>
          <p:grpSpPr>
            <a:xfrm>
              <a:off x="8273588" y="3988358"/>
              <a:ext cx="1209306" cy="1209306"/>
              <a:chOff x="8273588" y="3988358"/>
              <a:chExt cx="1209306" cy="1209306"/>
            </a:xfrm>
          </p:grpSpPr>
          <p:sp>
            <p:nvSpPr>
              <p:cNvPr id="55" name="!!F">
                <a:extLst>
                  <a:ext uri="{FF2B5EF4-FFF2-40B4-BE49-F238E27FC236}">
                    <a16:creationId xmlns:a16="http://schemas.microsoft.com/office/drawing/2014/main" id="{31E8A6C0-ECE7-4C78-A01E-D7008C20B283}"/>
                  </a:ext>
                </a:extLst>
              </p:cNvPr>
              <p:cNvSpPr/>
              <p:nvPr/>
            </p:nvSpPr>
            <p:spPr>
              <a:xfrm rot="5400000">
                <a:off x="8273588" y="3988358"/>
                <a:ext cx="1209306" cy="120930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5200" b="1" dirty="0">
                    <a:solidFill>
                      <a:schemeClr val="tx2"/>
                    </a:solidFill>
                  </a:rPr>
                  <a:t>5</a:t>
                </a:r>
                <a:r>
                  <a:rPr lang="en-GB" sz="3200" dirty="0">
                    <a:solidFill>
                      <a:schemeClr val="tx2"/>
                    </a:solidFill>
                  </a:rPr>
                  <a:t>%</a:t>
                </a:r>
                <a:endParaRPr lang="en-GB" sz="5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92C9BC5F-0B0A-4D7E-B591-61A2DBD7151C}"/>
                  </a:ext>
                </a:extLst>
              </p:cNvPr>
              <p:cNvGrpSpPr/>
              <p:nvPr/>
            </p:nvGrpSpPr>
            <p:grpSpPr>
              <a:xfrm>
                <a:off x="8505352" y="4199661"/>
                <a:ext cx="776059" cy="782293"/>
                <a:chOff x="8505352" y="4199661"/>
                <a:chExt cx="776059" cy="782293"/>
              </a:xfrm>
              <a:solidFill>
                <a:schemeClr val="bg1"/>
              </a:solidFill>
            </p:grpSpPr>
            <p:grpSp>
              <p:nvGrpSpPr>
                <p:cNvPr id="98" name="Groupe 97">
                  <a:extLst>
                    <a:ext uri="{FF2B5EF4-FFF2-40B4-BE49-F238E27FC236}">
                      <a16:creationId xmlns:a16="http://schemas.microsoft.com/office/drawing/2014/main" id="{38BA6DE0-2303-411C-A84D-BF675BE3BA1A}"/>
                    </a:ext>
                  </a:extLst>
                </p:cNvPr>
                <p:cNvGrpSpPr/>
                <p:nvPr/>
              </p:nvGrpSpPr>
              <p:grpSpPr>
                <a:xfrm>
                  <a:off x="8505352" y="4199661"/>
                  <a:ext cx="776059" cy="782293"/>
                  <a:chOff x="7827240" y="4199553"/>
                  <a:chExt cx="776059" cy="782293"/>
                </a:xfrm>
                <a:grpFill/>
              </p:grpSpPr>
              <p:grpSp>
                <p:nvGrpSpPr>
                  <p:cNvPr id="96" name="Groupe 95">
                    <a:extLst>
                      <a:ext uri="{FF2B5EF4-FFF2-40B4-BE49-F238E27FC236}">
                        <a16:creationId xmlns:a16="http://schemas.microsoft.com/office/drawing/2014/main" id="{2D14078C-8F72-4F93-9DCD-FEE4A1C8EDD4}"/>
                      </a:ext>
                    </a:extLst>
                  </p:cNvPr>
                  <p:cNvGrpSpPr/>
                  <p:nvPr/>
                </p:nvGrpSpPr>
                <p:grpSpPr>
                  <a:xfrm rot="2700000">
                    <a:off x="7824123" y="4202670"/>
                    <a:ext cx="782293" cy="776059"/>
                    <a:chOff x="12182142" y="1821188"/>
                    <a:chExt cx="1853956" cy="1839183"/>
                  </a:xfrm>
                  <a:grpFill/>
                </p:grpSpPr>
                <p:pic>
                  <p:nvPicPr>
                    <p:cNvPr id="51" name="Graphique 50" descr="Engrenage">
                      <a:extLst>
                        <a:ext uri="{FF2B5EF4-FFF2-40B4-BE49-F238E27FC236}">
                          <a16:creationId xmlns:a16="http://schemas.microsoft.com/office/drawing/2014/main" id="{7B306841-5900-4891-96F0-1DE372138E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182142" y="1821188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2" name="Graphique 91" descr="Engrenage">
                      <a:extLst>
                        <a:ext uri="{FF2B5EF4-FFF2-40B4-BE49-F238E27FC236}">
                          <a16:creationId xmlns:a16="http://schemas.microsoft.com/office/drawing/2014/main" id="{941F9334-800C-40F3-98FD-7B2070460C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21698" y="1821188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3" name="Graphique 92" descr="Engrenage">
                      <a:extLst>
                        <a:ext uri="{FF2B5EF4-FFF2-40B4-BE49-F238E27FC236}">
                          <a16:creationId xmlns:a16="http://schemas.microsoft.com/office/drawing/2014/main" id="{CA3F7C8D-7805-4373-8FFE-C17D0893FE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182142" y="2745971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Graphique 93" descr="Engrenage">
                      <a:extLst>
                        <a:ext uri="{FF2B5EF4-FFF2-40B4-BE49-F238E27FC236}">
                          <a16:creationId xmlns:a16="http://schemas.microsoft.com/office/drawing/2014/main" id="{22D7FE6F-F746-4BBF-BCBA-61742B8C66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21698" y="2745971"/>
                      <a:ext cx="914400" cy="9144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7" name="Croix 96">
                    <a:extLst>
                      <a:ext uri="{FF2B5EF4-FFF2-40B4-BE49-F238E27FC236}">
                        <a16:creationId xmlns:a16="http://schemas.microsoft.com/office/drawing/2014/main" id="{3FBD8BAF-1903-446F-9143-96224972620B}"/>
                      </a:ext>
                    </a:extLst>
                  </p:cNvPr>
                  <p:cNvSpPr/>
                  <p:nvPr/>
                </p:nvSpPr>
                <p:spPr>
                  <a:xfrm>
                    <a:off x="8136287" y="4511717"/>
                    <a:ext cx="157965" cy="157965"/>
                  </a:xfrm>
                  <a:prstGeom prst="plus">
                    <a:avLst/>
                  </a:prstGeom>
                  <a:grpFill/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25134FE3-2B76-44CB-B1B2-AC6E15F3C50F}"/>
                    </a:ext>
                  </a:extLst>
                </p:cNvPr>
                <p:cNvCxnSpPr>
                  <a:cxnSpLocks/>
                  <a:endCxn id="97" idx="2"/>
                </p:cNvCxnSpPr>
                <p:nvPr/>
              </p:nvCxnSpPr>
              <p:spPr>
                <a:xfrm flipV="1">
                  <a:off x="8893382" y="4669790"/>
                  <a:ext cx="0" cy="87250"/>
                </a:xfrm>
                <a:prstGeom prst="lin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258D08F2-B6DA-4275-8E57-19C93D967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93382" y="4424575"/>
                  <a:ext cx="0" cy="87250"/>
                </a:xfrm>
                <a:prstGeom prst="lin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990C4511-6AD7-46F0-AAED-CF9055F1BA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35185" y="4590808"/>
                  <a:ext cx="85155" cy="0"/>
                </a:xfrm>
                <a:prstGeom prst="lin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9855A974-0767-4762-84CF-0CDD6FF0FA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67602" y="4590808"/>
                  <a:ext cx="85155" cy="0"/>
                </a:xfrm>
                <a:prstGeom prst="line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4B47517E-E4EA-4ED7-9B4C-8CFCCC80D4BC}"/>
                </a:ext>
              </a:extLst>
            </p:cNvPr>
            <p:cNvGrpSpPr/>
            <p:nvPr/>
          </p:nvGrpSpPr>
          <p:grpSpPr>
            <a:xfrm>
              <a:off x="8104149" y="4805222"/>
              <a:ext cx="1642387" cy="1412791"/>
              <a:chOff x="8104149" y="4805222"/>
              <a:chExt cx="1642387" cy="1412791"/>
            </a:xfrm>
          </p:grpSpPr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C52B299E-9557-4121-B04C-EA5D34251E58}"/>
                  </a:ext>
                </a:extLst>
              </p:cNvPr>
              <p:cNvSpPr/>
              <p:nvPr/>
            </p:nvSpPr>
            <p:spPr>
              <a:xfrm rot="2700000">
                <a:off x="8186987" y="4805222"/>
                <a:ext cx="1412791" cy="1412791"/>
              </a:xfrm>
              <a:custGeom>
                <a:avLst/>
                <a:gdLst>
                  <a:gd name="connsiteX0" fmla="*/ 393085 w 1412791"/>
                  <a:gd name="connsiteY0" fmla="*/ 393085 h 1412791"/>
                  <a:gd name="connsiteX1" fmla="*/ 448958 w 1412791"/>
                  <a:gd name="connsiteY1" fmla="*/ 369941 h 1412791"/>
                  <a:gd name="connsiteX2" fmla="*/ 651114 w 1412791"/>
                  <a:gd name="connsiteY2" fmla="*/ 369941 h 1412791"/>
                  <a:gd name="connsiteX3" fmla="*/ 1021055 w 1412791"/>
                  <a:gd name="connsiteY3" fmla="*/ 0 h 1412791"/>
                  <a:gd name="connsiteX4" fmla="*/ 1412791 w 1412791"/>
                  <a:gd name="connsiteY4" fmla="*/ 391736 h 1412791"/>
                  <a:gd name="connsiteX5" fmla="*/ 391735 w 1412791"/>
                  <a:gd name="connsiteY5" fmla="*/ 1412791 h 1412791"/>
                  <a:gd name="connsiteX6" fmla="*/ 0 w 1412791"/>
                  <a:gd name="connsiteY6" fmla="*/ 1021056 h 1412791"/>
                  <a:gd name="connsiteX7" fmla="*/ 369941 w 1412791"/>
                  <a:gd name="connsiteY7" fmla="*/ 651114 h 1412791"/>
                  <a:gd name="connsiteX8" fmla="*/ 369941 w 1412791"/>
                  <a:gd name="connsiteY8" fmla="*/ 448958 h 1412791"/>
                  <a:gd name="connsiteX9" fmla="*/ 393085 w 1412791"/>
                  <a:gd name="connsiteY9" fmla="*/ 393085 h 141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2791" h="1412791">
                    <a:moveTo>
                      <a:pt x="393085" y="393085"/>
                    </a:moveTo>
                    <a:cubicBezTo>
                      <a:pt x="407384" y="378785"/>
                      <a:pt x="427138" y="369941"/>
                      <a:pt x="448958" y="369941"/>
                    </a:cubicBezTo>
                    <a:lnTo>
                      <a:pt x="651114" y="369941"/>
                    </a:lnTo>
                    <a:lnTo>
                      <a:pt x="1021055" y="0"/>
                    </a:lnTo>
                    <a:lnTo>
                      <a:pt x="1412791" y="391736"/>
                    </a:lnTo>
                    <a:lnTo>
                      <a:pt x="391735" y="1412791"/>
                    </a:lnTo>
                    <a:lnTo>
                      <a:pt x="0" y="1021056"/>
                    </a:lnTo>
                    <a:lnTo>
                      <a:pt x="369941" y="651114"/>
                    </a:lnTo>
                    <a:lnTo>
                      <a:pt x="369941" y="448958"/>
                    </a:lnTo>
                    <a:cubicBezTo>
                      <a:pt x="369941" y="427138"/>
                      <a:pt x="378785" y="407384"/>
                      <a:pt x="393085" y="3930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9" name="!!Text 6">
                <a:extLst>
                  <a:ext uri="{FF2B5EF4-FFF2-40B4-BE49-F238E27FC236}">
                    <a16:creationId xmlns:a16="http://schemas.microsoft.com/office/drawing/2014/main" id="{0ACECCEA-2DC4-40C1-AA3D-8FDC464B84AC}"/>
                  </a:ext>
                </a:extLst>
              </p:cNvPr>
              <p:cNvSpPr txBox="1"/>
              <p:nvPr/>
            </p:nvSpPr>
            <p:spPr>
              <a:xfrm>
                <a:off x="8104149" y="5245198"/>
                <a:ext cx="164238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1600" b="1" dirty="0">
                    <a:solidFill>
                      <a:schemeClr val="bg1"/>
                    </a:solidFill>
                  </a:rPr>
                  <a:t>Integrated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sz="1600" dirty="0">
                    <a:solidFill>
                      <a:schemeClr val="bg1"/>
                    </a:solidFill>
                  </a:rPr>
                  <a:t>Supply Chain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9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9AACBC1-6BC2-4D00-B0D1-8DB1CA7E35A9}"/>
              </a:ext>
            </a:extLst>
          </p:cNvPr>
          <p:cNvGrpSpPr/>
          <p:nvPr/>
        </p:nvGrpSpPr>
        <p:grpSpPr>
          <a:xfrm>
            <a:off x="1269315" y="1989383"/>
            <a:ext cx="9266757" cy="2662267"/>
            <a:chOff x="1269315" y="1989383"/>
            <a:chExt cx="9266757" cy="2662267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E8CC149-43CE-4FA6-8AB1-2F629DB65E8A}"/>
                </a:ext>
              </a:extLst>
            </p:cNvPr>
            <p:cNvSpPr txBox="1"/>
            <p:nvPr/>
          </p:nvSpPr>
          <p:spPr>
            <a:xfrm>
              <a:off x="3722054" y="3363813"/>
              <a:ext cx="6814018" cy="100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fr-FR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Acacia Gum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5E4B2FB-E34D-4078-ADCA-9094A6D04614}"/>
                </a:ext>
              </a:extLst>
            </p:cNvPr>
            <p:cNvSpPr txBox="1"/>
            <p:nvPr/>
          </p:nvSpPr>
          <p:spPr>
            <a:xfrm>
              <a:off x="1269315" y="1989383"/>
              <a:ext cx="2318123" cy="266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700" b="1" dirty="0">
                  <a:solidFill>
                    <a:schemeClr val="accent1"/>
                  </a:solidFill>
                </a:rPr>
                <a:t>2.</a:t>
              </a:r>
              <a:r>
                <a:rPr lang="en-GB" sz="3600" b="1" dirty="0">
                  <a:solidFill>
                    <a:schemeClr val="accent1"/>
                  </a:solidFill>
                </a:rPr>
                <a:t>  </a:t>
              </a:r>
              <a:endParaRPr lang="fr-FR" sz="28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6" name="Graphique 15">
            <a:extLst>
              <a:ext uri="{FF2B5EF4-FFF2-40B4-BE49-F238E27FC236}">
                <a16:creationId xmlns:a16="http://schemas.microsoft.com/office/drawing/2014/main" id="{1AD4FB72-4B6D-4AE7-97F9-BE828C78A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490" r="31637"/>
          <a:stretch/>
        </p:blipFill>
        <p:spPr>
          <a:xfrm>
            <a:off x="9144000" y="-1"/>
            <a:ext cx="3048001" cy="319634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59DAFF0-D3D1-4A89-B6E7-86A14471E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8006" y="526618"/>
            <a:ext cx="1427075" cy="1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508CB66C-92C7-4FD4-A66E-3D08B2AF21B4}"/>
              </a:ext>
            </a:extLst>
          </p:cNvPr>
          <p:cNvSpPr/>
          <p:nvPr/>
        </p:nvSpPr>
        <p:spPr>
          <a:xfrm rot="10800000">
            <a:off x="5395964" y="2446452"/>
            <a:ext cx="442128" cy="306475"/>
          </a:xfrm>
          <a:prstGeom prst="triangle">
            <a:avLst>
              <a:gd name="adj" fmla="val 10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!!ZoneTexte 15">
            <a:extLst>
              <a:ext uri="{FF2B5EF4-FFF2-40B4-BE49-F238E27FC236}">
                <a16:creationId xmlns:a16="http://schemas.microsoft.com/office/drawing/2014/main" id="{AE8EC553-6310-48DF-AC70-E0A98836AEEF}"/>
              </a:ext>
            </a:extLst>
          </p:cNvPr>
          <p:cNvSpPr txBox="1"/>
          <p:nvPr/>
        </p:nvSpPr>
        <p:spPr>
          <a:xfrm>
            <a:off x="5676735" y="4997635"/>
            <a:ext cx="32328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bg2"/>
                </a:solidFill>
              </a:rPr>
              <a:t>65 000 MT</a:t>
            </a:r>
          </a:p>
          <a:p>
            <a:pPr algn="ctr">
              <a:lnSpc>
                <a:spcPts val="3200"/>
              </a:lnSpc>
            </a:pPr>
            <a:r>
              <a:rPr lang="fr-FR" sz="3200" dirty="0">
                <a:solidFill>
                  <a:schemeClr val="bg2"/>
                </a:solidFill>
              </a:rPr>
              <a:t>/year</a:t>
            </a:r>
          </a:p>
        </p:txBody>
      </p:sp>
      <p:sp>
        <p:nvSpPr>
          <p:cNvPr id="15" name="!!ZoneTexte 14">
            <a:extLst>
              <a:ext uri="{FF2B5EF4-FFF2-40B4-BE49-F238E27FC236}">
                <a16:creationId xmlns:a16="http://schemas.microsoft.com/office/drawing/2014/main" id="{93FA9F7F-C630-4CDF-9542-A9672F929291}"/>
              </a:ext>
            </a:extLst>
          </p:cNvPr>
          <p:cNvSpPr txBox="1"/>
          <p:nvPr/>
        </p:nvSpPr>
        <p:spPr>
          <a:xfrm>
            <a:off x="5676735" y="3949746"/>
            <a:ext cx="32328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tx2"/>
                </a:solidFill>
              </a:rPr>
              <a:t>World</a:t>
            </a:r>
          </a:p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tx2"/>
                </a:solidFill>
              </a:rPr>
              <a:t>production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1B732A3-3298-4B17-ABD6-6B679B23A20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!!ZoneTexte 44">
            <a:extLst>
              <a:ext uri="{FF2B5EF4-FFF2-40B4-BE49-F238E27FC236}">
                <a16:creationId xmlns:a16="http://schemas.microsoft.com/office/drawing/2014/main" id="{E2EB6BAA-F579-4E97-8D72-027C959CA871}"/>
              </a:ext>
            </a:extLst>
          </p:cNvPr>
          <p:cNvSpPr txBox="1"/>
          <p:nvPr/>
        </p:nvSpPr>
        <p:spPr>
          <a:xfrm>
            <a:off x="387453" y="325174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 Black" panose="020B0A04020102020204" pitchFamily="34" charset="0"/>
              </a:rPr>
              <a:t>A natural resource</a:t>
            </a:r>
          </a:p>
        </p:txBody>
      </p:sp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16351" y="1820707"/>
            <a:ext cx="4977357" cy="3981868"/>
          </a:xfrm>
          <a:prstGeom prst="roundRect">
            <a:avLst>
              <a:gd name="adj" fmla="val 37943"/>
            </a:avLst>
          </a:prstGeom>
        </p:spPr>
      </p:pic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3989195" y="1623607"/>
            <a:ext cx="1848897" cy="82284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</a:rPr>
              <a:t>Exudate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</a:rPr>
              <a:t>of African wild Acacia trees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FA6F2F9B-7049-49EC-9E4F-A219B9EBC628}"/>
              </a:ext>
            </a:extLst>
          </p:cNvPr>
          <p:cNvCxnSpPr>
            <a:stCxn id="10" idx="2"/>
          </p:cNvCxnSpPr>
          <p:nvPr/>
        </p:nvCxnSpPr>
        <p:spPr>
          <a:xfrm rot="5400000">
            <a:off x="3806509" y="2550464"/>
            <a:ext cx="1211147" cy="1003125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9C20315-79CE-4DE0-82AE-DA922E4E5633}"/>
              </a:ext>
            </a:extLst>
          </p:cNvPr>
          <p:cNvSpPr/>
          <p:nvPr/>
        </p:nvSpPr>
        <p:spPr>
          <a:xfrm>
            <a:off x="3730328" y="3477639"/>
            <a:ext cx="360154" cy="372695"/>
          </a:xfrm>
          <a:custGeom>
            <a:avLst/>
            <a:gdLst>
              <a:gd name="connsiteX0" fmla="*/ 0 w 359923"/>
              <a:gd name="connsiteY0" fmla="*/ 179962 h 359923"/>
              <a:gd name="connsiteX1" fmla="*/ 179962 w 359923"/>
              <a:gd name="connsiteY1" fmla="*/ 0 h 359923"/>
              <a:gd name="connsiteX2" fmla="*/ 359924 w 359923"/>
              <a:gd name="connsiteY2" fmla="*/ 179962 h 359923"/>
              <a:gd name="connsiteX3" fmla="*/ 179962 w 359923"/>
              <a:gd name="connsiteY3" fmla="*/ 359924 h 359923"/>
              <a:gd name="connsiteX4" fmla="*/ 0 w 359923"/>
              <a:gd name="connsiteY4" fmla="*/ 179962 h 359923"/>
              <a:gd name="connsiteX0" fmla="*/ 153 w 360077"/>
              <a:gd name="connsiteY0" fmla="*/ 179962 h 359924"/>
              <a:gd name="connsiteX1" fmla="*/ 205657 w 360077"/>
              <a:gd name="connsiteY1" fmla="*/ 0 h 359924"/>
              <a:gd name="connsiteX2" fmla="*/ 360077 w 360077"/>
              <a:gd name="connsiteY2" fmla="*/ 179962 h 359924"/>
              <a:gd name="connsiteX3" fmla="*/ 180115 w 360077"/>
              <a:gd name="connsiteY3" fmla="*/ 359924 h 359924"/>
              <a:gd name="connsiteX4" fmla="*/ 153 w 360077"/>
              <a:gd name="connsiteY4" fmla="*/ 179962 h 359924"/>
              <a:gd name="connsiteX0" fmla="*/ 153 w 360077"/>
              <a:gd name="connsiteY0" fmla="*/ 179962 h 359924"/>
              <a:gd name="connsiteX1" fmla="*/ 205657 w 360077"/>
              <a:gd name="connsiteY1" fmla="*/ 0 h 359924"/>
              <a:gd name="connsiteX2" fmla="*/ 360077 w 360077"/>
              <a:gd name="connsiteY2" fmla="*/ 179962 h 359924"/>
              <a:gd name="connsiteX3" fmla="*/ 180115 w 360077"/>
              <a:gd name="connsiteY3" fmla="*/ 359924 h 359924"/>
              <a:gd name="connsiteX4" fmla="*/ 153 w 360077"/>
              <a:gd name="connsiteY4" fmla="*/ 179962 h 359924"/>
              <a:gd name="connsiteX0" fmla="*/ 230 w 360154"/>
              <a:gd name="connsiteY0" fmla="*/ 179962 h 372695"/>
              <a:gd name="connsiteX1" fmla="*/ 205734 w 360154"/>
              <a:gd name="connsiteY1" fmla="*/ 0 h 372695"/>
              <a:gd name="connsiteX2" fmla="*/ 360154 w 360154"/>
              <a:gd name="connsiteY2" fmla="*/ 179962 h 372695"/>
              <a:gd name="connsiteX3" fmla="*/ 175083 w 360154"/>
              <a:gd name="connsiteY3" fmla="*/ 372695 h 372695"/>
              <a:gd name="connsiteX4" fmla="*/ 230 w 360154"/>
              <a:gd name="connsiteY4" fmla="*/ 179962 h 37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154" h="372695">
                <a:moveTo>
                  <a:pt x="230" y="179962"/>
                </a:moveTo>
                <a:cubicBezTo>
                  <a:pt x="5339" y="117846"/>
                  <a:pt x="80803" y="0"/>
                  <a:pt x="205734" y="0"/>
                </a:cubicBezTo>
                <a:cubicBezTo>
                  <a:pt x="330665" y="0"/>
                  <a:pt x="360154" y="80572"/>
                  <a:pt x="360154" y="179962"/>
                </a:cubicBezTo>
                <a:cubicBezTo>
                  <a:pt x="360154" y="279352"/>
                  <a:pt x="274473" y="372695"/>
                  <a:pt x="175083" y="372695"/>
                </a:cubicBezTo>
                <a:cubicBezTo>
                  <a:pt x="75693" y="372695"/>
                  <a:pt x="-4879" y="242078"/>
                  <a:pt x="230" y="179962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!!Connecteur droit 17">
            <a:extLst>
              <a:ext uri="{FF2B5EF4-FFF2-40B4-BE49-F238E27FC236}">
                <a16:creationId xmlns:a16="http://schemas.microsoft.com/office/drawing/2014/main" id="{9721AC78-DF59-4CCD-8B2B-6C1D8FDD150D}"/>
              </a:ext>
            </a:extLst>
          </p:cNvPr>
          <p:cNvCxnSpPr>
            <a:cxnSpLocks/>
          </p:cNvCxnSpPr>
          <p:nvPr/>
        </p:nvCxnSpPr>
        <p:spPr>
          <a:xfrm>
            <a:off x="6043144" y="4862816"/>
            <a:ext cx="376734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!!Picture 3">
            <a:extLst>
              <a:ext uri="{FF2B5EF4-FFF2-40B4-BE49-F238E27FC236}">
                <a16:creationId xmlns:a16="http://schemas.microsoft.com/office/drawing/2014/main" id="{1960339D-B046-48E6-A712-C4181875E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26" y="2179082"/>
            <a:ext cx="4450647" cy="3383215"/>
          </a:xfrm>
          <a:prstGeom prst="rect">
            <a:avLst/>
          </a:prstGeom>
          <a:ln>
            <a:noFill/>
          </a:ln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E5E772ED-C2D3-4B41-AF32-CDCC6F36F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402" t="44446" r="-6802" b="-9600"/>
          <a:stretch/>
        </p:blipFill>
        <p:spPr>
          <a:xfrm rot="5400000">
            <a:off x="9525388" y="320743"/>
            <a:ext cx="2987353" cy="2345869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1278AB98-53AD-4B8C-AC50-2D2F33254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7431" y="1166698"/>
            <a:ext cx="1427075" cy="124752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380CBC37-8352-4DA9-879A-27226B39FB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3306" t="27067"/>
          <a:stretch/>
        </p:blipFill>
        <p:spPr>
          <a:xfrm rot="16200000">
            <a:off x="76978" y="5184840"/>
            <a:ext cx="1605059" cy="17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0" dur="2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decel="9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24388 -1.11111E-6 L 3.75E-6 -1.11111E-6 " pathEditMode="relative" rAng="0" ptsTypes="AA">
                                      <p:cBhvr>
                                        <p:cTn id="3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7000" decel="93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2375 1.11111E-6 L 2.5E-6 1.11111E-6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5" grpId="0"/>
      <p:bldP spid="15" grpId="1"/>
      <p:bldP spid="3" grpId="0"/>
      <p:bldP spid="14" grpId="0" animBg="1"/>
      <p:bldP spid="14" grpId="1" animBg="1"/>
      <p:bldP spid="14" grpId="2" animBg="1"/>
    </p:bldLst>
  </p:timing>
</p:sld>
</file>

<file path=ppt/theme/theme1.xml><?xml version="1.0" encoding="utf-8"?>
<a:theme xmlns:a="http://schemas.openxmlformats.org/drawingml/2006/main" name="Thème Office">
  <a:themeElements>
    <a:clrScheme name="BEYOND ACACIA OK">
      <a:dk1>
        <a:sysClr val="windowText" lastClr="000000"/>
      </a:dk1>
      <a:lt1>
        <a:sysClr val="window" lastClr="FFFFFF"/>
      </a:lt1>
      <a:dk2>
        <a:srgbClr val="1C463B"/>
      </a:dk2>
      <a:lt2>
        <a:srgbClr val="DC4827"/>
      </a:lt2>
      <a:accent1>
        <a:srgbClr val="FCBB6E"/>
      </a:accent1>
      <a:accent2>
        <a:srgbClr val="FEF3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1380</Words>
  <Application>Microsoft Office PowerPoint</Application>
  <PresentationFormat>Grand écran</PresentationFormat>
  <Paragraphs>413</Paragraphs>
  <Slides>29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Mont Book Italic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Première slide: page de garde</dc:title>
  <dc:creator>Violaine FAUVARQUE</dc:creator>
  <cp:lastModifiedBy>Violaine FAUVARQUE</cp:lastModifiedBy>
  <cp:revision>320</cp:revision>
  <dcterms:created xsi:type="dcterms:W3CDTF">2022-10-27T07:48:00Z</dcterms:created>
  <dcterms:modified xsi:type="dcterms:W3CDTF">2023-10-27T15:02:22Z</dcterms:modified>
</cp:coreProperties>
</file>