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358" r:id="rId3"/>
    <p:sldId id="3359" r:id="rId4"/>
    <p:sldId id="3360" r:id="rId5"/>
    <p:sldId id="3361" r:id="rId6"/>
    <p:sldId id="3349" r:id="rId7"/>
    <p:sldId id="3374" r:id="rId8"/>
    <p:sldId id="3364" r:id="rId9"/>
    <p:sldId id="3365" r:id="rId10"/>
    <p:sldId id="3366" r:id="rId11"/>
    <p:sldId id="3370" r:id="rId12"/>
    <p:sldId id="3377" r:id="rId13"/>
    <p:sldId id="3367" r:id="rId14"/>
    <p:sldId id="3368" r:id="rId15"/>
    <p:sldId id="3369" r:id="rId16"/>
    <p:sldId id="3373" r:id="rId17"/>
    <p:sldId id="3372" r:id="rId18"/>
    <p:sldId id="3375" r:id="rId19"/>
    <p:sldId id="3371" r:id="rId20"/>
    <p:sldId id="3376" r:id="rId21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53"/>
    <a:srgbClr val="E6005D"/>
    <a:srgbClr val="00B050"/>
    <a:srgbClr val="C0004E"/>
    <a:srgbClr val="FF0066"/>
    <a:srgbClr val="000000"/>
    <a:srgbClr val="FF6600"/>
    <a:srgbClr val="0000FF"/>
    <a:srgbClr val="5B9BD5"/>
    <a:srgbClr val="1A9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45" autoAdjust="0"/>
    <p:restoredTop sz="96274" autoAdjust="0"/>
  </p:normalViewPr>
  <p:slideViewPr>
    <p:cSldViewPr snapToGrid="0">
      <p:cViewPr varScale="1">
        <p:scale>
          <a:sx n="76" d="100"/>
          <a:sy n="76" d="100"/>
        </p:scale>
        <p:origin x="13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3744"/>
    </p:cViewPr>
  </p:sorterViewPr>
  <p:notesViewPr>
    <p:cSldViewPr snapToGrid="0">
      <p:cViewPr varScale="1">
        <p:scale>
          <a:sx n="60" d="100"/>
          <a:sy n="60" d="100"/>
        </p:scale>
        <p:origin x="329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2496E6C-C212-A5E7-A665-7DDCD9C687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309833" y="632087"/>
            <a:ext cx="4086802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fr-FR" sz="1600" b="1" dirty="0">
                <a:solidFill>
                  <a:srgbClr val="C00000"/>
                </a:solidFill>
              </a:rPr>
              <a:t>TRAINING DISTRIBUTEUR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1B704E-59FD-3E99-80B1-3C0872FCC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62569" y="9275397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z="1800" b="1" i="1" dirty="0">
                <a:solidFill>
                  <a:schemeClr val="accent2"/>
                </a:solidFill>
              </a:rPr>
              <a:t>09 Décembre 2022</a:t>
            </a:r>
            <a:endParaRPr lang="en-GB" sz="1800" b="1" i="1" dirty="0">
              <a:solidFill>
                <a:schemeClr val="accent2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39F05F-97E6-4723-9D9A-32CF18DC86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6866" y="9275397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2A9DE-DD72-4754-B6E9-1D86ECA508F3}" type="slidenum">
              <a:rPr lang="en-GB" sz="1800" b="1" i="1" smtClean="0">
                <a:solidFill>
                  <a:schemeClr val="accent2"/>
                </a:solidFill>
              </a:rPr>
              <a:pPr/>
              <a:t>‹N°›</a:t>
            </a:fld>
            <a:endParaRPr lang="en-GB" sz="1800" b="1" i="1" dirty="0">
              <a:solidFill>
                <a:schemeClr val="accent2"/>
              </a:solidFill>
            </a:endParaRP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D193B603-8847-8FA9-6A59-00EC09D244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7"/>
          <a:stretch/>
        </p:blipFill>
        <p:spPr>
          <a:xfrm>
            <a:off x="2126881" y="76617"/>
            <a:ext cx="2452709" cy="5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833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76ED7-5B9A-4B82-81E2-CDAEA0836D70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6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1A5F5-87FF-493A-AAD7-86A92C4768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02841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D96A35-63C0-35A0-DF3C-482ECF4A6B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e l'en-tête 5">
            <a:extLst>
              <a:ext uri="{FF2B5EF4-FFF2-40B4-BE49-F238E27FC236}">
                <a16:creationId xmlns:a16="http://schemas.microsoft.com/office/drawing/2014/main" id="{0CAB5301-E8D3-DEE3-E137-440ED1C0514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651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022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55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73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0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02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91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16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05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12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99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255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D96A35-63C0-35A0-DF3C-482ECF4A6B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e l'en-tête 5">
            <a:extLst>
              <a:ext uri="{FF2B5EF4-FFF2-40B4-BE49-F238E27FC236}">
                <a16:creationId xmlns:a16="http://schemas.microsoft.com/office/drawing/2014/main" id="{0CAB5301-E8D3-DEE3-E137-440ED1C0514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9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13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135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104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8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4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8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4E43-AA6A-4945-9BCB-9E925CB3A5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9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87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7D846C-0E86-4105-8510-9D976C23D53F}"/>
              </a:ext>
            </a:extLst>
          </p:cNvPr>
          <p:cNvSpPr txBox="1"/>
          <p:nvPr/>
        </p:nvSpPr>
        <p:spPr>
          <a:xfrm>
            <a:off x="353336" y="0"/>
            <a:ext cx="9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lang="en-GB" sz="1800" b="1" dirty="0">
                <a:solidFill>
                  <a:schemeClr val="accent3"/>
                </a:solidFill>
              </a:rPr>
              <a:t>PRESENTATION OF SYNDEO G: A NEW TEXTURING AGENT</a:t>
            </a:r>
            <a:endParaRPr lang="fr-FR" sz="18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4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A94979-586C-437F-934C-6FD0B3C16E33}"/>
              </a:ext>
            </a:extLst>
          </p:cNvPr>
          <p:cNvSpPr txBox="1"/>
          <p:nvPr/>
        </p:nvSpPr>
        <p:spPr>
          <a:xfrm>
            <a:off x="350289" y="8312"/>
            <a:ext cx="702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lang="en-GB" sz="1800" b="1" dirty="0">
                <a:solidFill>
                  <a:schemeClr val="accent3"/>
                </a:solidFill>
              </a:rPr>
              <a:t>PRESENTATION OF SYNDEO G: A NEW TEXTURING AGENT</a:t>
            </a:r>
            <a:endParaRPr lang="fr-FR" sz="12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79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0D476F-3185-4A4A-AF5B-E622027EDAF7}"/>
              </a:ext>
            </a:extLst>
          </p:cNvPr>
          <p:cNvSpPr txBox="1"/>
          <p:nvPr/>
        </p:nvSpPr>
        <p:spPr>
          <a:xfrm>
            <a:off x="350288" y="8312"/>
            <a:ext cx="729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lang="en-US" sz="1800" b="1" kern="1200" cap="all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Success stories</a:t>
            </a:r>
            <a:endParaRPr lang="fr-FR" sz="16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953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7D846C-0E86-4105-8510-9D976C23D53F}"/>
              </a:ext>
            </a:extLst>
          </p:cNvPr>
          <p:cNvSpPr txBox="1"/>
          <p:nvPr/>
        </p:nvSpPr>
        <p:spPr>
          <a:xfrm>
            <a:off x="353336" y="0"/>
            <a:ext cx="9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lang="en-US" sz="1800" b="1" kern="1200" cap="all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Success stories</a:t>
            </a:r>
            <a:endParaRPr lang="fr-FR" sz="18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1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A94979-586C-437F-934C-6FD0B3C16E33}"/>
              </a:ext>
            </a:extLst>
          </p:cNvPr>
          <p:cNvSpPr txBox="1"/>
          <p:nvPr/>
        </p:nvSpPr>
        <p:spPr>
          <a:xfrm>
            <a:off x="350289" y="8312"/>
            <a:ext cx="702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lang="en-US" sz="1800" b="1" kern="1200" cap="all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Success stories</a:t>
            </a:r>
            <a:endParaRPr lang="fr-FR" sz="12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62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0D476F-3185-4A4A-AF5B-E622027EDAF7}"/>
              </a:ext>
            </a:extLst>
          </p:cNvPr>
          <p:cNvSpPr txBox="1"/>
          <p:nvPr/>
        </p:nvSpPr>
        <p:spPr>
          <a:xfrm>
            <a:off x="350288" y="8312"/>
            <a:ext cx="729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5. </a:t>
            </a:r>
            <a:r>
              <a:rPr lang="en-US" sz="1800" b="1" kern="1200" cap="all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NEW APPLICATION DEVELOPMENTS</a:t>
            </a:r>
            <a:endParaRPr lang="fr-FR" sz="1600" b="1" kern="1200" cap="all" baseline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2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7D846C-0E86-4105-8510-9D976C23D53F}"/>
              </a:ext>
            </a:extLst>
          </p:cNvPr>
          <p:cNvSpPr txBox="1"/>
          <p:nvPr/>
        </p:nvSpPr>
        <p:spPr>
          <a:xfrm>
            <a:off x="353336" y="0"/>
            <a:ext cx="9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5. </a:t>
            </a:r>
            <a:r>
              <a:rPr lang="en-US" sz="1800" b="1" kern="1200" cap="all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new application developments</a:t>
            </a:r>
            <a:endParaRPr lang="fr-FR" sz="18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0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A94979-586C-437F-934C-6FD0B3C16E33}"/>
              </a:ext>
            </a:extLst>
          </p:cNvPr>
          <p:cNvSpPr txBox="1"/>
          <p:nvPr/>
        </p:nvSpPr>
        <p:spPr>
          <a:xfrm>
            <a:off x="350289" y="8312"/>
            <a:ext cx="702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5. </a:t>
            </a:r>
            <a:r>
              <a:rPr lang="en-US" sz="1800" b="1" kern="1200" cap="all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new application developments</a:t>
            </a:r>
            <a:endParaRPr lang="fr-FR" sz="12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52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0D476F-3185-4A4A-AF5B-E622027EDAF7}"/>
              </a:ext>
            </a:extLst>
          </p:cNvPr>
          <p:cNvSpPr txBox="1"/>
          <p:nvPr/>
        </p:nvSpPr>
        <p:spPr>
          <a:xfrm>
            <a:off x="350288" y="8312"/>
            <a:ext cx="729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</a:rPr>
              <a:t>6.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NEW RANGE OF INNOVATIVE ACACIA GUM</a:t>
            </a:r>
            <a:endParaRPr lang="fr-FR" sz="1600" b="1" kern="1200" cap="all" baseline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211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7D846C-0E86-4105-8510-9D976C23D53F}"/>
              </a:ext>
            </a:extLst>
          </p:cNvPr>
          <p:cNvSpPr txBox="1"/>
          <p:nvPr/>
        </p:nvSpPr>
        <p:spPr>
          <a:xfrm>
            <a:off x="353336" y="0"/>
            <a:ext cx="9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</a:rPr>
              <a:t>6.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NEW RANGE OF INNOVATIVE ACACIA GUM</a:t>
            </a:r>
            <a:endParaRPr lang="fr-FR" sz="1800" b="1" kern="1200" cap="all" baseline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4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FULL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72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A94979-586C-437F-934C-6FD0B3C16E33}"/>
              </a:ext>
            </a:extLst>
          </p:cNvPr>
          <p:cNvSpPr txBox="1"/>
          <p:nvPr/>
        </p:nvSpPr>
        <p:spPr>
          <a:xfrm>
            <a:off x="350289" y="8312"/>
            <a:ext cx="702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</a:rPr>
              <a:t>6.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NEW RANGE OF INNOVATIVE ACACIA GUM</a:t>
            </a:r>
            <a:endParaRPr lang="fr-FR" sz="1800" b="1" kern="1200" cap="all" baseline="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731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0D476F-3185-4A4A-AF5B-E622027EDAF7}"/>
              </a:ext>
            </a:extLst>
          </p:cNvPr>
          <p:cNvSpPr txBox="1"/>
          <p:nvPr/>
        </p:nvSpPr>
        <p:spPr>
          <a:xfrm>
            <a:off x="350288" y="8312"/>
            <a:ext cx="729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</a:rPr>
              <a:t>7.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MARKETING &amp; SUSTAINABILITY </a:t>
            </a:r>
            <a:endParaRPr lang="fr-FR" sz="16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22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7D846C-0E86-4105-8510-9D976C23D53F}"/>
              </a:ext>
            </a:extLst>
          </p:cNvPr>
          <p:cNvSpPr txBox="1"/>
          <p:nvPr/>
        </p:nvSpPr>
        <p:spPr>
          <a:xfrm>
            <a:off x="353336" y="0"/>
            <a:ext cx="9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</a:rPr>
              <a:t>7.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MARKETING &amp; SUSTAINABILITY </a:t>
            </a:r>
            <a:endParaRPr lang="fr-FR" sz="18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06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A94979-586C-437F-934C-6FD0B3C16E33}"/>
              </a:ext>
            </a:extLst>
          </p:cNvPr>
          <p:cNvSpPr txBox="1"/>
          <p:nvPr/>
        </p:nvSpPr>
        <p:spPr>
          <a:xfrm>
            <a:off x="350289" y="8312"/>
            <a:ext cx="702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</a:rPr>
              <a:t>7.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MARKETING &amp; SUSTAINABILITY </a:t>
            </a:r>
            <a:endParaRPr lang="fr-FR" sz="18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49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0D476F-3185-4A4A-AF5B-E622027EDAF7}"/>
              </a:ext>
            </a:extLst>
          </p:cNvPr>
          <p:cNvSpPr txBox="1"/>
          <p:nvPr/>
        </p:nvSpPr>
        <p:spPr>
          <a:xfrm>
            <a:off x="350288" y="8312"/>
            <a:ext cx="729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8.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TASTING + Q&amp;As  </a:t>
            </a:r>
            <a:endParaRPr lang="fr-FR" sz="20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13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7D846C-0E86-4105-8510-9D976C23D53F}"/>
              </a:ext>
            </a:extLst>
          </p:cNvPr>
          <p:cNvSpPr txBox="1"/>
          <p:nvPr/>
        </p:nvSpPr>
        <p:spPr>
          <a:xfrm>
            <a:off x="353336" y="0"/>
            <a:ext cx="9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8.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TASTING + Q&amp;As  </a:t>
            </a:r>
            <a:endParaRPr lang="fr-FR" sz="24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10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A94979-586C-437F-934C-6FD0B3C16E33}"/>
              </a:ext>
            </a:extLst>
          </p:cNvPr>
          <p:cNvSpPr txBox="1"/>
          <p:nvPr/>
        </p:nvSpPr>
        <p:spPr>
          <a:xfrm>
            <a:off x="350289" y="8312"/>
            <a:ext cx="702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</a:rPr>
              <a:t>8.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</a:rPr>
              <a:t>TASTING + Q&amp;As  </a:t>
            </a:r>
            <a:endParaRPr lang="fr-FR" sz="20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2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ond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4F82A7-3946-4FA7-842C-A02B86940B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6EB978-7643-44A8-AA39-184AC8B3EA1A}"/>
              </a:ext>
            </a:extLst>
          </p:cNvPr>
          <p:cNvGrpSpPr/>
          <p:nvPr userDrawn="1"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DFED46A4-5846-4D54-89BF-B7577AAF73FC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9D5D2BDE-FCE5-43A9-B1AF-888AB4D9FB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51E3F4B-B343-4FF5-873A-4DC98C7D5524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9" name="Connecteur droit 8">
                  <a:extLst>
                    <a:ext uri="{FF2B5EF4-FFF2-40B4-BE49-F238E27FC236}">
                      <a16:creationId xmlns:a16="http://schemas.microsoft.com/office/drawing/2014/main" id="{578BF8AB-74F0-48F5-92C6-646407CD0481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430B8E78-E82E-43B2-BB35-4B0D0FDDD44D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4DE4AA61-D0B1-4CF9-A517-7F82236FA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4377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chnological excell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F41E9A-C3A6-4773-A027-5A01466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0885" y="6209164"/>
            <a:ext cx="541139" cy="581724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7AC15B-2086-40FB-AE8A-BB3A23FE4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582" y="6317464"/>
            <a:ext cx="776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BAB9AF72-9538-9749-9838-4BD3923EF687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157E4C-7A4F-4A11-BE3B-FE616ADE4919}"/>
              </a:ext>
            </a:extLst>
          </p:cNvPr>
          <p:cNvGrpSpPr/>
          <p:nvPr userDrawn="1"/>
        </p:nvGrpSpPr>
        <p:grpSpPr>
          <a:xfrm>
            <a:off x="-114300" y="127747"/>
            <a:ext cx="3431178" cy="277000"/>
            <a:chOff x="213182" y="371924"/>
            <a:chExt cx="3431178" cy="27700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9E77337-C5E5-48B8-A688-AB51C4190A7F}"/>
                </a:ext>
              </a:extLst>
            </p:cNvPr>
            <p:cNvSpPr txBox="1"/>
            <p:nvPr/>
          </p:nvSpPr>
          <p:spPr>
            <a:xfrm>
              <a:off x="654505" y="371925"/>
              <a:ext cx="2989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dirty="0">
                  <a:solidFill>
                    <a:schemeClr val="bg2"/>
                  </a:solidFill>
                  <a:latin typeface="Arial" panose="020B0604020202020204" pitchFamily="34" charset="0"/>
                </a:rPr>
                <a:t>Latest news from A&amp;R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4608CA-2C43-401E-B4E7-7BED984D64F4}"/>
                </a:ext>
              </a:extLst>
            </p:cNvPr>
            <p:cNvSpPr txBox="1"/>
            <p:nvPr/>
          </p:nvSpPr>
          <p:spPr>
            <a:xfrm>
              <a:off x="213182" y="371924"/>
              <a:ext cx="5722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 </a:t>
              </a:r>
              <a:endParaRPr lang="fr-FR" sz="1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686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13017" r="24810" b="19189"/>
          <a:stretch/>
        </p:blipFill>
        <p:spPr>
          <a:xfrm>
            <a:off x="-6349" y="-14288"/>
            <a:ext cx="2474097" cy="193206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45250" y="356068"/>
            <a:ext cx="8247196" cy="566800"/>
          </a:xfrm>
          <a:prstGeom prst="rect">
            <a:avLst/>
          </a:prstGeom>
        </p:spPr>
        <p:txBody>
          <a:bodyPr/>
          <a:lstStyle>
            <a:lvl1pPr>
              <a:defRPr sz="2700" b="0">
                <a:solidFill>
                  <a:srgbClr val="00958D"/>
                </a:solidFill>
                <a:latin typeface="+mn-lt"/>
              </a:defRPr>
            </a:lvl1pPr>
          </a:lstStyle>
          <a:p>
            <a:r>
              <a:rPr lang="en-US" dirty="0" err="1"/>
              <a:t>Titre</a:t>
            </a:r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61" y="518500"/>
            <a:ext cx="2429751" cy="377425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 flipV="1">
            <a:off x="568267" y="1968367"/>
            <a:ext cx="510124" cy="420"/>
          </a:xfrm>
          <a:prstGeom prst="line">
            <a:avLst/>
          </a:prstGeom>
          <a:ln w="38100">
            <a:solidFill>
              <a:srgbClr val="D93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45250" y="1284300"/>
            <a:ext cx="11115007" cy="4519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050"/>
              </a:lnSpc>
              <a:buFontTx/>
              <a:buNone/>
              <a:defRPr sz="1725" b="1">
                <a:solidFill>
                  <a:srgbClr val="D93920"/>
                </a:solidFill>
              </a:defRPr>
            </a:lvl1pPr>
          </a:lstStyle>
          <a:p>
            <a:pPr lvl="0"/>
            <a:r>
              <a:rPr lang="en-US" dirty="0"/>
              <a:t>SOUS TITRE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60267" y="973458"/>
            <a:ext cx="11083652" cy="0"/>
          </a:xfrm>
          <a:prstGeom prst="line">
            <a:avLst/>
          </a:prstGeom>
          <a:ln w="19050" cap="rnd">
            <a:solidFill>
              <a:srgbClr val="D939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62" y="6643793"/>
            <a:ext cx="8575057" cy="1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7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0D476F-3185-4A4A-AF5B-E622027EDAF7}"/>
              </a:ext>
            </a:extLst>
          </p:cNvPr>
          <p:cNvSpPr txBox="1"/>
          <p:nvPr/>
        </p:nvSpPr>
        <p:spPr>
          <a:xfrm>
            <a:off x="350288" y="11031"/>
            <a:ext cx="598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lang="en-US" sz="1800" b="1" kern="1200" cap="all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+mn-cs"/>
              </a:rPr>
              <a:t>Introduction and latest developments</a:t>
            </a:r>
            <a:endParaRPr lang="fr-FR" sz="16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12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_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BF1FB04-4EE9-402C-962A-C306259752CA}"/>
              </a:ext>
            </a:extLst>
          </p:cNvPr>
          <p:cNvGrpSpPr/>
          <p:nvPr userDrawn="1"/>
        </p:nvGrpSpPr>
        <p:grpSpPr>
          <a:xfrm>
            <a:off x="39990" y="-58298"/>
            <a:ext cx="3124314" cy="461665"/>
            <a:chOff x="213182" y="234865"/>
            <a:chExt cx="3124314" cy="46166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666C7E2-ABFF-400D-94AE-86F11447D822}"/>
                </a:ext>
              </a:extLst>
            </p:cNvPr>
            <p:cNvSpPr txBox="1"/>
            <p:nvPr/>
          </p:nvSpPr>
          <p:spPr>
            <a:xfrm>
              <a:off x="654505" y="371925"/>
              <a:ext cx="2682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LATEST NEWS FROM A&amp;R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F14C8B7-35C2-4AB7-B239-6DE2E03F94FC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178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_3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Acacia Gum?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3.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624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_4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93D3E9-F706-4D18-9A15-1598FC7448E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4CC675E-0459-46F1-A3C9-7246EB2CEE34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DFFA84-4390-428C-AFA4-78422F3AA5D5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627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_4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438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5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F9B5888-0F07-4A6C-9A58-955DE4A9A861}"/>
              </a:ext>
            </a:extLst>
          </p:cNvPr>
          <p:cNvGrpSpPr/>
          <p:nvPr userDrawn="1"/>
        </p:nvGrpSpPr>
        <p:grpSpPr>
          <a:xfrm>
            <a:off x="39990" y="-58298"/>
            <a:ext cx="5978973" cy="461665"/>
            <a:chOff x="213182" y="234865"/>
            <a:chExt cx="5978973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E3B200E-F882-4271-82F4-AC6BEFC0A941}"/>
                </a:ext>
              </a:extLst>
            </p:cNvPr>
            <p:cNvSpPr txBox="1"/>
            <p:nvPr/>
          </p:nvSpPr>
          <p:spPr>
            <a:xfrm>
              <a:off x="654505" y="522648"/>
              <a:ext cx="5537650" cy="127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0"/>
                </a:lnSpc>
              </a:pPr>
              <a:r>
                <a:rPr lang="en-GB" sz="1200" b="1" dirty="0">
                  <a:solidFill>
                    <a:schemeClr val="accent3"/>
                  </a:solidFill>
                </a:rPr>
                <a:t>ACACIA GUM for GUMMING, COATING </a:t>
              </a:r>
              <a:r>
                <a:rPr lang="en-GB" sz="1050" b="1" dirty="0">
                  <a:solidFill>
                    <a:schemeClr val="accent3"/>
                  </a:solidFill>
                </a:rPr>
                <a:t>&amp;</a:t>
              </a:r>
              <a:r>
                <a:rPr lang="en-GB" sz="1200" b="1" dirty="0">
                  <a:solidFill>
                    <a:schemeClr val="accent3"/>
                  </a:solidFill>
                </a:rPr>
                <a:t> POLISHING</a:t>
              </a:r>
              <a:endParaRPr lang="fr-FR" sz="1200" b="1" dirty="0">
                <a:solidFill>
                  <a:schemeClr val="accent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069B8BD-3C7C-4EF5-A8CF-780125ACA25F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5.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479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_1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132460" cy="461665"/>
            <a:chOff x="213182" y="234865"/>
            <a:chExt cx="2132460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6" y="371925"/>
              <a:ext cx="1691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THE COMPANY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67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7D846C-0E86-4105-8510-9D976C23D53F}"/>
              </a:ext>
            </a:extLst>
          </p:cNvPr>
          <p:cNvSpPr txBox="1"/>
          <p:nvPr/>
        </p:nvSpPr>
        <p:spPr>
          <a:xfrm>
            <a:off x="353337" y="16458"/>
            <a:ext cx="99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lang="en-US" sz="1800" b="1" kern="1200" cap="all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+mn-cs"/>
              </a:rPr>
              <a:t>Introduction and latest developments</a:t>
            </a:r>
            <a:endParaRPr lang="fr-FR" sz="16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8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93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66C7E2-ABFF-400D-94AE-86F11447D822}"/>
              </a:ext>
            </a:extLst>
          </p:cNvPr>
          <p:cNvSpPr txBox="1"/>
          <p:nvPr/>
        </p:nvSpPr>
        <p:spPr>
          <a:xfrm>
            <a:off x="0" y="0"/>
            <a:ext cx="98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cap="all" baseline="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</a:rPr>
              <a:t>SYNDEO</a:t>
            </a:r>
            <a:r>
              <a:rPr lang="en-US" sz="1800" b="1" kern="1200" cap="all" baseline="3000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</a:t>
            </a:r>
            <a:r>
              <a:rPr lang="en-US" sz="1800" b="1" kern="1200" cap="all" baseline="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</a:rPr>
              <a:t> GELLING </a:t>
            </a:r>
            <a:r>
              <a:rPr lang="en-US" sz="1200" b="1" kern="1200" cap="all" baseline="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+mn-cs"/>
              </a:rPr>
              <a:t>– </a:t>
            </a:r>
            <a:r>
              <a:rPr lang="en-US" sz="1200" b="1" kern="1200" cap="none" baseline="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+mn-cs"/>
              </a:rPr>
              <a:t>a plant-based gelling agent for ultimate textures</a:t>
            </a:r>
            <a:endParaRPr lang="fr-FR" sz="1600" b="1" kern="1200" cap="all" baseline="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2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080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669DED-755E-E6B8-2BC3-469FEE1B7C6B}"/>
              </a:ext>
            </a:extLst>
          </p:cNvPr>
          <p:cNvSpPr txBox="1"/>
          <p:nvPr userDrawn="1"/>
        </p:nvSpPr>
        <p:spPr>
          <a:xfrm>
            <a:off x="0" y="0"/>
            <a:ext cx="98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cap="all" baseline="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</a:rPr>
              <a:t>SYNDEO</a:t>
            </a:r>
            <a:r>
              <a:rPr lang="en-US" sz="1800" b="1" kern="1200" cap="all" baseline="3000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</a:t>
            </a:r>
            <a:r>
              <a:rPr lang="en-US" sz="1800" b="1" kern="1200" cap="all" baseline="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</a:rPr>
              <a:t> GELLING </a:t>
            </a:r>
            <a:r>
              <a:rPr lang="en-US" sz="1200" b="1" kern="1200" cap="all" baseline="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+mn-cs"/>
              </a:rPr>
              <a:t>– </a:t>
            </a:r>
            <a:r>
              <a:rPr lang="en-US" sz="1200" b="1" kern="1200" cap="none" baseline="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+mn-cs"/>
              </a:rPr>
              <a:t>a plant-based gelling agent for ultimate textures</a:t>
            </a:r>
            <a:endParaRPr lang="fr-FR" sz="1600" b="1" kern="1200" cap="all" baseline="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9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080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E9A4865-7AED-CB2B-07EC-E0FDFB6618C6}"/>
              </a:ext>
            </a:extLst>
          </p:cNvPr>
          <p:cNvSpPr txBox="1"/>
          <p:nvPr userDrawn="1"/>
        </p:nvSpPr>
        <p:spPr>
          <a:xfrm>
            <a:off x="0" y="0"/>
            <a:ext cx="98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cap="all" baseline="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</a:rPr>
              <a:t>SYNDEO</a:t>
            </a:r>
            <a:r>
              <a:rPr lang="en-US" sz="1800" b="1" kern="1200" cap="all" baseline="3000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</a:t>
            </a:r>
            <a:r>
              <a:rPr lang="en-US" sz="1800" b="1" kern="1200" cap="all" baseline="0" dirty="0">
                <a:solidFill>
                  <a:srgbClr val="E6005D"/>
                </a:solidFill>
                <a:latin typeface="Arial" panose="020B0604020202020204" pitchFamily="34" charset="0"/>
                <a:ea typeface="+mn-ea"/>
                <a:cs typeface="+mn-cs"/>
              </a:rPr>
              <a:t> GELLING </a:t>
            </a:r>
            <a:r>
              <a:rPr lang="en-US" sz="1200" b="1" kern="1200" cap="all" baseline="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+mn-cs"/>
              </a:rPr>
              <a:t>– </a:t>
            </a:r>
            <a:r>
              <a:rPr lang="en-US" sz="1200" b="1" kern="1200" cap="none" baseline="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+mn-cs"/>
              </a:rPr>
              <a:t>a plant-based gelling agent for ultimate textures</a:t>
            </a:r>
            <a:endParaRPr lang="fr-FR" sz="1600" b="1" kern="1200" cap="all" baseline="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59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66C7E2-ABFF-400D-94AE-86F11447D822}"/>
              </a:ext>
            </a:extLst>
          </p:cNvPr>
          <p:cNvSpPr txBox="1"/>
          <p:nvPr/>
        </p:nvSpPr>
        <p:spPr>
          <a:xfrm>
            <a:off x="350289" y="16625"/>
            <a:ext cx="980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lang="en-US" sz="1800" b="1" kern="1200" cap="all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+mn-cs"/>
              </a:rPr>
              <a:t>Introduction TO ACACIA GUM</a:t>
            </a:r>
            <a:endParaRPr lang="fr-FR" sz="16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8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0D476F-3185-4A4A-AF5B-E622027EDAF7}"/>
              </a:ext>
            </a:extLst>
          </p:cNvPr>
          <p:cNvSpPr txBox="1"/>
          <p:nvPr/>
        </p:nvSpPr>
        <p:spPr>
          <a:xfrm>
            <a:off x="350288" y="8312"/>
            <a:ext cx="7297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cap="all" baseline="0" dirty="0">
                <a:solidFill>
                  <a:srgbClr val="C0004E"/>
                </a:solidFill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lang="en-GB" sz="1800" b="1" dirty="0">
                <a:solidFill>
                  <a:schemeClr val="accent3"/>
                </a:solidFill>
              </a:rPr>
              <a:t>PRESENTATION OF SYNDEO G: A NEW TEXTURING AGENT</a:t>
            </a:r>
            <a:endParaRPr lang="fr-FR" sz="1600" b="1" kern="1200" cap="all" baseline="0" dirty="0">
              <a:solidFill>
                <a:schemeClr val="accent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90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BF93B1F6-EAEC-4DBE-B81C-861154C7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62" y="932508"/>
            <a:ext cx="7517524" cy="630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EA5E8C5-C067-4454-9598-D68EBEB4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CCA04C9-65F7-40FF-93C5-660441B091F9}"/>
              </a:ext>
            </a:extLst>
          </p:cNvPr>
          <p:cNvGrpSpPr/>
          <p:nvPr userDrawn="1"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4637810-2C59-4A3E-9584-087F8C866E6E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12" name="Graphique 11">
                <a:extLst>
                  <a:ext uri="{FF2B5EF4-FFF2-40B4-BE49-F238E27FC236}">
                    <a16:creationId xmlns:a16="http://schemas.microsoft.com/office/drawing/2014/main" id="{29898E82-8FA2-44C6-89EC-C9A51C86FF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BCA2C64-66C0-400A-A6E1-ED952237B092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22699E40-D15C-459A-933A-988A73F8C712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>
                  <a:extLst>
                    <a:ext uri="{FF2B5EF4-FFF2-40B4-BE49-F238E27FC236}">
                      <a16:creationId xmlns:a16="http://schemas.microsoft.com/office/drawing/2014/main" id="{CBCE50C6-12CF-4B37-8253-F206D66A24E5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7019D0-DF91-4448-94C4-0BF0E05C5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83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49" r:id="rId3"/>
    <p:sldLayoutId id="2147483668" r:id="rId4"/>
    <p:sldLayoutId id="2147483666" r:id="rId5"/>
    <p:sldLayoutId id="2147483688" r:id="rId6"/>
    <p:sldLayoutId id="2147483689" r:id="rId7"/>
    <p:sldLayoutId id="2147483690" r:id="rId8"/>
    <p:sldLayoutId id="2147483671" r:id="rId9"/>
    <p:sldLayoutId id="2147483672" r:id="rId10"/>
    <p:sldLayoutId id="2147483670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friandise, confiserie, Bonbon gommeux&#10;&#10;Description générée automatiquement">
            <a:extLst>
              <a:ext uri="{FF2B5EF4-FFF2-40B4-BE49-F238E27FC236}">
                <a16:creationId xmlns:a16="http://schemas.microsoft.com/office/drawing/2014/main" id="{7419C671-BDC8-255C-0ABD-C1CD61D3E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" t="9170" r="5570" b="19099"/>
          <a:stretch/>
        </p:blipFill>
        <p:spPr>
          <a:xfrm>
            <a:off x="350288" y="364009"/>
            <a:ext cx="11491424" cy="611934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5654127-5782-4168-BDB6-25AE5515EB05}"/>
              </a:ext>
            </a:extLst>
          </p:cNvPr>
          <p:cNvSpPr/>
          <p:nvPr/>
        </p:nvSpPr>
        <p:spPr>
          <a:xfrm>
            <a:off x="172496" y="163442"/>
            <a:ext cx="11847007" cy="6520475"/>
          </a:xfrm>
          <a:prstGeom prst="rect">
            <a:avLst/>
          </a:prstGeom>
          <a:noFill/>
          <a:ln w="381000">
            <a:solidFill>
              <a:schemeClr val="bg2"/>
            </a:solidFill>
          </a:ln>
          <a:effectLst>
            <a:outerShdw blurRad="342900" dist="38100" dir="54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01C3F4-3C55-514B-211D-B4C6438F2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6A19E6-A8A3-EB30-2788-EE66BD95FB54}"/>
              </a:ext>
            </a:extLst>
          </p:cNvPr>
          <p:cNvSpPr txBox="1"/>
          <p:nvPr/>
        </p:nvSpPr>
        <p:spPr>
          <a:xfrm>
            <a:off x="1057275" y="3182451"/>
            <a:ext cx="10267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SYNDEO</a:t>
            </a:r>
            <a:r>
              <a:rPr lang="fr-FR" sz="2400" b="1" baseline="30000" dirty="0">
                <a:solidFill>
                  <a:schemeClr val="bg1"/>
                </a:solidFill>
              </a:rPr>
              <a:t>®</a:t>
            </a:r>
            <a:r>
              <a:rPr lang="fr-FR" sz="2400" b="1" dirty="0">
                <a:solidFill>
                  <a:schemeClr val="bg1"/>
                </a:solidFill>
              </a:rPr>
              <a:t> GELLING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A plant-</a:t>
            </a:r>
            <a:r>
              <a:rPr lang="fr-FR" sz="2400" b="1" dirty="0" err="1">
                <a:solidFill>
                  <a:schemeClr val="bg1"/>
                </a:solidFill>
              </a:rPr>
              <a:t>based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gelling</a:t>
            </a:r>
            <a:r>
              <a:rPr lang="fr-FR" sz="2400" b="1" dirty="0">
                <a:solidFill>
                  <a:schemeClr val="bg1"/>
                </a:solidFill>
              </a:rPr>
              <a:t> agent </a:t>
            </a:r>
            <a:r>
              <a:rPr lang="fr-FR" sz="2400" b="1" i="1" dirty="0">
                <a:solidFill>
                  <a:schemeClr val="bg1"/>
                </a:solidFill>
              </a:rPr>
              <a:t>for </a:t>
            </a:r>
            <a:r>
              <a:rPr lang="fr-FR" sz="2400" b="1" i="1" dirty="0" err="1">
                <a:solidFill>
                  <a:schemeClr val="bg1"/>
                </a:solidFill>
              </a:rPr>
              <a:t>ultimate</a:t>
            </a:r>
            <a:r>
              <a:rPr lang="fr-FR" sz="2400" b="1" i="1" dirty="0">
                <a:solidFill>
                  <a:schemeClr val="bg1"/>
                </a:solidFill>
              </a:rPr>
              <a:t> textures</a:t>
            </a:r>
          </a:p>
          <a:p>
            <a:pPr algn="ctr"/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DISTRIBUTORS SESSION INFORMATION</a:t>
            </a:r>
          </a:p>
          <a:p>
            <a:pPr algn="ctr"/>
            <a:r>
              <a:rPr lang="fr-FR" sz="2400" b="1" i="1" dirty="0">
                <a:solidFill>
                  <a:schemeClr val="bg1"/>
                </a:solidFill>
              </a:rPr>
              <a:t>22 &amp; 23</a:t>
            </a:r>
            <a:r>
              <a:rPr lang="fr-FR" sz="2400" b="1" i="1" baseline="30000" dirty="0">
                <a:solidFill>
                  <a:schemeClr val="bg1"/>
                </a:solidFill>
              </a:rPr>
              <a:t>th</a:t>
            </a:r>
            <a:r>
              <a:rPr lang="fr-FR" sz="2400" b="1" i="1" dirty="0">
                <a:solidFill>
                  <a:schemeClr val="bg1"/>
                </a:solidFill>
              </a:rPr>
              <a:t> of June, 2023</a:t>
            </a:r>
            <a:endParaRPr lang="en-GB" sz="2800" b="1" i="1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8AEF724-527B-7AFE-B5A1-FED320A9257C}"/>
              </a:ext>
            </a:extLst>
          </p:cNvPr>
          <p:cNvGrpSpPr/>
          <p:nvPr/>
        </p:nvGrpSpPr>
        <p:grpSpPr>
          <a:xfrm>
            <a:off x="3011646" y="717347"/>
            <a:ext cx="6356841" cy="2317485"/>
            <a:chOff x="2368550" y="2070100"/>
            <a:chExt cx="7454900" cy="2717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4C50C0-F872-F9BE-8D68-80EF0CCB2EF7}"/>
                </a:ext>
              </a:extLst>
            </p:cNvPr>
            <p:cNvSpPr/>
            <p:nvPr/>
          </p:nvSpPr>
          <p:spPr>
            <a:xfrm>
              <a:off x="2368550" y="2070100"/>
              <a:ext cx="7454900" cy="27178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LOGO">
              <a:extLst>
                <a:ext uri="{FF2B5EF4-FFF2-40B4-BE49-F238E27FC236}">
                  <a16:creationId xmlns:a16="http://schemas.microsoft.com/office/drawing/2014/main" id="{BEE8744B-C4A2-C49F-8137-B19696C06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100" y="2419351"/>
              <a:ext cx="6701800" cy="1789942"/>
            </a:xfrm>
            <a:prstGeom prst="rect">
              <a:avLst/>
            </a:prstGeom>
          </p:spPr>
        </p:pic>
      </p:grpSp>
      <p:pic>
        <p:nvPicPr>
          <p:cNvPr id="2" name="Image 1" descr="Une image contenant Visage humain, personne, habits, cou&#10;&#10;Description générée automatiquement">
            <a:extLst>
              <a:ext uri="{FF2B5EF4-FFF2-40B4-BE49-F238E27FC236}">
                <a16:creationId xmlns:a16="http://schemas.microsoft.com/office/drawing/2014/main" id="{0F69866F-484A-D5C0-79D8-8424FC8301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3325"/>
          <a:stretch/>
        </p:blipFill>
        <p:spPr>
          <a:xfrm>
            <a:off x="350288" y="5043351"/>
            <a:ext cx="880189" cy="1440000"/>
          </a:xfrm>
          <a:prstGeom prst="rect">
            <a:avLst/>
          </a:prstGeom>
        </p:spPr>
      </p:pic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118522AC-079E-54A4-8934-2CAD495902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10417" r="4650"/>
          <a:stretch/>
        </p:blipFill>
        <p:spPr>
          <a:xfrm>
            <a:off x="10886781" y="5052875"/>
            <a:ext cx="954931" cy="144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A0B1DD-A3AA-9CC4-15F7-713812E4158B}"/>
              </a:ext>
            </a:extLst>
          </p:cNvPr>
          <p:cNvSpPr txBox="1"/>
          <p:nvPr/>
        </p:nvSpPr>
        <p:spPr>
          <a:xfrm>
            <a:off x="1141432" y="4934557"/>
            <a:ext cx="4502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kern="1100" dirty="0">
              <a:latin typeface="Calibri" panose="020F0502020204030204"/>
            </a:endParaRPr>
          </a:p>
          <a:p>
            <a:r>
              <a:rPr lang="en-US" b="1" kern="1100" dirty="0">
                <a:latin typeface="Calibri" panose="020F0502020204030204"/>
              </a:rPr>
              <a:t>Alexandra Laplace</a:t>
            </a:r>
          </a:p>
          <a:p>
            <a:r>
              <a:rPr lang="en-US" b="1" kern="1100" dirty="0">
                <a:latin typeface="Calibri" panose="020F0502020204030204"/>
              </a:rPr>
              <a:t>Confectionery Expert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4B1F87-6D80-FE24-CAD7-141FD5E26CC9}"/>
              </a:ext>
            </a:extLst>
          </p:cNvPr>
          <p:cNvSpPr txBox="1"/>
          <p:nvPr/>
        </p:nvSpPr>
        <p:spPr>
          <a:xfrm>
            <a:off x="8920302" y="4934557"/>
            <a:ext cx="20298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kern="1100" dirty="0">
              <a:latin typeface="Calibri" panose="020F0502020204030204"/>
            </a:endParaRPr>
          </a:p>
          <a:p>
            <a:r>
              <a:rPr lang="en-US" b="1" kern="1100" dirty="0">
                <a:latin typeface="Calibri" panose="020F0502020204030204"/>
              </a:rPr>
              <a:t> Dr. Isabelle Jaouen</a:t>
            </a:r>
          </a:p>
          <a:p>
            <a:pPr algn="r"/>
            <a:r>
              <a:rPr lang="en-US" b="1" kern="1100" dirty="0">
                <a:latin typeface="Calibri" panose="020F0502020204030204"/>
              </a:rPr>
              <a:t>R&amp;D Director</a:t>
            </a:r>
          </a:p>
        </p:txBody>
      </p:sp>
    </p:spTree>
    <p:extLst>
      <p:ext uri="{BB962C8B-B14F-4D97-AF65-F5344CB8AC3E}">
        <p14:creationId xmlns:p14="http://schemas.microsoft.com/office/powerpoint/2010/main" val="3212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FORMULATION OF VEGAN GUMMIES</a:t>
            </a:r>
          </a:p>
          <a:p>
            <a:pPr algn="ctr"/>
            <a:r>
              <a:rPr lang="fr-FR" sz="2000" b="1" dirty="0">
                <a:solidFill>
                  <a:srgbClr val="E6005D"/>
                </a:solidFill>
              </a:rPr>
              <a:t>Texture Profile </a:t>
            </a:r>
            <a:r>
              <a:rPr lang="fr-FR" sz="2000" b="1" dirty="0" err="1">
                <a:solidFill>
                  <a:srgbClr val="E6005D"/>
                </a:solidFill>
              </a:rPr>
              <a:t>analysis</a:t>
            </a:r>
            <a:endParaRPr lang="en-GB" sz="2000" b="1" dirty="0">
              <a:solidFill>
                <a:srgbClr val="E6005D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4197D3-5D4C-284B-D7A7-19E4A6175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0" t="27227" r="31052" b="37864"/>
          <a:stretch/>
        </p:blipFill>
        <p:spPr>
          <a:xfrm>
            <a:off x="476816" y="2672574"/>
            <a:ext cx="5659010" cy="32271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5603F1-5695-2160-385C-C4A251121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0" t="62595" r="31052" b="4029"/>
          <a:stretch/>
        </p:blipFill>
        <p:spPr>
          <a:xfrm>
            <a:off x="6219012" y="1549114"/>
            <a:ext cx="5659010" cy="3085535"/>
          </a:xfrm>
          <a:prstGeom prst="rect">
            <a:avLst/>
          </a:prstGeom>
        </p:spPr>
      </p:pic>
      <p:pic>
        <p:nvPicPr>
          <p:cNvPr id="4" name="Image 3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4EDBD891-6993-5C0F-2FA9-F0FE85007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66" y="4809399"/>
            <a:ext cx="2523934" cy="1682082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CBCB14F-69A3-C078-E2D4-7A02E57ABD16}"/>
              </a:ext>
            </a:extLst>
          </p:cNvPr>
          <p:cNvCxnSpPr/>
          <p:nvPr/>
        </p:nvCxnSpPr>
        <p:spPr>
          <a:xfrm>
            <a:off x="6599583" y="2040835"/>
            <a:ext cx="715617" cy="490330"/>
          </a:xfrm>
          <a:prstGeom prst="straightConnector1">
            <a:avLst/>
          </a:prstGeom>
          <a:ln w="76200">
            <a:solidFill>
              <a:srgbClr val="E600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77F3ED8-1540-671C-26C0-0EAA796A7523}"/>
              </a:ext>
            </a:extLst>
          </p:cNvPr>
          <p:cNvCxnSpPr>
            <a:cxnSpLocks/>
          </p:cNvCxnSpPr>
          <p:nvPr/>
        </p:nvCxnSpPr>
        <p:spPr>
          <a:xfrm>
            <a:off x="10078279" y="2672574"/>
            <a:ext cx="0" cy="843376"/>
          </a:xfrm>
          <a:prstGeom prst="straightConnector1">
            <a:avLst/>
          </a:prstGeom>
          <a:ln w="76200">
            <a:solidFill>
              <a:srgbClr val="E600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76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PRODUCTION OF VEGAN GUMMIES</a:t>
            </a:r>
          </a:p>
          <a:p>
            <a:pPr algn="ctr"/>
            <a:r>
              <a:rPr lang="fr-FR" sz="2000" b="1" dirty="0" err="1">
                <a:solidFill>
                  <a:srgbClr val="E6005D"/>
                </a:solidFill>
              </a:rPr>
              <a:t>Industrial</a:t>
            </a:r>
            <a:r>
              <a:rPr lang="fr-FR" sz="2000" b="1" dirty="0">
                <a:solidFill>
                  <a:srgbClr val="E6005D"/>
                </a:solidFill>
              </a:rPr>
              <a:t> </a:t>
            </a:r>
            <a:r>
              <a:rPr lang="fr-FR" sz="2000" b="1" dirty="0" err="1">
                <a:solidFill>
                  <a:srgbClr val="E6005D"/>
                </a:solidFill>
              </a:rPr>
              <a:t>scale</a:t>
            </a:r>
            <a:r>
              <a:rPr lang="fr-FR" sz="2000" b="1" dirty="0">
                <a:solidFill>
                  <a:srgbClr val="E6005D"/>
                </a:solidFill>
              </a:rPr>
              <a:t> / French confectionery</a:t>
            </a:r>
            <a:endParaRPr lang="en-GB" sz="2800" b="1" dirty="0">
              <a:solidFill>
                <a:srgbClr val="E6005D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57C2C-E42B-184D-62FA-9F208EC57830}"/>
              </a:ext>
            </a:extLst>
          </p:cNvPr>
          <p:cNvSpPr/>
          <p:nvPr/>
        </p:nvSpPr>
        <p:spPr>
          <a:xfrm>
            <a:off x="1204850" y="2207877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946B4-5E3D-6AF2-FF92-F2CFC8FEDC12}"/>
              </a:ext>
            </a:extLst>
          </p:cNvPr>
          <p:cNvSpPr/>
          <p:nvPr/>
        </p:nvSpPr>
        <p:spPr>
          <a:xfrm>
            <a:off x="1204850" y="3271613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1DCA5A-36CE-F028-1757-B5176F88350C}"/>
              </a:ext>
            </a:extLst>
          </p:cNvPr>
          <p:cNvSpPr/>
          <p:nvPr/>
        </p:nvSpPr>
        <p:spPr>
          <a:xfrm>
            <a:off x="1216174" y="3841943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E29EE-3E13-6D52-D74E-32442DDF7BE8}"/>
              </a:ext>
            </a:extLst>
          </p:cNvPr>
          <p:cNvSpPr/>
          <p:nvPr/>
        </p:nvSpPr>
        <p:spPr>
          <a:xfrm>
            <a:off x="1211795" y="5008061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Image 1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466A4627-7032-0121-A1AC-BFB355DD3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66" y="4809399"/>
            <a:ext cx="2523934" cy="16820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AA8C37-D505-445D-5466-4AB1EF8DDB9D}"/>
              </a:ext>
            </a:extLst>
          </p:cNvPr>
          <p:cNvSpPr/>
          <p:nvPr/>
        </p:nvSpPr>
        <p:spPr>
          <a:xfrm>
            <a:off x="1355306" y="1956912"/>
            <a:ext cx="9739384" cy="3898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Identical operating conditions compared to regular gummies formulated with gelatin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1100" dirty="0">
                <a:solidFill>
                  <a:srgbClr val="58585A"/>
                </a:solidFill>
                <a:latin typeface="Calibri" panose="020F0502020204030204"/>
              </a:rPr>
              <a:t>Easy depositing step (nice rheology of syrup)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1100" dirty="0">
                <a:solidFill>
                  <a:srgbClr val="58585A"/>
                </a:solidFill>
                <a:latin typeface="Calibri" panose="020F0502020204030204"/>
              </a:rPr>
              <a:t>Successful drying process (even at ambient temperature)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Very good feedback from professionals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To take into account : water could be decreased to favour the heating step and nice Brix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B406A-5660-D342-4210-E19AC49F1CD6}"/>
              </a:ext>
            </a:extLst>
          </p:cNvPr>
          <p:cNvSpPr/>
          <p:nvPr/>
        </p:nvSpPr>
        <p:spPr>
          <a:xfrm>
            <a:off x="1211795" y="4412273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252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PRODUCTION OF VEGAN GUMMIES</a:t>
            </a:r>
          </a:p>
          <a:p>
            <a:pPr algn="ctr"/>
            <a:r>
              <a:rPr lang="fr-FR" sz="2000" b="1" dirty="0" err="1">
                <a:solidFill>
                  <a:srgbClr val="E6005D"/>
                </a:solidFill>
              </a:rPr>
              <a:t>Industrial</a:t>
            </a:r>
            <a:r>
              <a:rPr lang="fr-FR" sz="2000" b="1" dirty="0">
                <a:solidFill>
                  <a:srgbClr val="E6005D"/>
                </a:solidFill>
              </a:rPr>
              <a:t> </a:t>
            </a:r>
            <a:r>
              <a:rPr lang="fr-FR" sz="2000" b="1" dirty="0" err="1">
                <a:solidFill>
                  <a:srgbClr val="E6005D"/>
                </a:solidFill>
              </a:rPr>
              <a:t>scale</a:t>
            </a:r>
            <a:r>
              <a:rPr lang="fr-FR" sz="2000" b="1" dirty="0">
                <a:solidFill>
                  <a:srgbClr val="E6005D"/>
                </a:solidFill>
              </a:rPr>
              <a:t> / French confectionery</a:t>
            </a:r>
            <a:endParaRPr lang="en-GB" sz="2800" b="1" dirty="0">
              <a:solidFill>
                <a:srgbClr val="E6005D"/>
              </a:solidFill>
            </a:endParaRPr>
          </a:p>
        </p:txBody>
      </p:sp>
      <p:pic>
        <p:nvPicPr>
          <p:cNvPr id="2" name="Image 1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466A4627-7032-0121-A1AC-BFB355DD3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66" y="4809399"/>
            <a:ext cx="2523934" cy="1682082"/>
          </a:xfrm>
          <a:prstGeom prst="rect">
            <a:avLst/>
          </a:prstGeom>
        </p:spPr>
      </p:pic>
      <p:pic>
        <p:nvPicPr>
          <p:cNvPr id="13" name="Image 12" descr="Une image contenant motif, art, rouge&#10;&#10;Description générée automatiquement">
            <a:extLst>
              <a:ext uri="{FF2B5EF4-FFF2-40B4-BE49-F238E27FC236}">
                <a16:creationId xmlns:a16="http://schemas.microsoft.com/office/drawing/2014/main" id="{F03FF876-3D21-4E15-F308-5DEB6F989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16" y="1668662"/>
            <a:ext cx="6430426" cy="48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4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FORMULATION OF VEGAN MARSHMALLOWS</a:t>
            </a:r>
          </a:p>
          <a:p>
            <a:pPr algn="ctr"/>
            <a:r>
              <a:rPr lang="fr-FR" sz="2000" b="1" dirty="0" err="1">
                <a:solidFill>
                  <a:srgbClr val="E6005D"/>
                </a:solidFill>
              </a:rPr>
              <a:t>Recipe</a:t>
            </a:r>
            <a:endParaRPr lang="en-GB" sz="2800" b="1" dirty="0">
              <a:solidFill>
                <a:srgbClr val="E6005D"/>
              </a:solidFill>
            </a:endParaRPr>
          </a:p>
        </p:txBody>
      </p:sp>
      <p:pic>
        <p:nvPicPr>
          <p:cNvPr id="4" name="Picture 2" descr="Afficher l’image source">
            <a:extLst>
              <a:ext uri="{FF2B5EF4-FFF2-40B4-BE49-F238E27FC236}">
                <a16:creationId xmlns:a16="http://schemas.microsoft.com/office/drawing/2014/main" id="{43DE91DE-2A20-CBE4-7AC9-C50B28D9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57" y="4684552"/>
            <a:ext cx="2631631" cy="19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026108-1F43-8991-02C6-71AABD7E2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45" t="19721" r="9854" b="6283"/>
          <a:stretch/>
        </p:blipFill>
        <p:spPr>
          <a:xfrm>
            <a:off x="2367246" y="1458216"/>
            <a:ext cx="7536664" cy="50346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06C5CC-6A14-9881-B074-D73CBD187BC4}"/>
              </a:ext>
            </a:extLst>
          </p:cNvPr>
          <p:cNvSpPr/>
          <p:nvPr/>
        </p:nvSpPr>
        <p:spPr>
          <a:xfrm>
            <a:off x="2700210" y="248415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643B9-B9F8-3B2E-479A-082C51049121}"/>
              </a:ext>
            </a:extLst>
          </p:cNvPr>
          <p:cNvSpPr/>
          <p:nvPr/>
        </p:nvSpPr>
        <p:spPr>
          <a:xfrm>
            <a:off x="2700210" y="2682079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65A059-DE7E-8571-E6F2-D15D50E31383}"/>
              </a:ext>
            </a:extLst>
          </p:cNvPr>
          <p:cNvSpPr/>
          <p:nvPr/>
        </p:nvSpPr>
        <p:spPr>
          <a:xfrm>
            <a:off x="2700210" y="2957532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FF9E2F-F917-75E5-B54B-151D941C458E}"/>
              </a:ext>
            </a:extLst>
          </p:cNvPr>
          <p:cNvSpPr/>
          <p:nvPr/>
        </p:nvSpPr>
        <p:spPr>
          <a:xfrm>
            <a:off x="2700210" y="3257905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378CE5-5198-0067-28B9-E5D755171C57}"/>
              </a:ext>
            </a:extLst>
          </p:cNvPr>
          <p:cNvSpPr/>
          <p:nvPr/>
        </p:nvSpPr>
        <p:spPr>
          <a:xfrm>
            <a:off x="2700210" y="346330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BEF80A-78D5-FE7D-A921-2BFE69EE0374}"/>
              </a:ext>
            </a:extLst>
          </p:cNvPr>
          <p:cNvSpPr txBox="1"/>
          <p:nvPr/>
        </p:nvSpPr>
        <p:spPr>
          <a:xfrm>
            <a:off x="5876206" y="2460090"/>
            <a:ext cx="499614" cy="13926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200" b="1" dirty="0"/>
              <a:t>18.5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19.0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11.9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27.9</a:t>
            </a:r>
          </a:p>
          <a:p>
            <a:pPr algn="ctr">
              <a:spcAft>
                <a:spcPts val="300"/>
              </a:spcAft>
            </a:pPr>
            <a:r>
              <a:rPr lang="fr-FR" sz="1200" b="1" dirty="0">
                <a:solidFill>
                  <a:srgbClr val="E6005D"/>
                </a:solidFill>
              </a:rPr>
              <a:t>2.5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0.4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51DCA8A-8A05-0D18-74E7-B64ABAAB7820}"/>
              </a:ext>
            </a:extLst>
          </p:cNvPr>
          <p:cNvSpPr txBox="1"/>
          <p:nvPr/>
        </p:nvSpPr>
        <p:spPr>
          <a:xfrm>
            <a:off x="5885771" y="3961277"/>
            <a:ext cx="499614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200" b="1" dirty="0"/>
              <a:t>9.2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9.4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1.2</a:t>
            </a:r>
          </a:p>
        </p:txBody>
      </p:sp>
    </p:spTree>
    <p:extLst>
      <p:ext uri="{BB962C8B-B14F-4D97-AF65-F5344CB8AC3E}">
        <p14:creationId xmlns:p14="http://schemas.microsoft.com/office/powerpoint/2010/main" val="427988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FORMULATION OF VEGAN MARSHMALLOWS</a:t>
            </a:r>
          </a:p>
          <a:p>
            <a:pPr algn="ctr"/>
            <a:r>
              <a:rPr lang="fr-FR" sz="2000" b="1" dirty="0">
                <a:solidFill>
                  <a:srgbClr val="E6005D"/>
                </a:solidFill>
              </a:rPr>
              <a:t>Sensory </a:t>
            </a:r>
            <a:r>
              <a:rPr lang="fr-FR" sz="2000" b="1" dirty="0" err="1">
                <a:solidFill>
                  <a:srgbClr val="E6005D"/>
                </a:solidFill>
              </a:rPr>
              <a:t>analysis</a:t>
            </a:r>
            <a:endParaRPr lang="en-GB" sz="2000" b="1" dirty="0">
              <a:solidFill>
                <a:srgbClr val="E6005D"/>
              </a:solidFill>
            </a:endParaRPr>
          </a:p>
        </p:txBody>
      </p:sp>
      <p:pic>
        <p:nvPicPr>
          <p:cNvPr id="2" name="Picture 2" descr="Afficher l’image source">
            <a:extLst>
              <a:ext uri="{FF2B5EF4-FFF2-40B4-BE49-F238E27FC236}">
                <a16:creationId xmlns:a16="http://schemas.microsoft.com/office/drawing/2014/main" id="{6B971985-923B-A216-3FDC-9CF1363FD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57" y="4684552"/>
            <a:ext cx="2631631" cy="19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CAAA20-284D-4D2C-1814-EAA19151D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56" t="38895" r="16797" b="13221"/>
          <a:stretch/>
        </p:blipFill>
        <p:spPr>
          <a:xfrm>
            <a:off x="2862513" y="1481192"/>
            <a:ext cx="6265841" cy="45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95E22E-F4E6-BF48-C623-208762A8D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8" t="66587" r="73562" b="21009"/>
          <a:stretch/>
        </p:blipFill>
        <p:spPr>
          <a:xfrm>
            <a:off x="6582742" y="5500742"/>
            <a:ext cx="254561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FORMULATION OF VEGAN MARSHMALLOWS</a:t>
            </a:r>
          </a:p>
          <a:p>
            <a:pPr algn="ctr"/>
            <a:r>
              <a:rPr lang="fr-FR" sz="2000" b="1" dirty="0">
                <a:solidFill>
                  <a:srgbClr val="E6005D"/>
                </a:solidFill>
              </a:rPr>
              <a:t>Texture Profile </a:t>
            </a:r>
            <a:r>
              <a:rPr lang="fr-FR" sz="2000" b="1" dirty="0" err="1">
                <a:solidFill>
                  <a:srgbClr val="E6005D"/>
                </a:solidFill>
              </a:rPr>
              <a:t>analysis</a:t>
            </a:r>
            <a:endParaRPr lang="en-GB" sz="2000" b="1" dirty="0">
              <a:solidFill>
                <a:srgbClr val="E6005D"/>
              </a:solidFill>
            </a:endParaRPr>
          </a:p>
        </p:txBody>
      </p:sp>
      <p:pic>
        <p:nvPicPr>
          <p:cNvPr id="4" name="Picture 2" descr="Afficher l’image source">
            <a:extLst>
              <a:ext uri="{FF2B5EF4-FFF2-40B4-BE49-F238E27FC236}">
                <a16:creationId xmlns:a16="http://schemas.microsoft.com/office/drawing/2014/main" id="{17DCF83A-66EF-D585-FC6B-ED1D908AD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57" y="4684552"/>
            <a:ext cx="2631631" cy="19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7F68E-77DC-F9B8-F207-10423DC87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6" t="45961" r="52422" b="9327"/>
          <a:stretch/>
        </p:blipFill>
        <p:spPr>
          <a:xfrm>
            <a:off x="496451" y="2684496"/>
            <a:ext cx="5148007" cy="33316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4A1724-A9A6-A0CB-9A3D-D077CF74E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31" t="45961" r="12891" b="8895"/>
          <a:stretch/>
        </p:blipFill>
        <p:spPr>
          <a:xfrm>
            <a:off x="6268451" y="1596421"/>
            <a:ext cx="4967538" cy="3232515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8CD99A6E-BEE0-6252-ACDD-3EA5285C0FF6}"/>
              </a:ext>
            </a:extLst>
          </p:cNvPr>
          <p:cNvCxnSpPr>
            <a:cxnSpLocks/>
          </p:cNvCxnSpPr>
          <p:nvPr/>
        </p:nvCxnSpPr>
        <p:spPr>
          <a:xfrm flipH="1">
            <a:off x="10715476" y="1719178"/>
            <a:ext cx="286896" cy="668261"/>
          </a:xfrm>
          <a:prstGeom prst="straightConnector1">
            <a:avLst/>
          </a:prstGeom>
          <a:ln w="76200">
            <a:solidFill>
              <a:srgbClr val="00A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D22788C-F08C-DB16-8F02-6E6E15927395}"/>
              </a:ext>
            </a:extLst>
          </p:cNvPr>
          <p:cNvCxnSpPr>
            <a:cxnSpLocks/>
          </p:cNvCxnSpPr>
          <p:nvPr/>
        </p:nvCxnSpPr>
        <p:spPr>
          <a:xfrm flipH="1">
            <a:off x="5245887" y="2696817"/>
            <a:ext cx="286896" cy="668261"/>
          </a:xfrm>
          <a:prstGeom prst="straightConnector1">
            <a:avLst/>
          </a:prstGeom>
          <a:ln w="76200">
            <a:solidFill>
              <a:srgbClr val="00A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650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FORMULATION OF VEGAN MOUSSES</a:t>
            </a:r>
          </a:p>
          <a:p>
            <a:pPr algn="ctr"/>
            <a:r>
              <a:rPr lang="fr-FR" sz="2000" b="1" dirty="0" err="1">
                <a:solidFill>
                  <a:srgbClr val="E6005D"/>
                </a:solidFill>
              </a:rPr>
              <a:t>Recipe</a:t>
            </a:r>
            <a:endParaRPr lang="en-GB" sz="2800" b="1" dirty="0">
              <a:solidFill>
                <a:srgbClr val="E6005D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9DBD95-DA28-E057-74BF-584A1D7D9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0" t="30679" r="10078" b="12703"/>
          <a:stretch/>
        </p:blipFill>
        <p:spPr>
          <a:xfrm>
            <a:off x="1417498" y="2479625"/>
            <a:ext cx="7720300" cy="3345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E7ACA2-23F5-7AB8-189B-A434EE529DC9}"/>
              </a:ext>
            </a:extLst>
          </p:cNvPr>
          <p:cNvSpPr/>
          <p:nvPr/>
        </p:nvSpPr>
        <p:spPr>
          <a:xfrm>
            <a:off x="1505368" y="3619520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4EAEC3-0F52-2030-47ED-173288752B35}"/>
              </a:ext>
            </a:extLst>
          </p:cNvPr>
          <p:cNvSpPr/>
          <p:nvPr/>
        </p:nvSpPr>
        <p:spPr>
          <a:xfrm>
            <a:off x="1505368" y="3862432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7D64C9-7985-4411-3F93-412EAE8BB062}"/>
              </a:ext>
            </a:extLst>
          </p:cNvPr>
          <p:cNvSpPr/>
          <p:nvPr/>
        </p:nvSpPr>
        <p:spPr>
          <a:xfrm>
            <a:off x="1505368" y="4121067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908A62-7874-1EB7-7F84-136ADEA2B1FD}"/>
              </a:ext>
            </a:extLst>
          </p:cNvPr>
          <p:cNvSpPr/>
          <p:nvPr/>
        </p:nvSpPr>
        <p:spPr>
          <a:xfrm>
            <a:off x="1505368" y="5090210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F4848-1C31-E947-B920-6666DB44946F}"/>
              </a:ext>
            </a:extLst>
          </p:cNvPr>
          <p:cNvSpPr/>
          <p:nvPr/>
        </p:nvSpPr>
        <p:spPr>
          <a:xfrm>
            <a:off x="1505368" y="534026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BEF80A-78D5-FE7D-A921-2BFE69EE0374}"/>
              </a:ext>
            </a:extLst>
          </p:cNvPr>
          <p:cNvSpPr txBox="1"/>
          <p:nvPr/>
        </p:nvSpPr>
        <p:spPr>
          <a:xfrm>
            <a:off x="3603154" y="3564699"/>
            <a:ext cx="499614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200" b="1" dirty="0"/>
              <a:t>20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2.5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2.5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51DCA8A-8A05-0D18-74E7-B64ABAAB7820}"/>
              </a:ext>
            </a:extLst>
          </p:cNvPr>
          <p:cNvSpPr txBox="1"/>
          <p:nvPr/>
        </p:nvSpPr>
        <p:spPr>
          <a:xfrm>
            <a:off x="3603154" y="4583130"/>
            <a:ext cx="499614" cy="946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200" b="1" dirty="0"/>
              <a:t>37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37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0.13</a:t>
            </a:r>
          </a:p>
          <a:p>
            <a:pPr algn="ctr">
              <a:spcAft>
                <a:spcPts val="300"/>
              </a:spcAft>
            </a:pPr>
            <a:r>
              <a:rPr lang="fr-FR" sz="1200" b="1" dirty="0">
                <a:solidFill>
                  <a:srgbClr val="E6005D"/>
                </a:solidFill>
              </a:rPr>
              <a:t>0.87</a:t>
            </a:r>
            <a:endParaRPr lang="fr-FR" sz="1200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9AA1B7B-5070-E03A-B9E2-2BCC9FD5E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32" t="29399" r="27330" b="15350"/>
          <a:stretch/>
        </p:blipFill>
        <p:spPr>
          <a:xfrm>
            <a:off x="9750781" y="2858297"/>
            <a:ext cx="1871702" cy="23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2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45251D42-762A-D3AC-D7B4-99D43F174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6" y="5101611"/>
            <a:ext cx="2085474" cy="1389869"/>
          </a:xfrm>
          <a:prstGeom prst="rect">
            <a:avLst/>
          </a:prstGeom>
        </p:spPr>
      </p:pic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GENERAL CONSIDERATIONS</a:t>
            </a:r>
          </a:p>
          <a:p>
            <a:pPr algn="ctr"/>
            <a:r>
              <a:rPr lang="fr-FR" sz="2000" b="1" dirty="0">
                <a:solidFill>
                  <a:srgbClr val="E6005D"/>
                </a:solidFill>
              </a:rPr>
              <a:t>Highlights</a:t>
            </a:r>
            <a:endParaRPr lang="en-GB" sz="2800" b="1" dirty="0">
              <a:solidFill>
                <a:srgbClr val="E6005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A8C37-D505-445D-5466-4AB1EF8DDB9D}"/>
              </a:ext>
            </a:extLst>
          </p:cNvPr>
          <p:cNvSpPr/>
          <p:nvPr/>
        </p:nvSpPr>
        <p:spPr>
          <a:xfrm>
            <a:off x="1174830" y="1728309"/>
            <a:ext cx="9739384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Syndeo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®</a:t>
            </a: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 G dosing compared to gelatin : 2 to 3 times less depending on the final product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Necessitates salts (Na+) to be functionalized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Easy to dissolve (needs minimal temperature)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May withstands high temperature and acidic conditions compared to gelatin much more sensitive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The Bloom notion in reference to the setting strength of gelatin is not applicable to Syndeo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® G.</a:t>
            </a:r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57C2C-E42B-184D-62FA-9F208EC57830}"/>
              </a:ext>
            </a:extLst>
          </p:cNvPr>
          <p:cNvSpPr/>
          <p:nvPr/>
        </p:nvSpPr>
        <p:spPr>
          <a:xfrm>
            <a:off x="1024374" y="197927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946B4-5E3D-6AF2-FF92-F2CFC8FEDC12}"/>
              </a:ext>
            </a:extLst>
          </p:cNvPr>
          <p:cNvSpPr/>
          <p:nvPr/>
        </p:nvSpPr>
        <p:spPr>
          <a:xfrm>
            <a:off x="1024374" y="3043010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1DCA5A-36CE-F028-1757-B5176F88350C}"/>
              </a:ext>
            </a:extLst>
          </p:cNvPr>
          <p:cNvSpPr/>
          <p:nvPr/>
        </p:nvSpPr>
        <p:spPr>
          <a:xfrm>
            <a:off x="1035698" y="3613340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E29EE-3E13-6D52-D74E-32442DDF7BE8}"/>
              </a:ext>
            </a:extLst>
          </p:cNvPr>
          <p:cNvSpPr/>
          <p:nvPr/>
        </p:nvSpPr>
        <p:spPr>
          <a:xfrm>
            <a:off x="1031319" y="417787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1EF44-C73F-9ECA-8E75-10992EBFA7FF}"/>
              </a:ext>
            </a:extLst>
          </p:cNvPr>
          <p:cNvSpPr/>
          <p:nvPr/>
        </p:nvSpPr>
        <p:spPr>
          <a:xfrm>
            <a:off x="1031319" y="5248699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124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GENERAL CONSIDERATIONS</a:t>
            </a:r>
          </a:p>
          <a:p>
            <a:pPr algn="ctr"/>
            <a:r>
              <a:rPr lang="fr-FR" sz="2000" b="1" dirty="0">
                <a:solidFill>
                  <a:srgbClr val="E6005D"/>
                </a:solidFill>
              </a:rPr>
              <a:t>Next </a:t>
            </a:r>
            <a:r>
              <a:rPr lang="fr-FR" sz="2000" b="1" dirty="0" err="1">
                <a:solidFill>
                  <a:srgbClr val="E6005D"/>
                </a:solidFill>
              </a:rPr>
              <a:t>steps</a:t>
            </a:r>
            <a:endParaRPr lang="en-GB" sz="2800" b="1" dirty="0">
              <a:solidFill>
                <a:srgbClr val="E6005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A8C37-D505-445D-5466-4AB1EF8DDB9D}"/>
              </a:ext>
            </a:extLst>
          </p:cNvPr>
          <p:cNvSpPr/>
          <p:nvPr/>
        </p:nvSpPr>
        <p:spPr>
          <a:xfrm>
            <a:off x="1174830" y="2137102"/>
            <a:ext cx="6904163" cy="3898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Chewy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candies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whipped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with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gelatin</a:t>
            </a:r>
            <a:endParaRPr lang="fr-FR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fr-FR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Dairies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: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yoghurts</a:t>
            </a:r>
            <a:endParaRPr lang="fr-FR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fr-FR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Chilled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desserts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included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plant-based trends :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pannacottas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,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creams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(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spoonable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 or </a:t>
            </a:r>
            <a:r>
              <a:rPr lang="fr-FR" sz="3200" b="1" kern="1100" dirty="0" err="1">
                <a:solidFill>
                  <a:srgbClr val="58585A"/>
                </a:solidFill>
                <a:latin typeface="Calibri" panose="020F0502020204030204"/>
              </a:rPr>
              <a:t>creamy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)</a:t>
            </a:r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57C2C-E42B-184D-62FA-9F208EC57830}"/>
              </a:ext>
            </a:extLst>
          </p:cNvPr>
          <p:cNvSpPr/>
          <p:nvPr/>
        </p:nvSpPr>
        <p:spPr>
          <a:xfrm>
            <a:off x="1024374" y="2377312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946B4-5E3D-6AF2-FF92-F2CFC8FEDC12}"/>
              </a:ext>
            </a:extLst>
          </p:cNvPr>
          <p:cNvSpPr/>
          <p:nvPr/>
        </p:nvSpPr>
        <p:spPr>
          <a:xfrm>
            <a:off x="1024374" y="355938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E29EE-3E13-6D52-D74E-32442DDF7BE8}"/>
              </a:ext>
            </a:extLst>
          </p:cNvPr>
          <p:cNvSpPr/>
          <p:nvPr/>
        </p:nvSpPr>
        <p:spPr>
          <a:xfrm>
            <a:off x="1031319" y="471576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50" name="Picture 2" descr="Maoam Joystixx | Poundland | Gummy candy, Chocolate sweets, Gourmet recipes">
            <a:extLst>
              <a:ext uri="{FF2B5EF4-FFF2-40B4-BE49-F238E27FC236}">
                <a16:creationId xmlns:a16="http://schemas.microsoft.com/office/drawing/2014/main" id="{E33E147E-9A0F-A7EF-ADB1-9FBD1C1FF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2431" r="7969" b="25333"/>
          <a:stretch/>
        </p:blipFill>
        <p:spPr bwMode="auto">
          <a:xfrm>
            <a:off x="8799738" y="201080"/>
            <a:ext cx="3200184" cy="15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biotic Yoghurt May Be The Key To Beating Hay Fever Symptoms, Study ...">
            <a:extLst>
              <a:ext uri="{FF2B5EF4-FFF2-40B4-BE49-F238E27FC236}">
                <a16:creationId xmlns:a16="http://schemas.microsoft.com/office/drawing/2014/main" id="{A3373C17-F09A-4EA2-2860-D7C43F7FE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r="40970" b="3447"/>
          <a:stretch/>
        </p:blipFill>
        <p:spPr bwMode="auto">
          <a:xfrm>
            <a:off x="9772684" y="1946764"/>
            <a:ext cx="1743144" cy="21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 4">
            <a:extLst>
              <a:ext uri="{FF2B5EF4-FFF2-40B4-BE49-F238E27FC236}">
                <a16:creationId xmlns:a16="http://schemas.microsoft.com/office/drawing/2014/main" id="{789FCC96-EEA8-A93F-2A9F-37E8EEDC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372" y="4309709"/>
            <a:ext cx="28765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5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A8C37-D505-445D-5466-4AB1EF8DDB9D}"/>
              </a:ext>
            </a:extLst>
          </p:cNvPr>
          <p:cNvSpPr/>
          <p:nvPr/>
        </p:nvSpPr>
        <p:spPr>
          <a:xfrm>
            <a:off x="1355306" y="1956912"/>
            <a:ext cx="9739384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Mastery of new hydrocolloids in our lab</a:t>
            </a:r>
            <a:b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</a:br>
            <a:b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</a:br>
            <a: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forward to receiving feedback from you and potential customers (about gummies)</a:t>
            </a:r>
            <a:b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200" b="1" i="0" u="none" strike="noStrike" kern="11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1100" dirty="0">
                <a:solidFill>
                  <a:srgbClr val="58585A"/>
                </a:solidFill>
                <a:latin typeface="Calibri" panose="020F0502020204030204"/>
              </a:rPr>
              <a:t>A&amp;R technical support to implement our Syndeo</a:t>
            </a:r>
            <a:r>
              <a:rPr lang="fr-FR" sz="3200" b="1" kern="1100" dirty="0">
                <a:solidFill>
                  <a:srgbClr val="58585A"/>
                </a:solidFill>
                <a:latin typeface="Calibri" panose="020F0502020204030204"/>
              </a:rPr>
              <a:t>®</a:t>
            </a:r>
            <a:r>
              <a:rPr lang="en-GB" sz="3200" b="1" kern="1100" dirty="0">
                <a:solidFill>
                  <a:srgbClr val="58585A"/>
                </a:solidFill>
                <a:latin typeface="Calibri" panose="020F0502020204030204"/>
              </a:rPr>
              <a:t> Gelling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GB" sz="3200" b="1" kern="1100" dirty="0">
              <a:solidFill>
                <a:srgbClr val="58585A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57C2C-E42B-184D-62FA-9F208EC57830}"/>
              </a:ext>
            </a:extLst>
          </p:cNvPr>
          <p:cNvSpPr/>
          <p:nvPr/>
        </p:nvSpPr>
        <p:spPr>
          <a:xfrm>
            <a:off x="1204850" y="2229393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946B4-5E3D-6AF2-FF92-F2CFC8FEDC12}"/>
              </a:ext>
            </a:extLst>
          </p:cNvPr>
          <p:cNvSpPr/>
          <p:nvPr/>
        </p:nvSpPr>
        <p:spPr>
          <a:xfrm>
            <a:off x="1204850" y="3207065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E29EE-3E13-6D52-D74E-32442DDF7BE8}"/>
              </a:ext>
            </a:extLst>
          </p:cNvPr>
          <p:cNvSpPr/>
          <p:nvPr/>
        </p:nvSpPr>
        <p:spPr>
          <a:xfrm>
            <a:off x="1204850" y="4739680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7CD53A89-A530-BE47-B340-EA89950C9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6" y="5101611"/>
            <a:ext cx="2085474" cy="13898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1F3038B-0EA9-4F35-9955-06108A81F7DA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GENERAL CONSIDERATIONS</a:t>
            </a:r>
          </a:p>
          <a:p>
            <a:pPr algn="ctr"/>
            <a:r>
              <a:rPr lang="fr-FR" sz="2000" b="1" dirty="0">
                <a:solidFill>
                  <a:srgbClr val="E6005D"/>
                </a:solidFill>
              </a:rPr>
              <a:t>Conclusion</a:t>
            </a:r>
            <a:endParaRPr lang="en-GB" sz="2800" b="1" dirty="0">
              <a:solidFill>
                <a:srgbClr val="E600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59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1E636D-8AF4-7032-E01E-9CEE0F7F1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007091-D253-0456-DA11-00DFD4AF45BF}"/>
              </a:ext>
            </a:extLst>
          </p:cNvPr>
          <p:cNvSpPr txBox="1"/>
          <p:nvPr/>
        </p:nvSpPr>
        <p:spPr>
          <a:xfrm>
            <a:off x="1869545" y="1250118"/>
            <a:ext cx="84529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WHY GELATIN?</a:t>
            </a:r>
          </a:p>
          <a:p>
            <a:pPr algn="ctr"/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Widely used all over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Outstanding versatility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No real interesting substitute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Vegan and vegetarian trends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Environmental reasons, animal well fare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Religious reasons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algn="ctr"/>
            <a:r>
              <a:rPr lang="en-US" sz="3200" b="1" kern="1100" dirty="0">
                <a:solidFill>
                  <a:srgbClr val="E6005D"/>
                </a:solidFill>
                <a:latin typeface="Calibri" panose="020F0502020204030204"/>
                <a:sym typeface="Wingdings" panose="05000000000000000000" pitchFamily="2" charset="2"/>
              </a:rPr>
              <a:t> BIG CHALLENGE</a:t>
            </a:r>
            <a:endParaRPr lang="en-US" sz="3200" b="1" kern="1100" dirty="0">
              <a:solidFill>
                <a:srgbClr val="E6005D"/>
              </a:solidFill>
              <a:latin typeface="Calibri" panose="020F050202020403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1B522A-1DCF-7A28-6FC9-D9456C32F32B}"/>
              </a:ext>
            </a:extLst>
          </p:cNvPr>
          <p:cNvSpPr txBox="1"/>
          <p:nvPr/>
        </p:nvSpPr>
        <p:spPr>
          <a:xfrm>
            <a:off x="378691" y="591124"/>
            <a:ext cx="1141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BIRTH OF THE IDEA - APPROCH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84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friandise, confiserie, Bonbon gommeux&#10;&#10;Description générée automatiquement">
            <a:extLst>
              <a:ext uri="{FF2B5EF4-FFF2-40B4-BE49-F238E27FC236}">
                <a16:creationId xmlns:a16="http://schemas.microsoft.com/office/drawing/2014/main" id="{7419C671-BDC8-255C-0ABD-C1CD61D3E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" t="9170" r="5570" b="19099"/>
          <a:stretch/>
        </p:blipFill>
        <p:spPr>
          <a:xfrm>
            <a:off x="350288" y="364009"/>
            <a:ext cx="11491424" cy="611934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5654127-5782-4168-BDB6-25AE5515EB05}"/>
              </a:ext>
            </a:extLst>
          </p:cNvPr>
          <p:cNvSpPr/>
          <p:nvPr/>
        </p:nvSpPr>
        <p:spPr>
          <a:xfrm>
            <a:off x="172496" y="163442"/>
            <a:ext cx="11847007" cy="6520475"/>
          </a:xfrm>
          <a:prstGeom prst="rect">
            <a:avLst/>
          </a:prstGeom>
          <a:noFill/>
          <a:ln w="381000">
            <a:solidFill>
              <a:schemeClr val="bg2"/>
            </a:solidFill>
          </a:ln>
          <a:effectLst>
            <a:outerShdw blurRad="342900" dist="38100" dir="54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01C3F4-3C55-514B-211D-B4C6438F2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6A19E6-A8A3-EB30-2788-EE66BD95FB54}"/>
              </a:ext>
            </a:extLst>
          </p:cNvPr>
          <p:cNvSpPr txBox="1"/>
          <p:nvPr/>
        </p:nvSpPr>
        <p:spPr>
          <a:xfrm>
            <a:off x="1057274" y="1880865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THANK YOU FOR ATTENDING !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All </a:t>
            </a:r>
            <a:r>
              <a:rPr lang="fr-FR" sz="2400" dirty="0" err="1">
                <a:solidFill>
                  <a:schemeClr val="bg1"/>
                </a:solidFill>
              </a:rPr>
              <a:t>our</a:t>
            </a:r>
            <a:r>
              <a:rPr lang="fr-FR" sz="2400" dirty="0">
                <a:solidFill>
                  <a:schemeClr val="bg1"/>
                </a:solidFill>
              </a:rPr>
              <a:t> brochures, technical </a:t>
            </a:r>
            <a:r>
              <a:rPr lang="fr-FR" sz="2400" dirty="0" err="1">
                <a:solidFill>
                  <a:schemeClr val="bg1"/>
                </a:solidFill>
              </a:rPr>
              <a:t>sheets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  <a:r>
              <a:rPr lang="fr-FR" sz="2400" dirty="0" err="1">
                <a:solidFill>
                  <a:schemeClr val="bg1"/>
                </a:solidFill>
              </a:rPr>
              <a:t>recipes</a:t>
            </a:r>
            <a:r>
              <a:rPr lang="fr-FR" sz="2400" dirty="0">
                <a:solidFill>
                  <a:schemeClr val="bg1"/>
                </a:solidFill>
              </a:rPr>
              <a:t>…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can </a:t>
            </a:r>
            <a:r>
              <a:rPr lang="fr-FR" sz="2400" dirty="0" err="1">
                <a:solidFill>
                  <a:schemeClr val="bg1"/>
                </a:solidFill>
              </a:rPr>
              <a:t>be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DOWNLOADED</a:t>
            </a:r>
            <a:r>
              <a:rPr lang="fr-FR" sz="2400" dirty="0">
                <a:solidFill>
                  <a:schemeClr val="bg1"/>
                </a:solidFill>
              </a:rPr>
              <a:t> in </a:t>
            </a:r>
            <a:r>
              <a:rPr lang="fr-FR" sz="2400" dirty="0" err="1">
                <a:solidFill>
                  <a:schemeClr val="bg1"/>
                </a:solidFill>
              </a:rPr>
              <a:t>our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distributor</a:t>
            </a:r>
            <a:r>
              <a:rPr lang="fr-FR" sz="2400" dirty="0">
                <a:solidFill>
                  <a:schemeClr val="bg1"/>
                </a:solidFill>
              </a:rPr>
              <a:t> area on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b="1" u="sng" dirty="0">
                <a:solidFill>
                  <a:schemeClr val="bg1"/>
                </a:solidFill>
              </a:rPr>
              <a:t>www.allandrobert.com</a:t>
            </a:r>
            <a:endParaRPr lang="en-GB" sz="2800" b="1" i="1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Visage humain, personne, habits, cou&#10;&#10;Description générée automatiquement">
            <a:extLst>
              <a:ext uri="{FF2B5EF4-FFF2-40B4-BE49-F238E27FC236}">
                <a16:creationId xmlns:a16="http://schemas.microsoft.com/office/drawing/2014/main" id="{0F69866F-484A-D5C0-79D8-8424FC830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3325"/>
          <a:stretch/>
        </p:blipFill>
        <p:spPr>
          <a:xfrm>
            <a:off x="350288" y="5043351"/>
            <a:ext cx="880189" cy="1440000"/>
          </a:xfrm>
          <a:prstGeom prst="rect">
            <a:avLst/>
          </a:prstGeom>
        </p:spPr>
      </p:pic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118522AC-079E-54A4-8934-2CAD495902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10417" r="4650"/>
          <a:stretch/>
        </p:blipFill>
        <p:spPr>
          <a:xfrm>
            <a:off x="10886781" y="5052875"/>
            <a:ext cx="954931" cy="144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A0B1DD-A3AA-9CC4-15F7-713812E4158B}"/>
              </a:ext>
            </a:extLst>
          </p:cNvPr>
          <p:cNvSpPr txBox="1"/>
          <p:nvPr/>
        </p:nvSpPr>
        <p:spPr>
          <a:xfrm>
            <a:off x="1141432" y="4934557"/>
            <a:ext cx="4502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kern="1100" dirty="0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b="1" kern="1100" dirty="0">
                <a:solidFill>
                  <a:schemeClr val="bg1"/>
                </a:solidFill>
                <a:latin typeface="Calibri" panose="020F0502020204030204"/>
              </a:rPr>
              <a:t>Alexandra Laplace</a:t>
            </a:r>
          </a:p>
          <a:p>
            <a:r>
              <a:rPr lang="en-US" b="1" kern="1100" dirty="0">
                <a:solidFill>
                  <a:schemeClr val="bg1"/>
                </a:solidFill>
                <a:latin typeface="Calibri" panose="020F0502020204030204"/>
              </a:rPr>
              <a:t>Confectionery Expert</a:t>
            </a:r>
          </a:p>
          <a:p>
            <a:r>
              <a:rPr lang="en-US" b="1" kern="1100" dirty="0">
                <a:solidFill>
                  <a:schemeClr val="bg1"/>
                </a:solidFill>
                <a:latin typeface="Calibri" panose="020F0502020204030204"/>
              </a:rPr>
              <a:t>a.laplace@allandetrobert.fr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4B1F87-6D80-FE24-CAD7-141FD5E26CC9}"/>
              </a:ext>
            </a:extLst>
          </p:cNvPr>
          <p:cNvSpPr txBox="1"/>
          <p:nvPr/>
        </p:nvSpPr>
        <p:spPr>
          <a:xfrm>
            <a:off x="7829550" y="4934557"/>
            <a:ext cx="3120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kern="1100" dirty="0">
              <a:solidFill>
                <a:schemeClr val="bg1"/>
              </a:solidFill>
              <a:latin typeface="Calibri" panose="020F0502020204030204"/>
            </a:endParaRPr>
          </a:p>
          <a:p>
            <a:pPr algn="r"/>
            <a:r>
              <a:rPr lang="en-US" b="1" kern="1100" dirty="0">
                <a:solidFill>
                  <a:schemeClr val="bg1"/>
                </a:solidFill>
                <a:latin typeface="Calibri" panose="020F0502020204030204"/>
              </a:rPr>
              <a:t> Dr. Isabelle Jaouen</a:t>
            </a:r>
          </a:p>
          <a:p>
            <a:pPr algn="r"/>
            <a:r>
              <a:rPr lang="en-US" b="1" kern="1100" dirty="0">
                <a:solidFill>
                  <a:schemeClr val="bg1"/>
                </a:solidFill>
                <a:latin typeface="Calibri" panose="020F0502020204030204"/>
              </a:rPr>
              <a:t>R&amp;D Director</a:t>
            </a:r>
          </a:p>
          <a:p>
            <a:pPr algn="r"/>
            <a:r>
              <a:rPr lang="en-US" b="1" kern="1100" dirty="0">
                <a:solidFill>
                  <a:schemeClr val="bg1"/>
                </a:solidFill>
                <a:latin typeface="Calibri" panose="020F0502020204030204"/>
              </a:rPr>
              <a:t>i.jaouen@allandetrobert.fr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A1CADFA4-2E74-A4FD-AC86-11C8E2E026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1"/>
          <a:stretch/>
        </p:blipFill>
        <p:spPr>
          <a:xfrm>
            <a:off x="3333915" y="687947"/>
            <a:ext cx="5714668" cy="1117994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479269B-F06D-184F-7B8B-2D679CD57DDE}"/>
              </a:ext>
            </a:extLst>
          </p:cNvPr>
          <p:cNvSpPr txBox="1"/>
          <p:nvPr/>
        </p:nvSpPr>
        <p:spPr>
          <a:xfrm>
            <a:off x="1690968" y="3777281"/>
            <a:ext cx="8810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Contact Violaine if </a:t>
            </a:r>
            <a:r>
              <a:rPr lang="fr-FR" sz="2800" dirty="0" err="1"/>
              <a:t>you</a:t>
            </a:r>
            <a:r>
              <a:rPr lang="fr-FR" sz="2800" dirty="0"/>
              <a:t> </a:t>
            </a:r>
            <a:r>
              <a:rPr lang="fr-FR" sz="2800" dirty="0" err="1"/>
              <a:t>don’t</a:t>
            </a:r>
            <a:r>
              <a:rPr lang="fr-FR" sz="2800" dirty="0"/>
              <a:t> have a log in and </a:t>
            </a:r>
            <a:r>
              <a:rPr lang="fr-FR" sz="2800" dirty="0" err="1"/>
              <a:t>password</a:t>
            </a:r>
            <a:r>
              <a:rPr lang="fr-FR" sz="2800" dirty="0"/>
              <a:t>: </a:t>
            </a:r>
            <a:r>
              <a:rPr lang="fr-FR" sz="2800" b="1" dirty="0"/>
              <a:t>v.fauvarque@allandetrobert.fr</a:t>
            </a:r>
          </a:p>
        </p:txBody>
      </p:sp>
    </p:spTree>
    <p:extLst>
      <p:ext uri="{BB962C8B-B14F-4D97-AF65-F5344CB8AC3E}">
        <p14:creationId xmlns:p14="http://schemas.microsoft.com/office/powerpoint/2010/main" val="307974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1E636D-8AF4-7032-E01E-9CEE0F7F1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007091-D253-0456-DA11-00DFD4AF45BF}"/>
              </a:ext>
            </a:extLst>
          </p:cNvPr>
          <p:cNvSpPr txBox="1"/>
          <p:nvPr/>
        </p:nvSpPr>
        <p:spPr>
          <a:xfrm>
            <a:off x="1869545" y="1250118"/>
            <a:ext cx="84529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WHY GELATIN?</a:t>
            </a:r>
          </a:p>
          <a:p>
            <a:pPr algn="ctr"/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Food industries = more than 50% of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Many functionalities and properties like acacia gum = many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Clarifying agent, emulsifier, gelling or whipping agent, stabilizer, thickener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algn="ctr"/>
            <a:r>
              <a:rPr lang="en-US" sz="3200" b="1" kern="1100" dirty="0">
                <a:solidFill>
                  <a:srgbClr val="E6005D"/>
                </a:solidFill>
                <a:latin typeface="Calibri" panose="020F0502020204030204"/>
                <a:sym typeface="Wingdings" panose="05000000000000000000" pitchFamily="2" charset="2"/>
              </a:rPr>
              <a:t> BIG CHALLENGE</a:t>
            </a:r>
            <a:endParaRPr lang="en-US" sz="3200" b="1" kern="1100" dirty="0">
              <a:solidFill>
                <a:srgbClr val="E6005D"/>
              </a:solidFill>
              <a:latin typeface="Calibri" panose="020F050202020403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1B522A-1DCF-7A28-6FC9-D9456C32F32B}"/>
              </a:ext>
            </a:extLst>
          </p:cNvPr>
          <p:cNvSpPr txBox="1"/>
          <p:nvPr/>
        </p:nvSpPr>
        <p:spPr>
          <a:xfrm>
            <a:off x="378691" y="591124"/>
            <a:ext cx="1141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BIRTH OF THE IDEA - APPROCH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8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1E636D-8AF4-7032-E01E-9CEE0F7F1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1B522A-1DCF-7A28-6FC9-D9456C32F32B}"/>
              </a:ext>
            </a:extLst>
          </p:cNvPr>
          <p:cNvSpPr txBox="1"/>
          <p:nvPr/>
        </p:nvSpPr>
        <p:spPr>
          <a:xfrm>
            <a:off x="378691" y="591124"/>
            <a:ext cx="1141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BIRTH OF THE IDEA - APPROCH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5" name="New picture" descr="ChartImg">
            <a:extLst>
              <a:ext uri="{FF2B5EF4-FFF2-40B4-BE49-F238E27FC236}">
                <a16:creationId xmlns:a16="http://schemas.microsoft.com/office/drawing/2014/main" id="{AC97090B-C492-75ED-25B3-D5A480B1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478" y="1583240"/>
            <a:ext cx="7361552" cy="4347753"/>
          </a:xfrm>
          <a:prstGeom prst="rect">
            <a:avLst/>
          </a:prstGeom>
          <a:ln w="9398"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46A617-4690-361D-ADC5-361B548105DB}"/>
              </a:ext>
            </a:extLst>
          </p:cNvPr>
          <p:cNvSpPr txBox="1"/>
          <p:nvPr/>
        </p:nvSpPr>
        <p:spPr>
          <a:xfrm>
            <a:off x="679513" y="2592918"/>
            <a:ext cx="35449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70% of products formulated with gelatin: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Confectionery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Healthcare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Desserts &amp; ice creams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Dairies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B712E14-C633-00A7-AAA6-35C925622BE2}"/>
              </a:ext>
            </a:extLst>
          </p:cNvPr>
          <p:cNvSpPr/>
          <p:nvPr/>
        </p:nvSpPr>
        <p:spPr>
          <a:xfrm>
            <a:off x="9861704" y="1655185"/>
            <a:ext cx="1727944" cy="937733"/>
          </a:xfrm>
          <a:prstGeom prst="round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30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1E636D-8AF4-7032-E01E-9CEE0F7F1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7502" y="6492875"/>
            <a:ext cx="761496" cy="365125"/>
          </a:xfrm>
        </p:spPr>
        <p:txBody>
          <a:bodyPr/>
          <a:lstStyle/>
          <a:p>
            <a:fld id="{41B732A3-3298-4B17-ABD6-6B679B23A20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1B522A-1DCF-7A28-6FC9-D9456C32F32B}"/>
              </a:ext>
            </a:extLst>
          </p:cNvPr>
          <p:cNvSpPr txBox="1"/>
          <p:nvPr/>
        </p:nvSpPr>
        <p:spPr>
          <a:xfrm>
            <a:off x="378691" y="591124"/>
            <a:ext cx="1141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BIRTH OF THE IDEA - APPROCH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91A035-38A8-68D7-857A-76A3351E223A}"/>
              </a:ext>
            </a:extLst>
          </p:cNvPr>
          <p:cNvSpPr txBox="1"/>
          <p:nvPr/>
        </p:nvSpPr>
        <p:spPr>
          <a:xfrm>
            <a:off x="271360" y="2670564"/>
            <a:ext cx="35449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80% of confectionery formulated with gelatin</a:t>
            </a:r>
            <a:b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</a:br>
            <a:endParaRPr lang="en-US" sz="2400" b="1" kern="1100" dirty="0">
              <a:solidFill>
                <a:srgbClr val="58585A"/>
              </a:solidFill>
              <a:latin typeface="Calibri" panose="020F050202020403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Pastilles, gummies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kern="1100" dirty="0">
                <a:solidFill>
                  <a:srgbClr val="58585A"/>
                </a:solidFill>
                <a:latin typeface="Calibri" panose="020F0502020204030204"/>
              </a:rPr>
              <a:t>Marshmallows</a:t>
            </a:r>
            <a:endParaRPr lang="en-GB" sz="2400" dirty="0"/>
          </a:p>
        </p:txBody>
      </p:sp>
      <p:pic>
        <p:nvPicPr>
          <p:cNvPr id="8" name="New picture" descr="ChartImg">
            <a:extLst>
              <a:ext uri="{FF2B5EF4-FFF2-40B4-BE49-F238E27FC236}">
                <a16:creationId xmlns:a16="http://schemas.microsoft.com/office/drawing/2014/main" id="{89D1207E-5A50-444A-69D7-D06254B43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699" y="1578091"/>
            <a:ext cx="7500560" cy="4429851"/>
          </a:xfrm>
          <a:prstGeom prst="rect">
            <a:avLst/>
          </a:prstGeom>
          <a:ln w="9398"/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2080A2C-4E4D-7E78-E474-797993411850}"/>
              </a:ext>
            </a:extLst>
          </p:cNvPr>
          <p:cNvSpPr/>
          <p:nvPr/>
        </p:nvSpPr>
        <p:spPr>
          <a:xfrm>
            <a:off x="9579315" y="1644426"/>
            <a:ext cx="1727944" cy="447587"/>
          </a:xfrm>
          <a:prstGeom prst="round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606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28929FD1-232B-0676-F862-5DDA88B586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/>
          <a:stretch/>
        </p:blipFill>
        <p:spPr>
          <a:xfrm>
            <a:off x="10194759" y="1190684"/>
            <a:ext cx="1987716" cy="118599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619EE3-0056-3E6B-8A8E-DCFC2A477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65" t="47679" r="11517" b="15767"/>
          <a:stretch/>
        </p:blipFill>
        <p:spPr>
          <a:xfrm>
            <a:off x="10197267" y="2675513"/>
            <a:ext cx="1987716" cy="18752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1B48F0-6F37-8B76-C007-FCBA851B3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24" t="9888" r="31657" b="31808"/>
          <a:stretch/>
        </p:blipFill>
        <p:spPr>
          <a:xfrm>
            <a:off x="10197267" y="4663426"/>
            <a:ext cx="1987716" cy="18294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4B19BF1-72B5-9D76-AE8E-1BFA47E05C27}"/>
              </a:ext>
            </a:extLst>
          </p:cNvPr>
          <p:cNvSpPr txBox="1"/>
          <p:nvPr/>
        </p:nvSpPr>
        <p:spPr>
          <a:xfrm>
            <a:off x="10197267" y="2391404"/>
            <a:ext cx="1987716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GUMMIES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50C1DE-CBD0-DFCF-A01A-E388323A0DE0}"/>
              </a:ext>
            </a:extLst>
          </p:cNvPr>
          <p:cNvSpPr txBox="1"/>
          <p:nvPr/>
        </p:nvSpPr>
        <p:spPr>
          <a:xfrm>
            <a:off x="10197267" y="4326441"/>
            <a:ext cx="1987634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MARSHMALLOWS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FF3D73-543A-8357-53B0-859533BC3E9C}"/>
              </a:ext>
            </a:extLst>
          </p:cNvPr>
          <p:cNvSpPr txBox="1"/>
          <p:nvPr/>
        </p:nvSpPr>
        <p:spPr>
          <a:xfrm>
            <a:off x="10197267" y="6212603"/>
            <a:ext cx="1987634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MOUSSES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B4B669-23CD-467E-2056-5D3710BCFF2D}"/>
              </a:ext>
            </a:extLst>
          </p:cNvPr>
          <p:cNvSpPr/>
          <p:nvPr/>
        </p:nvSpPr>
        <p:spPr>
          <a:xfrm>
            <a:off x="1133494" y="1364826"/>
            <a:ext cx="8411885" cy="331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Asset : o</a:t>
            </a:r>
            <a: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 technician specialized in gummies and candies (trained at German ZDS school)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Tools: instrumental (texturometer) and sensorial tests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Sensory analysis / </a:t>
            </a: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trained internal panel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A&amp;R knowledge / hydrocolloids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7AC52-9B4C-6A14-314F-1D11AC1DAFBA}"/>
              </a:ext>
            </a:extLst>
          </p:cNvPr>
          <p:cNvSpPr/>
          <p:nvPr/>
        </p:nvSpPr>
        <p:spPr>
          <a:xfrm>
            <a:off x="998739" y="1565816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5B7D7-5259-CA37-B3EA-424DA82E0FDF}"/>
              </a:ext>
            </a:extLst>
          </p:cNvPr>
          <p:cNvSpPr/>
          <p:nvPr/>
        </p:nvSpPr>
        <p:spPr>
          <a:xfrm>
            <a:off x="998739" y="2629552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7B3E1-953E-D6AE-3129-AF08A641D0EC}"/>
              </a:ext>
            </a:extLst>
          </p:cNvPr>
          <p:cNvSpPr/>
          <p:nvPr/>
        </p:nvSpPr>
        <p:spPr>
          <a:xfrm>
            <a:off x="1010063" y="3681155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771E17-F8C7-A7CD-AF45-748EDD558A75}"/>
              </a:ext>
            </a:extLst>
          </p:cNvPr>
          <p:cNvSpPr/>
          <p:nvPr/>
        </p:nvSpPr>
        <p:spPr>
          <a:xfrm>
            <a:off x="1005684" y="4269744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HUNDREDS OF LAB TESTS TO REACH THE RIGHT TEXTURE</a:t>
            </a:r>
            <a:endParaRPr lang="en-GB" sz="2800" b="1" dirty="0">
              <a:solidFill>
                <a:srgbClr val="00B050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CE5737E-80CD-37B8-DB5C-B39B2D318288}"/>
              </a:ext>
            </a:extLst>
          </p:cNvPr>
          <p:cNvGrpSpPr>
            <a:grpSpLocks noChangeAspect="1"/>
          </p:cNvGrpSpPr>
          <p:nvPr/>
        </p:nvGrpSpPr>
        <p:grpSpPr>
          <a:xfrm>
            <a:off x="2384457" y="5081511"/>
            <a:ext cx="5642029" cy="945607"/>
            <a:chOff x="7017" y="4726750"/>
            <a:chExt cx="10159868" cy="1702800"/>
          </a:xfrm>
        </p:grpSpPr>
        <p:pic>
          <p:nvPicPr>
            <p:cNvPr id="1028" name="Picture 4" descr="¿Pueden los perros comer gelatina?">
              <a:extLst>
                <a:ext uri="{FF2B5EF4-FFF2-40B4-BE49-F238E27FC236}">
                  <a16:creationId xmlns:a16="http://schemas.microsoft.com/office/drawing/2014/main" id="{8D79819A-373B-EA64-CA17-DBF7A0DEE8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3" t="16359" r="14455" b="19486"/>
            <a:stretch/>
          </p:blipFill>
          <p:spPr bwMode="auto">
            <a:xfrm>
              <a:off x="2772797" y="4726750"/>
              <a:ext cx="2838344" cy="170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elatinas prontas a comer devem ser ingeridas com (muita) moderação ...">
              <a:extLst>
                <a:ext uri="{FF2B5EF4-FFF2-40B4-BE49-F238E27FC236}">
                  <a16:creationId xmlns:a16="http://schemas.microsoft.com/office/drawing/2014/main" id="{4A6D65A5-4327-761B-C5F1-C5CFE0E4C0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0" t="26265" r="5178" b="23451"/>
            <a:stretch/>
          </p:blipFill>
          <p:spPr bwMode="auto">
            <a:xfrm>
              <a:off x="5540247" y="4726750"/>
              <a:ext cx="4626638" cy="170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et listed and promote your APIs API Sourcing Get listed">
              <a:extLst>
                <a:ext uri="{FF2B5EF4-FFF2-40B4-BE49-F238E27FC236}">
                  <a16:creationId xmlns:a16="http://schemas.microsoft.com/office/drawing/2014/main" id="{EDDC6273-D2C4-FE34-1A45-4FA957DE8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" y="4726750"/>
              <a:ext cx="2901571" cy="170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CB025D6-EA4F-435E-211A-68E224B91354}"/>
              </a:ext>
            </a:extLst>
          </p:cNvPr>
          <p:cNvGrpSpPr/>
          <p:nvPr/>
        </p:nvGrpSpPr>
        <p:grpSpPr>
          <a:xfrm>
            <a:off x="2384457" y="4726750"/>
            <a:ext cx="5642030" cy="1702800"/>
            <a:chOff x="0" y="4726750"/>
            <a:chExt cx="10166885" cy="17028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7230178-1690-A5DE-3480-AC7A6BB34C92}"/>
                </a:ext>
              </a:extLst>
            </p:cNvPr>
            <p:cNvCxnSpPr/>
            <p:nvPr/>
          </p:nvCxnSpPr>
          <p:spPr>
            <a:xfrm>
              <a:off x="7017" y="4726750"/>
              <a:ext cx="10159868" cy="165513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21FFA825-9803-D95F-4352-817781A337D4}"/>
                </a:ext>
              </a:extLst>
            </p:cNvPr>
            <p:cNvCxnSpPr/>
            <p:nvPr/>
          </p:nvCxnSpPr>
          <p:spPr>
            <a:xfrm flipV="1">
              <a:off x="0" y="4744891"/>
              <a:ext cx="10166885" cy="168465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7758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B4B669-23CD-467E-2056-5D3710BCFF2D}"/>
              </a:ext>
            </a:extLst>
          </p:cNvPr>
          <p:cNvSpPr/>
          <p:nvPr/>
        </p:nvSpPr>
        <p:spPr>
          <a:xfrm>
            <a:off x="1133494" y="1681626"/>
            <a:ext cx="9570365" cy="476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Blend of :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Acacia gum – E414</a:t>
            </a:r>
            <a:b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Carrageenans – E407</a:t>
            </a:r>
            <a:b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1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Agar – E406</a:t>
            </a:r>
          </a:p>
          <a:p>
            <a:pPr marL="0" marR="0" lvl="0" indent="0" algn="l" defTabSz="342900" rtl="0" eaLnBrk="1" fontAlgn="auto" latinLnBrk="0" hangingPunct="1">
              <a:spcBef>
                <a:spcPts val="225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</a:br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Hydrocolloids commonly used in food</a:t>
            </a:r>
          </a:p>
          <a:p>
            <a:pPr algn="l"/>
            <a:r>
              <a:rPr lang="en-US" sz="3200" b="1" kern="1100" dirty="0">
                <a:solidFill>
                  <a:srgbClr val="58585A"/>
                </a:solidFill>
                <a:latin typeface="Calibri" panose="020F0502020204030204"/>
              </a:rPr>
              <a:t>Part C - Group I of </a:t>
            </a:r>
            <a:r>
              <a:rPr lang="en-GB" sz="3200" b="1" kern="1100" dirty="0">
                <a:solidFill>
                  <a:srgbClr val="58585A"/>
                </a:solidFill>
                <a:latin typeface="Calibri" panose="020F0502020204030204"/>
              </a:rPr>
              <a:t> REGULATION (EC) No 1333/2008 on food additives</a:t>
            </a:r>
          </a:p>
          <a:p>
            <a:pPr algn="l"/>
            <a:r>
              <a:rPr lang="en-GB" sz="3200" b="1" kern="1100" dirty="0">
                <a:solidFill>
                  <a:srgbClr val="58585A"/>
                </a:solidFill>
                <a:latin typeface="Calibri" panose="020F0502020204030204"/>
              </a:rPr>
              <a:t>Carrageenan controversy : not degraded in Syndeo G</a:t>
            </a:r>
            <a:endParaRPr lang="en-US" sz="3200" b="1" kern="1100" dirty="0">
              <a:solidFill>
                <a:srgbClr val="58585A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7AC52-9B4C-6A14-314F-1D11AC1DAFBA}"/>
              </a:ext>
            </a:extLst>
          </p:cNvPr>
          <p:cNvSpPr/>
          <p:nvPr/>
        </p:nvSpPr>
        <p:spPr>
          <a:xfrm>
            <a:off x="998739" y="1882616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7B3E1-953E-D6AE-3129-AF08A641D0EC}"/>
              </a:ext>
            </a:extLst>
          </p:cNvPr>
          <p:cNvSpPr/>
          <p:nvPr/>
        </p:nvSpPr>
        <p:spPr>
          <a:xfrm>
            <a:off x="1005684" y="4576020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771E17-F8C7-A7CD-AF45-748EDD558A75}"/>
              </a:ext>
            </a:extLst>
          </p:cNvPr>
          <p:cNvSpPr/>
          <p:nvPr/>
        </p:nvSpPr>
        <p:spPr>
          <a:xfrm>
            <a:off x="1005684" y="5133078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080" y="5830722"/>
            <a:ext cx="76149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                THE FORMULATION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0DE1CC7-C8D0-20C8-915C-15F7F864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3" t="11609" r="61552" b="14097"/>
          <a:stretch/>
        </p:blipFill>
        <p:spPr>
          <a:xfrm rot="810667">
            <a:off x="6547944" y="761188"/>
            <a:ext cx="4985991" cy="36949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B2EDB9-2D2C-0D5D-3AA3-02286B6999EE}"/>
              </a:ext>
            </a:extLst>
          </p:cNvPr>
          <p:cNvSpPr/>
          <p:nvPr/>
        </p:nvSpPr>
        <p:spPr>
          <a:xfrm>
            <a:off x="1005684" y="6068037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005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952" y="6492875"/>
            <a:ext cx="76149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FORMULATION OF VEGAN GUMMIES</a:t>
            </a:r>
          </a:p>
          <a:p>
            <a:pPr algn="ctr"/>
            <a:r>
              <a:rPr lang="fr-FR" sz="2000" b="1" dirty="0" err="1">
                <a:solidFill>
                  <a:srgbClr val="E6005D"/>
                </a:solidFill>
              </a:rPr>
              <a:t>Recipe</a:t>
            </a:r>
            <a:endParaRPr lang="en-GB" sz="2800" b="1" dirty="0">
              <a:solidFill>
                <a:srgbClr val="E6005D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D6AA90-80AF-03C9-EFCB-BEE706BDD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9" t="41309" r="25000" b="11221"/>
          <a:stretch/>
        </p:blipFill>
        <p:spPr>
          <a:xfrm>
            <a:off x="1917427" y="1746718"/>
            <a:ext cx="7780948" cy="4022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84471B-5161-90C6-BE8F-564015BC1E64}"/>
              </a:ext>
            </a:extLst>
          </p:cNvPr>
          <p:cNvSpPr/>
          <p:nvPr/>
        </p:nvSpPr>
        <p:spPr>
          <a:xfrm>
            <a:off x="2152672" y="2639860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032BE-B2F9-C4E2-2416-A775E4A0562D}"/>
              </a:ext>
            </a:extLst>
          </p:cNvPr>
          <p:cNvSpPr/>
          <p:nvPr/>
        </p:nvSpPr>
        <p:spPr>
          <a:xfrm>
            <a:off x="2152672" y="2873297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18C03E-7DB5-B951-24A7-7AD7DC2D3CF2}"/>
              </a:ext>
            </a:extLst>
          </p:cNvPr>
          <p:cNvSpPr/>
          <p:nvPr/>
        </p:nvSpPr>
        <p:spPr>
          <a:xfrm>
            <a:off x="2152672" y="3184262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890EB1-9F59-2F58-E048-4FC7506001FF}"/>
              </a:ext>
            </a:extLst>
          </p:cNvPr>
          <p:cNvSpPr/>
          <p:nvPr/>
        </p:nvSpPr>
        <p:spPr>
          <a:xfrm>
            <a:off x="2152672" y="3511269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C88AE5-AB46-24E0-878D-20B425C2A9D6}"/>
              </a:ext>
            </a:extLst>
          </p:cNvPr>
          <p:cNvSpPr/>
          <p:nvPr/>
        </p:nvSpPr>
        <p:spPr>
          <a:xfrm>
            <a:off x="2152672" y="3840958"/>
            <a:ext cx="127810" cy="12781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BEF80A-78D5-FE7D-A921-2BFE69EE0374}"/>
              </a:ext>
            </a:extLst>
          </p:cNvPr>
          <p:cNvSpPr txBox="1"/>
          <p:nvPr/>
        </p:nvSpPr>
        <p:spPr>
          <a:xfrm>
            <a:off x="5485837" y="2564704"/>
            <a:ext cx="503591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200" b="1" dirty="0"/>
              <a:t>38.3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19.2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11.5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26.7</a:t>
            </a:r>
          </a:p>
          <a:p>
            <a:pPr algn="ctr">
              <a:spcAft>
                <a:spcPts val="300"/>
              </a:spcAft>
            </a:pPr>
            <a:r>
              <a:rPr lang="fr-FR" sz="1200" b="1" dirty="0">
                <a:solidFill>
                  <a:srgbClr val="E6005D"/>
                </a:solidFill>
              </a:rPr>
              <a:t>3.3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0.6</a:t>
            </a:r>
          </a:p>
          <a:p>
            <a:pPr algn="ctr">
              <a:spcAft>
                <a:spcPts val="300"/>
              </a:spcAft>
            </a:pPr>
            <a:r>
              <a:rPr lang="fr-FR" sz="1200" b="1" dirty="0"/>
              <a:t>0.4</a:t>
            </a:r>
          </a:p>
        </p:txBody>
      </p:sp>
      <p:pic>
        <p:nvPicPr>
          <p:cNvPr id="4" name="Image 3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32F2130C-6077-1BB8-B40C-3C498C30E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66" y="4809399"/>
            <a:ext cx="2523934" cy="16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79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52F9B74-5C3D-4B70-8ACD-8258FFD59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56F09-B773-560C-3BD8-24BAE950BB21}"/>
              </a:ext>
            </a:extLst>
          </p:cNvPr>
          <p:cNvSpPr txBox="1"/>
          <p:nvPr/>
        </p:nvSpPr>
        <p:spPr>
          <a:xfrm>
            <a:off x="378691" y="591124"/>
            <a:ext cx="1141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FORMULATION OF VEGAN GUMMIES</a:t>
            </a:r>
          </a:p>
          <a:p>
            <a:pPr algn="ctr"/>
            <a:r>
              <a:rPr lang="fr-FR" sz="2000" b="1" dirty="0">
                <a:solidFill>
                  <a:srgbClr val="E6005D"/>
                </a:solidFill>
              </a:rPr>
              <a:t>Sensory </a:t>
            </a:r>
            <a:r>
              <a:rPr lang="fr-FR" sz="2000" b="1" dirty="0" err="1">
                <a:solidFill>
                  <a:srgbClr val="E6005D"/>
                </a:solidFill>
              </a:rPr>
              <a:t>analysis</a:t>
            </a:r>
            <a:endParaRPr lang="en-GB" sz="2000" b="1" dirty="0">
              <a:solidFill>
                <a:srgbClr val="E6005D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D615A6-D1CA-B22A-7D41-11B1D8951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52" t="41709" r="7160" b="11779"/>
          <a:stretch/>
        </p:blipFill>
        <p:spPr>
          <a:xfrm>
            <a:off x="2976070" y="1638878"/>
            <a:ext cx="6239859" cy="4721645"/>
          </a:xfrm>
          <a:prstGeom prst="rect">
            <a:avLst/>
          </a:prstGeom>
        </p:spPr>
      </p:pic>
      <p:pic>
        <p:nvPicPr>
          <p:cNvPr id="2" name="Image 1" descr="Une image contenant nourriture, friandise, Bonbon gommeux, Ours gommeux&#10;&#10;Description générée automatiquement">
            <a:extLst>
              <a:ext uri="{FF2B5EF4-FFF2-40B4-BE49-F238E27FC236}">
                <a16:creationId xmlns:a16="http://schemas.microsoft.com/office/drawing/2014/main" id="{E9FBC4B0-61CA-588D-19B3-28CA0C9A1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66" y="4809399"/>
            <a:ext cx="2523934" cy="16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31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Alland&amp;Robert">
      <a:dk1>
        <a:sysClr val="windowText" lastClr="000000"/>
      </a:dk1>
      <a:lt1>
        <a:srgbClr val="FFFFFF"/>
      </a:lt1>
      <a:dk2>
        <a:srgbClr val="474442"/>
      </a:dk2>
      <a:lt2>
        <a:srgbClr val="EFE6DF"/>
      </a:lt2>
      <a:accent1>
        <a:srgbClr val="CE3538"/>
      </a:accent1>
      <a:accent2>
        <a:srgbClr val="FBF8F2"/>
      </a:accent2>
      <a:accent3>
        <a:srgbClr val="C6AE93"/>
      </a:accent3>
      <a:accent4>
        <a:srgbClr val="1A958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670</Words>
  <Application>Microsoft Office PowerPoint</Application>
  <PresentationFormat>Grand écran</PresentationFormat>
  <Paragraphs>208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D-DIN Condensed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2021-07-12T12:39:03Z</dcterms:created>
  <dcterms:modified xsi:type="dcterms:W3CDTF">2023-06-23T08:22:59Z</dcterms:modified>
</cp:coreProperties>
</file>